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0" r:id="rId3"/>
    <p:sldId id="262" r:id="rId4"/>
    <p:sldId id="274" r:id="rId5"/>
    <p:sldId id="263" r:id="rId6"/>
    <p:sldId id="275" r:id="rId7"/>
    <p:sldId id="276" r:id="rId8"/>
    <p:sldId id="277" r:id="rId9"/>
    <p:sldId id="279" r:id="rId10"/>
    <p:sldId id="278" r:id="rId11"/>
    <p:sldId id="280" r:id="rId12"/>
    <p:sldId id="281" r:id="rId13"/>
    <p:sldId id="282" r:id="rId14"/>
    <p:sldId id="283" r:id="rId15"/>
    <p:sldId id="293" r:id="rId16"/>
    <p:sldId id="292" r:id="rId17"/>
    <p:sldId id="284" r:id="rId18"/>
    <p:sldId id="264" r:id="rId19"/>
    <p:sldId id="285" r:id="rId20"/>
    <p:sldId id="269" r:id="rId21"/>
    <p:sldId id="270" r:id="rId22"/>
    <p:sldId id="286" r:id="rId23"/>
    <p:sldId id="287" r:id="rId24"/>
    <p:sldId id="271" r:id="rId25"/>
    <p:sldId id="288" r:id="rId26"/>
    <p:sldId id="289" r:id="rId27"/>
    <p:sldId id="290" r:id="rId28"/>
    <p:sldId id="272" r:id="rId29"/>
    <p:sldId id="291" r:id="rId30"/>
    <p:sldId id="273" r:id="rId3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703"/>
          </a:xfrm>
          <a:prstGeom prst="rect">
            <a:avLst/>
          </a:prstGeom>
        </p:spPr>
        <p:txBody>
          <a:bodyPr vert="horz" lIns="90635" tIns="45318" rIns="90635" bIns="45318" rtlCol="0"/>
          <a:lstStyle>
            <a:lvl1pPr algn="l">
              <a:defRPr sz="1200"/>
            </a:lvl1pPr>
          </a:lstStyle>
          <a:p>
            <a:endParaRPr lang="en-GB"/>
          </a:p>
        </p:txBody>
      </p:sp>
      <p:sp>
        <p:nvSpPr>
          <p:cNvPr id="3" name="Date Placeholder 2"/>
          <p:cNvSpPr>
            <a:spLocks noGrp="1"/>
          </p:cNvSpPr>
          <p:nvPr>
            <p:ph type="dt" idx="1"/>
          </p:nvPr>
        </p:nvSpPr>
        <p:spPr>
          <a:xfrm>
            <a:off x="3850443" y="0"/>
            <a:ext cx="2945659" cy="495703"/>
          </a:xfrm>
          <a:prstGeom prst="rect">
            <a:avLst/>
          </a:prstGeom>
        </p:spPr>
        <p:txBody>
          <a:bodyPr vert="horz" lIns="90635" tIns="45318" rIns="90635" bIns="45318" rtlCol="0"/>
          <a:lstStyle>
            <a:lvl1pPr algn="r">
              <a:defRPr sz="1200"/>
            </a:lvl1pPr>
          </a:lstStyle>
          <a:p>
            <a:fld id="{C94AB252-ABD6-4442-A5A6-D6C55BE33F33}" type="datetimeFigureOut">
              <a:rPr lang="en-GB" smtClean="0"/>
              <a:t>26/09/2018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35" tIns="45318" rIns="90635" bIns="45318" rtlCol="0" anchor="ctr"/>
          <a:lstStyle/>
          <a:p>
            <a:endParaRPr lang="en-GB"/>
          </a:p>
        </p:txBody>
      </p:sp>
      <p:sp>
        <p:nvSpPr>
          <p:cNvPr id="5" name="Notes Placeholder 4"/>
          <p:cNvSpPr>
            <a:spLocks noGrp="1"/>
          </p:cNvSpPr>
          <p:nvPr>
            <p:ph type="body" sz="quarter" idx="3"/>
          </p:nvPr>
        </p:nvSpPr>
        <p:spPr>
          <a:xfrm>
            <a:off x="679768" y="4714681"/>
            <a:ext cx="5438140" cy="4467617"/>
          </a:xfrm>
          <a:prstGeom prst="rect">
            <a:avLst/>
          </a:prstGeom>
        </p:spPr>
        <p:txBody>
          <a:bodyPr vert="horz" lIns="90635" tIns="45318" rIns="90635" bIns="453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362"/>
            <a:ext cx="2945659" cy="495703"/>
          </a:xfrm>
          <a:prstGeom prst="rect">
            <a:avLst/>
          </a:prstGeom>
        </p:spPr>
        <p:txBody>
          <a:bodyPr vert="horz" lIns="90635" tIns="45318" rIns="90635" bIns="45318"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9362"/>
            <a:ext cx="2945659" cy="495703"/>
          </a:xfrm>
          <a:prstGeom prst="rect">
            <a:avLst/>
          </a:prstGeom>
        </p:spPr>
        <p:txBody>
          <a:bodyPr vert="horz" lIns="90635" tIns="45318" rIns="90635" bIns="45318" rtlCol="0" anchor="b"/>
          <a:lstStyle>
            <a:lvl1pPr algn="r">
              <a:defRPr sz="1200"/>
            </a:lvl1pPr>
          </a:lstStyle>
          <a:p>
            <a:fld id="{9EA765B1-41A1-418A-A2B3-736FB001E8AB}" type="slidenum">
              <a:rPr lang="en-GB" smtClean="0"/>
              <a:t>‹#›</a:t>
            </a:fld>
            <a:endParaRPr lang="en-GB"/>
          </a:p>
        </p:txBody>
      </p:sp>
    </p:spTree>
    <p:extLst>
      <p:ext uri="{BB962C8B-B14F-4D97-AF65-F5344CB8AC3E}">
        <p14:creationId xmlns:p14="http://schemas.microsoft.com/office/powerpoint/2010/main" val="15148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A765B1-41A1-418A-A2B3-736FB001E8AB}" type="slidenum">
              <a:rPr lang="en-GB" smtClean="0"/>
              <a:t>11</a:t>
            </a:fld>
            <a:endParaRPr lang="en-GB"/>
          </a:p>
        </p:txBody>
      </p:sp>
    </p:spTree>
    <p:extLst>
      <p:ext uri="{BB962C8B-B14F-4D97-AF65-F5344CB8AC3E}">
        <p14:creationId xmlns:p14="http://schemas.microsoft.com/office/powerpoint/2010/main" val="202186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BEE02EB-A56A-4ABB-A560-DAA89621C7D9}" type="datetimeFigureOut">
              <a:rPr lang="en-GB"/>
              <a:pPr>
                <a:defRPr/>
              </a:pPr>
              <a:t>26/09/2018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3A224D-AD65-4CA8-B7BD-6ED8D42626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59220A-1652-4EA7-BDA0-D11E201AF5AB}" type="datetimeFigureOut">
              <a:rPr lang="en-GB"/>
              <a:pPr>
                <a:defRPr/>
              </a:pPr>
              <a:t>26/09/2018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34E9D1-7034-4E8E-9E67-F88B62413C2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40F02CB-F34A-44E7-93FF-A805254073F5}" type="datetimeFigureOut">
              <a:rPr lang="en-GB"/>
              <a:pPr>
                <a:defRPr/>
              </a:pPr>
              <a:t>26/09/2018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A06C07-8BF9-4753-A0C1-FE0AD326EAD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27D61CA-29B5-4C1F-922C-8D245069B6C5}" type="datetimeFigureOut">
              <a:rPr lang="en-GB"/>
              <a:pPr>
                <a:defRPr/>
              </a:pPr>
              <a:t>26/09/2018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23187B-F7DE-4C48-85BC-CF81B8C6676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449B1E-B8B5-490E-8BD8-550AB8A60DFB}" type="datetimeFigureOut">
              <a:rPr lang="en-GB"/>
              <a:pPr>
                <a:defRPr/>
              </a:pPr>
              <a:t>26/09/2018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4BD7A8-2F60-4BE3-A1FF-8686058C84F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F9F39AB-5000-459C-944B-FD8A5FA792DB}" type="datetimeFigureOut">
              <a:rPr lang="en-GB"/>
              <a:pPr>
                <a:defRPr/>
              </a:pPr>
              <a:t>26/09/2018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F848B3-6495-4A9C-B22D-E2769E234D7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0FBB3B4-DE32-4A78-A886-79DD4A63E998}" type="datetimeFigureOut">
              <a:rPr lang="en-GB"/>
              <a:pPr>
                <a:defRPr/>
              </a:pPr>
              <a:t>26/09/2018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C778D73-A140-4ECE-8AB2-212C04EC52A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A47BBED-CD98-40BE-829C-3ED034A5707F}" type="datetimeFigureOut">
              <a:rPr lang="en-GB"/>
              <a:pPr>
                <a:defRPr/>
              </a:pPr>
              <a:t>26/09/2018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B08CAEF-F5FA-4F08-8E20-93866E7FE48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D4E3B6-F280-4EC4-B3EC-6BD508A6503E}" type="datetimeFigureOut">
              <a:rPr lang="en-GB"/>
              <a:pPr>
                <a:defRPr/>
              </a:pPr>
              <a:t>26/09/2018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B0D40E3-11B9-41A4-9465-0A031D10064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C94717-0F2B-4254-95B4-1CFDAEA22A29}" type="datetimeFigureOut">
              <a:rPr lang="en-GB"/>
              <a:pPr>
                <a:defRPr/>
              </a:pPr>
              <a:t>26/09/2018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95A30A3-C9E7-4CFF-AABA-79D33602A0D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3CF9-45D6-45B5-BDC9-F383260D85C9}" type="datetimeFigureOut">
              <a:rPr lang="en-GB"/>
              <a:pPr>
                <a:defRPr/>
              </a:pPr>
              <a:t>26/09/2018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723329-5401-43CC-9316-42982376DF8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3BD8F6-8605-4BAE-A45C-EAF32D658A33}" type="datetimeFigureOut">
              <a:rPr lang="en-GB"/>
              <a:pPr>
                <a:defRPr/>
              </a:pPr>
              <a:t>26/09/2018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D7864EB-0775-4AC5-977F-75392BEA159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bunscoilbb.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bair.ie/"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irishforparents.ie/" TargetMode="External"/><Relationship Id="rId5" Type="http://schemas.openxmlformats.org/officeDocument/2006/relationships/hyperlink" Target="http://www.bbc.co.uk/northernireland/irish/blas" TargetMode="External"/><Relationship Id="rId4" Type="http://schemas.openxmlformats.org/officeDocument/2006/relationships/hyperlink" Target="http://www.tearma.i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2"/>
          <a:srcRect/>
          <a:stretch>
            <a:fillRect/>
          </a:stretch>
        </p:blipFill>
        <p:spPr bwMode="auto">
          <a:xfrm>
            <a:off x="323850" y="404813"/>
            <a:ext cx="8496300" cy="1584325"/>
          </a:xfrm>
          <a:prstGeom prst="rect">
            <a:avLst/>
          </a:prstGeom>
          <a:noFill/>
          <a:ln w="9525">
            <a:noFill/>
            <a:miter lim="800000"/>
            <a:headEnd/>
            <a:tailEnd/>
          </a:ln>
        </p:spPr>
      </p:pic>
      <p:sp>
        <p:nvSpPr>
          <p:cNvPr id="13314" name="Title 1"/>
          <p:cNvSpPr>
            <a:spLocks noGrp="1"/>
          </p:cNvSpPr>
          <p:nvPr>
            <p:ph type="ctrTitle"/>
          </p:nvPr>
        </p:nvSpPr>
        <p:spPr>
          <a:xfrm>
            <a:off x="684213" y="1412875"/>
            <a:ext cx="7772400" cy="1470025"/>
          </a:xfrm>
        </p:spPr>
        <p:txBody>
          <a:bodyPr/>
          <a:lstStyle/>
          <a:p>
            <a:pPr eaLnBrk="1" hangingPunct="1"/>
            <a:r>
              <a:rPr lang="en-GB" sz="5400" dirty="0" smtClean="0">
                <a:latin typeface="Comic Sans MS" pitchFamily="66" charset="0"/>
              </a:rPr>
              <a:t/>
            </a:r>
            <a:br>
              <a:rPr lang="en-GB" sz="5400" dirty="0" smtClean="0">
                <a:latin typeface="Comic Sans MS" pitchFamily="66" charset="0"/>
              </a:rPr>
            </a:br>
            <a:r>
              <a:rPr lang="en-GB" sz="5400" dirty="0">
                <a:latin typeface="Comic Sans MS" pitchFamily="66" charset="0"/>
              </a:rPr>
              <a:t/>
            </a:r>
            <a:br>
              <a:rPr lang="en-GB" sz="5400" dirty="0">
                <a:latin typeface="Comic Sans MS" pitchFamily="66" charset="0"/>
              </a:rPr>
            </a:br>
            <a:r>
              <a:rPr lang="en-GB" sz="5400" dirty="0" smtClean="0">
                <a:latin typeface="Comic Sans MS" pitchFamily="66" charset="0"/>
              </a:rPr>
              <a:t/>
            </a:r>
            <a:br>
              <a:rPr lang="en-GB" sz="5400" dirty="0" smtClean="0">
                <a:latin typeface="Comic Sans MS" pitchFamily="66" charset="0"/>
              </a:rPr>
            </a:br>
            <a:r>
              <a:rPr lang="en-GB" sz="5400" dirty="0">
                <a:latin typeface="Comic Sans MS" pitchFamily="66" charset="0"/>
              </a:rPr>
              <a:t/>
            </a:r>
            <a:br>
              <a:rPr lang="en-GB" sz="5400" dirty="0">
                <a:latin typeface="Comic Sans MS" pitchFamily="66" charset="0"/>
              </a:rPr>
            </a:br>
            <a:r>
              <a:rPr lang="en-GB" sz="5400" dirty="0" smtClean="0">
                <a:latin typeface="Comic Sans MS" pitchFamily="66" charset="0"/>
              </a:rPr>
              <a:t/>
            </a:r>
            <a:br>
              <a:rPr lang="en-GB" sz="5400" dirty="0" smtClean="0">
                <a:latin typeface="Comic Sans MS" pitchFamily="66" charset="0"/>
              </a:rPr>
            </a:br>
            <a:r>
              <a:rPr lang="en-GB" sz="4800" dirty="0" err="1" smtClean="0">
                <a:latin typeface="Comic Sans MS" pitchFamily="66" charset="0"/>
              </a:rPr>
              <a:t>Fáilte</a:t>
            </a:r>
            <a:r>
              <a:rPr lang="en-GB" sz="4800" dirty="0" smtClean="0">
                <a:latin typeface="Comic Sans MS" pitchFamily="66" charset="0"/>
              </a:rPr>
              <a:t> go </a:t>
            </a:r>
            <a:br>
              <a:rPr lang="en-GB" sz="4800" dirty="0" smtClean="0">
                <a:latin typeface="Comic Sans MS" pitchFamily="66" charset="0"/>
              </a:rPr>
            </a:br>
            <a:r>
              <a:rPr lang="en-GB" sz="4800" dirty="0" err="1" smtClean="0">
                <a:latin typeface="Comic Sans MS" pitchFamily="66" charset="0"/>
              </a:rPr>
              <a:t>Bunscoil</a:t>
            </a:r>
            <a:r>
              <a:rPr lang="en-GB" sz="4800" dirty="0" smtClean="0">
                <a:latin typeface="Comic Sans MS" pitchFamily="66" charset="0"/>
              </a:rPr>
              <a:t> </a:t>
            </a:r>
            <a:r>
              <a:rPr lang="en-GB" sz="4800" dirty="0" err="1" smtClean="0">
                <a:latin typeface="Comic Sans MS" pitchFamily="66" charset="0"/>
              </a:rPr>
              <a:t>Bheanna</a:t>
            </a:r>
            <a:r>
              <a:rPr lang="en-GB" sz="4800" dirty="0" smtClean="0">
                <a:latin typeface="Comic Sans MS" pitchFamily="66" charset="0"/>
              </a:rPr>
              <a:t> </a:t>
            </a:r>
            <a:r>
              <a:rPr lang="en-GB" sz="4800" dirty="0" err="1" smtClean="0">
                <a:latin typeface="Comic Sans MS" pitchFamily="66" charset="0"/>
              </a:rPr>
              <a:t>Boirche</a:t>
            </a:r>
            <a:r>
              <a:rPr lang="en-GB" sz="4800" dirty="0" smtClean="0">
                <a:latin typeface="Comic Sans MS" pitchFamily="66" charset="0"/>
              </a:rPr>
              <a:t/>
            </a:r>
            <a:br>
              <a:rPr lang="en-GB" sz="4800" dirty="0" smtClean="0">
                <a:latin typeface="Comic Sans MS" pitchFamily="66" charset="0"/>
              </a:rPr>
            </a:br>
            <a:r>
              <a:rPr lang="en-GB" sz="4800" dirty="0" smtClean="0">
                <a:latin typeface="Comic Sans MS" pitchFamily="66" charset="0"/>
              </a:rPr>
              <a:t>Rang 3</a:t>
            </a:r>
            <a:r>
              <a:rPr lang="en-GB" sz="4000" dirty="0" smtClean="0">
                <a:latin typeface="Comic Sans MS" pitchFamily="66" charset="0"/>
              </a:rPr>
              <a:t/>
            </a:r>
            <a:br>
              <a:rPr lang="en-GB" sz="4000" dirty="0" smtClean="0">
                <a:latin typeface="Comic Sans MS" pitchFamily="66" charset="0"/>
              </a:rPr>
            </a:br>
            <a:r>
              <a:rPr lang="en-GB" sz="5400" dirty="0" smtClean="0">
                <a:latin typeface="Comic Sans MS" pitchFamily="66" charset="0"/>
              </a:rPr>
              <a:t/>
            </a:r>
            <a:br>
              <a:rPr lang="en-GB" sz="5400" dirty="0" smtClean="0">
                <a:latin typeface="Comic Sans MS" pitchFamily="66" charset="0"/>
              </a:rPr>
            </a:br>
            <a:endParaRPr lang="en-GB" sz="5400" dirty="0" smtClean="0">
              <a:latin typeface="Comic Sans MS" pitchFamily="66" charset="0"/>
            </a:endParaRPr>
          </a:p>
        </p:txBody>
      </p:sp>
      <p:sp>
        <p:nvSpPr>
          <p:cNvPr id="13315" name="Subtitle 2"/>
          <p:cNvSpPr>
            <a:spLocks noGrp="1"/>
          </p:cNvSpPr>
          <p:nvPr>
            <p:ph type="subTitle" idx="1"/>
          </p:nvPr>
        </p:nvSpPr>
        <p:spPr>
          <a:xfrm>
            <a:off x="1476375" y="4797425"/>
            <a:ext cx="6400800" cy="1752600"/>
          </a:xfrm>
        </p:spPr>
        <p:txBody>
          <a:bodyPr/>
          <a:lstStyle/>
          <a:p>
            <a:pPr eaLnBrk="1" hangingPunct="1"/>
            <a:r>
              <a:rPr lang="en-GB" sz="2800" dirty="0" smtClean="0">
                <a:solidFill>
                  <a:srgbClr val="898989"/>
                </a:solidFill>
                <a:latin typeface="Comic Sans MS" pitchFamily="66" charset="0"/>
              </a:rPr>
              <a:t>Rang a 3 </a:t>
            </a:r>
          </a:p>
          <a:p>
            <a:pPr eaLnBrk="1" hangingPunct="1"/>
            <a:r>
              <a:rPr lang="en-GB" sz="2800" dirty="0" smtClean="0">
                <a:solidFill>
                  <a:srgbClr val="898989"/>
                </a:solidFill>
                <a:latin typeface="Comic Sans MS" pitchFamily="66" charset="0"/>
              </a:rPr>
              <a:t>19 September 2018</a:t>
            </a:r>
          </a:p>
          <a:p>
            <a:pPr eaLnBrk="1" hangingPunct="1"/>
            <a:endParaRPr lang="en-GB" sz="1800" dirty="0" smtClean="0">
              <a:solidFill>
                <a:srgbClr val="898989"/>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Literacy</a:t>
            </a:r>
            <a:endParaRPr lang="en-GB" dirty="0"/>
          </a:p>
        </p:txBody>
      </p:sp>
      <p:sp>
        <p:nvSpPr>
          <p:cNvPr id="3" name="Content Placeholder 2"/>
          <p:cNvSpPr>
            <a:spLocks noGrp="1"/>
          </p:cNvSpPr>
          <p:nvPr>
            <p:ph idx="1"/>
          </p:nvPr>
        </p:nvSpPr>
        <p:spPr/>
        <p:txBody>
          <a:bodyPr/>
          <a:lstStyle/>
          <a:p>
            <a:pPr marL="0" indent="0" algn="ctr">
              <a:buNone/>
              <a:defRPr/>
            </a:pPr>
            <a:endParaRPr lang="en-GB" sz="1600" dirty="0">
              <a:latin typeface="Comic Sans MS" panose="030F0702030302020204" pitchFamily="66" charset="0"/>
            </a:endParaRPr>
          </a:p>
          <a:p>
            <a:pPr marL="0" indent="0" algn="ctr">
              <a:buNone/>
              <a:defRPr/>
            </a:pPr>
            <a:r>
              <a:rPr lang="en-GB" sz="1600" b="1" u="sng" dirty="0">
                <a:latin typeface="Comic Sans MS" panose="030F0702030302020204" pitchFamily="66" charset="0"/>
              </a:rPr>
              <a:t>Writing</a:t>
            </a:r>
            <a:endParaRPr lang="en-GB" sz="1600" u="sng" dirty="0">
              <a:latin typeface="Comic Sans MS" panose="030F0702030302020204" pitchFamily="66" charset="0"/>
            </a:endParaRPr>
          </a:p>
          <a:p>
            <a:pPr>
              <a:defRPr/>
            </a:pPr>
            <a:r>
              <a:rPr lang="en-GB" sz="1600" dirty="0">
                <a:latin typeface="Comic Sans MS" panose="030F0702030302020204" pitchFamily="66" charset="0"/>
              </a:rPr>
              <a:t>participate in modelled, shared, paired and guided independent writing, including composing on-screen</a:t>
            </a:r>
          </a:p>
          <a:p>
            <a:pPr marL="0" indent="0">
              <a:buNone/>
              <a:defRPr/>
            </a:pPr>
            <a:endParaRPr lang="en-GB" sz="1600" dirty="0">
              <a:latin typeface="Comic Sans MS" panose="030F0702030302020204" pitchFamily="66" charset="0"/>
            </a:endParaRPr>
          </a:p>
          <a:p>
            <a:pPr>
              <a:defRPr/>
            </a:pPr>
            <a:r>
              <a:rPr lang="en-GB" sz="1600" dirty="0">
                <a:latin typeface="Comic Sans MS" panose="030F0702030302020204" pitchFamily="66" charset="0"/>
              </a:rPr>
              <a:t>experiment with rhymes, rhythms, verse structure and all kinds of word play </a:t>
            </a:r>
          </a:p>
          <a:p>
            <a:pPr>
              <a:defRPr/>
            </a:pPr>
            <a:endParaRPr lang="en-GB" sz="1600" dirty="0">
              <a:latin typeface="Comic Sans MS" panose="030F0702030302020204" pitchFamily="66" charset="0"/>
            </a:endParaRPr>
          </a:p>
          <a:p>
            <a:pPr>
              <a:defRPr/>
            </a:pPr>
            <a:r>
              <a:rPr lang="en-GB" sz="1600" dirty="0">
                <a:latin typeface="Comic Sans MS" panose="030F0702030302020204" pitchFamily="66" charset="0"/>
              </a:rPr>
              <a:t>use a variety of skills to spell words correctly</a:t>
            </a:r>
          </a:p>
          <a:p>
            <a:pPr marL="0" indent="0">
              <a:buNone/>
              <a:defRPr/>
            </a:pPr>
            <a:endParaRPr lang="en-GB" sz="1600" dirty="0">
              <a:latin typeface="Comic Sans MS" panose="030F0702030302020204" pitchFamily="66" charset="0"/>
            </a:endParaRPr>
          </a:p>
          <a:p>
            <a:pPr>
              <a:defRPr/>
            </a:pPr>
            <a:r>
              <a:rPr lang="en-GB" sz="1600" dirty="0">
                <a:latin typeface="Comic Sans MS" panose="030F0702030302020204" pitchFamily="66" charset="0"/>
              </a:rPr>
              <a:t>develop increasing competence in the use of grammar and punctuation to create clarity of meaning</a:t>
            </a:r>
          </a:p>
          <a:p>
            <a:pPr marL="0" indent="0">
              <a:buNone/>
              <a:defRPr/>
            </a:pPr>
            <a:endParaRPr lang="en-GB" sz="1600" dirty="0">
              <a:latin typeface="Comic Sans MS" panose="030F0702030302020204" pitchFamily="66" charset="0"/>
            </a:endParaRPr>
          </a:p>
          <a:p>
            <a:pPr>
              <a:defRPr/>
            </a:pPr>
            <a:r>
              <a:rPr lang="en-GB" sz="1600" dirty="0">
                <a:latin typeface="Comic Sans MS" panose="030F0702030302020204" pitchFamily="66" charset="0"/>
              </a:rPr>
              <a:t>develop a swift and legible style of writing</a:t>
            </a:r>
          </a:p>
          <a:p>
            <a:endParaRPr lang="en-GB" dirty="0"/>
          </a:p>
        </p:txBody>
      </p:sp>
    </p:spTree>
    <p:extLst>
      <p:ext uri="{BB962C8B-B14F-4D97-AF65-F5344CB8AC3E}">
        <p14:creationId xmlns:p14="http://schemas.microsoft.com/office/powerpoint/2010/main" val="354290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Matamaitic</a:t>
            </a:r>
            <a:r>
              <a:rPr lang="en-US" dirty="0" smtClean="0"/>
              <a:t> </a:t>
            </a:r>
            <a:r>
              <a:rPr lang="en-US" dirty="0" err="1" smtClean="0"/>
              <a:t>agus</a:t>
            </a:r>
            <a:r>
              <a:rPr lang="en-US" dirty="0" smtClean="0"/>
              <a:t> </a:t>
            </a:r>
            <a:r>
              <a:rPr lang="en-US" dirty="0" err="1" smtClean="0"/>
              <a:t>Uimhearthacht</a:t>
            </a:r>
            <a:endParaRPr lang="en-GB" dirty="0"/>
          </a:p>
        </p:txBody>
      </p:sp>
      <p:sp>
        <p:nvSpPr>
          <p:cNvPr id="3" name="Content Placeholder 2"/>
          <p:cNvSpPr>
            <a:spLocks noGrp="1"/>
          </p:cNvSpPr>
          <p:nvPr>
            <p:ph idx="1"/>
          </p:nvPr>
        </p:nvSpPr>
        <p:spPr/>
        <p:txBody>
          <a:bodyPr/>
          <a:lstStyle/>
          <a:p>
            <a:pPr marL="0" indent="0">
              <a:buNone/>
            </a:pPr>
            <a:r>
              <a:rPr lang="en-GB" sz="1800" b="1" u="sng" dirty="0">
                <a:latin typeface="Comic Sans MS" pitchFamily="66" charset="0"/>
              </a:rPr>
              <a:t>Processes in Mathematics</a:t>
            </a:r>
          </a:p>
          <a:p>
            <a:pPr marL="0" indent="0">
              <a:buNone/>
            </a:pPr>
            <a:r>
              <a:rPr lang="en-GB" sz="1800" i="1" dirty="0">
                <a:latin typeface="Comic Sans MS" pitchFamily="66" charset="0"/>
              </a:rPr>
              <a:t>making and monitoring decisions</a:t>
            </a:r>
          </a:p>
          <a:p>
            <a:pPr marL="0" indent="0">
              <a:buNone/>
            </a:pPr>
            <a:r>
              <a:rPr lang="en-GB" sz="1800" i="1" dirty="0">
                <a:latin typeface="Comic Sans MS" pitchFamily="66" charset="0"/>
              </a:rPr>
              <a:t>communicating mathematically</a:t>
            </a:r>
          </a:p>
          <a:p>
            <a:pPr marL="0" indent="0">
              <a:buNone/>
            </a:pPr>
            <a:r>
              <a:rPr lang="en-GB" sz="1800" i="1" dirty="0">
                <a:latin typeface="Comic Sans MS" pitchFamily="66" charset="0"/>
              </a:rPr>
              <a:t>mathematical reasoning</a:t>
            </a:r>
            <a:endParaRPr lang="en-GB" sz="1800" dirty="0">
              <a:latin typeface="Comic Sans MS" pitchFamily="66" charset="0"/>
            </a:endParaRPr>
          </a:p>
          <a:p>
            <a:pPr marL="0" indent="0">
              <a:buNone/>
            </a:pPr>
            <a:r>
              <a:rPr lang="en-GB" sz="1800" b="1" u="sng" dirty="0">
                <a:latin typeface="Comic Sans MS" pitchFamily="66" charset="0"/>
              </a:rPr>
              <a:t>Number</a:t>
            </a:r>
            <a:r>
              <a:rPr lang="en-GB" sz="1800" dirty="0">
                <a:latin typeface="Comic Sans MS" pitchFamily="66" charset="0"/>
              </a:rPr>
              <a:t> </a:t>
            </a:r>
          </a:p>
          <a:p>
            <a:pPr marL="0" indent="0">
              <a:buNone/>
            </a:pPr>
            <a:r>
              <a:rPr lang="en-GB" sz="1800" i="1" dirty="0">
                <a:latin typeface="Comic Sans MS" pitchFamily="66" charset="0"/>
              </a:rPr>
              <a:t>Understanding Number and Number Notation</a:t>
            </a:r>
          </a:p>
          <a:p>
            <a:pPr marL="0" indent="0">
              <a:buNone/>
            </a:pPr>
            <a:r>
              <a:rPr lang="en-GB" sz="1800" i="1" dirty="0">
                <a:latin typeface="Comic Sans MS" pitchFamily="66" charset="0"/>
              </a:rPr>
              <a:t>Patterns</a:t>
            </a:r>
          </a:p>
          <a:p>
            <a:pPr marL="0" indent="0">
              <a:buNone/>
            </a:pPr>
            <a:r>
              <a:rPr lang="en-GB" sz="1800" i="1" dirty="0">
                <a:latin typeface="Comic Sans MS" pitchFamily="66" charset="0"/>
              </a:rPr>
              <a:t>Relationships and Sequences in number</a:t>
            </a:r>
          </a:p>
          <a:p>
            <a:pPr marL="0" indent="0">
              <a:buNone/>
            </a:pPr>
            <a:r>
              <a:rPr lang="en-GB" sz="1800" i="1" dirty="0">
                <a:latin typeface="Comic Sans MS" pitchFamily="66" charset="0"/>
              </a:rPr>
              <a:t>Money</a:t>
            </a:r>
          </a:p>
          <a:p>
            <a:pPr marL="0" indent="0">
              <a:buNone/>
            </a:pPr>
            <a:r>
              <a:rPr lang="en-GB" sz="1800" i="1" dirty="0">
                <a:latin typeface="Comic Sans MS" pitchFamily="66" charset="0"/>
              </a:rPr>
              <a:t>Addition and Subtraction</a:t>
            </a:r>
          </a:p>
          <a:p>
            <a:pPr marL="0" indent="0">
              <a:buNone/>
            </a:pPr>
            <a:r>
              <a:rPr lang="en-GB" sz="1800" i="1" dirty="0">
                <a:latin typeface="Comic Sans MS" pitchFamily="66" charset="0"/>
              </a:rPr>
              <a:t>Multiplication and Division</a:t>
            </a:r>
          </a:p>
          <a:p>
            <a:pPr marL="0" indent="0">
              <a:buNone/>
            </a:pPr>
            <a:r>
              <a:rPr lang="en-GB" sz="1800" i="1" dirty="0">
                <a:latin typeface="Comic Sans MS" pitchFamily="66" charset="0"/>
              </a:rPr>
              <a:t>Fractions </a:t>
            </a:r>
            <a:endParaRPr lang="en-GB" sz="1800" dirty="0">
              <a:latin typeface="Comic Sans MS" pitchFamily="66" charset="0"/>
            </a:endParaRPr>
          </a:p>
          <a:p>
            <a:endParaRPr lang="en-GB" dirty="0"/>
          </a:p>
        </p:txBody>
      </p:sp>
    </p:spTree>
    <p:extLst>
      <p:ext uri="{BB962C8B-B14F-4D97-AF65-F5344CB8AC3E}">
        <p14:creationId xmlns:p14="http://schemas.microsoft.com/office/powerpoint/2010/main" val="311919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Matamaitic</a:t>
            </a:r>
            <a:r>
              <a:rPr lang="en-US" dirty="0" smtClean="0"/>
              <a:t> </a:t>
            </a:r>
            <a:r>
              <a:rPr lang="en-US" dirty="0" err="1" smtClean="0"/>
              <a:t>agus</a:t>
            </a:r>
            <a:r>
              <a:rPr lang="en-US" dirty="0" smtClean="0"/>
              <a:t> </a:t>
            </a:r>
            <a:r>
              <a:rPr lang="en-US" dirty="0" err="1" smtClean="0"/>
              <a:t>Uimhearthacht</a:t>
            </a:r>
            <a:endParaRPr lang="en-GB" dirty="0"/>
          </a:p>
        </p:txBody>
      </p:sp>
      <p:sp>
        <p:nvSpPr>
          <p:cNvPr id="3" name="Content Placeholder 2"/>
          <p:cNvSpPr>
            <a:spLocks noGrp="1"/>
          </p:cNvSpPr>
          <p:nvPr>
            <p:ph idx="1"/>
          </p:nvPr>
        </p:nvSpPr>
        <p:spPr/>
        <p:txBody>
          <a:bodyPr/>
          <a:lstStyle/>
          <a:p>
            <a:pPr marL="0" indent="0">
              <a:buNone/>
            </a:pPr>
            <a:r>
              <a:rPr lang="en-GB" sz="2000" b="1" u="sng" dirty="0">
                <a:latin typeface="Comic Sans MS" pitchFamily="66" charset="0"/>
              </a:rPr>
              <a:t>Measures</a:t>
            </a:r>
            <a:r>
              <a:rPr lang="en-GB" sz="2000" dirty="0">
                <a:latin typeface="Comic Sans MS" pitchFamily="66" charset="0"/>
              </a:rPr>
              <a:t> </a:t>
            </a:r>
            <a:endParaRPr lang="en-GB" sz="2000" i="1" dirty="0">
              <a:latin typeface="Comic Sans MS" pitchFamily="66" charset="0"/>
            </a:endParaRPr>
          </a:p>
          <a:p>
            <a:pPr marL="0" indent="0">
              <a:buNone/>
            </a:pPr>
            <a:r>
              <a:rPr lang="en-GB" sz="2000" i="1" dirty="0">
                <a:latin typeface="Comic Sans MS" pitchFamily="66" charset="0"/>
              </a:rPr>
              <a:t>Length, Weight, Capacity and Volume</a:t>
            </a:r>
          </a:p>
          <a:p>
            <a:pPr marL="0" indent="0">
              <a:buNone/>
            </a:pPr>
            <a:r>
              <a:rPr lang="en-GB" sz="2000" i="1" dirty="0">
                <a:latin typeface="Comic Sans MS" pitchFamily="66" charset="0"/>
              </a:rPr>
              <a:t>Area, </a:t>
            </a:r>
            <a:endParaRPr lang="en-GB" sz="2000" i="1" dirty="0" smtClean="0">
              <a:latin typeface="Comic Sans MS" pitchFamily="66" charset="0"/>
            </a:endParaRPr>
          </a:p>
          <a:p>
            <a:pPr marL="0" indent="0">
              <a:buNone/>
            </a:pPr>
            <a:r>
              <a:rPr lang="en-GB" sz="2000" i="1" dirty="0" smtClean="0">
                <a:latin typeface="Comic Sans MS" pitchFamily="66" charset="0"/>
              </a:rPr>
              <a:t>Time</a:t>
            </a:r>
            <a:r>
              <a:rPr lang="en-GB" sz="2000" i="1" dirty="0">
                <a:latin typeface="Comic Sans MS" pitchFamily="66" charset="0"/>
              </a:rPr>
              <a:t>, </a:t>
            </a:r>
            <a:endParaRPr lang="en-GB" sz="2000" i="1" dirty="0" smtClean="0">
              <a:latin typeface="Comic Sans MS" pitchFamily="66" charset="0"/>
            </a:endParaRPr>
          </a:p>
          <a:p>
            <a:pPr marL="0" indent="0">
              <a:buNone/>
            </a:pPr>
            <a:r>
              <a:rPr lang="en-GB" sz="2000" b="1" u="sng" dirty="0" smtClean="0">
                <a:latin typeface="Comic Sans MS" pitchFamily="66" charset="0"/>
              </a:rPr>
              <a:t>Shape </a:t>
            </a:r>
            <a:r>
              <a:rPr lang="en-GB" sz="2000" b="1" u="sng" dirty="0">
                <a:latin typeface="Comic Sans MS" pitchFamily="66" charset="0"/>
              </a:rPr>
              <a:t>and Space</a:t>
            </a:r>
            <a:r>
              <a:rPr lang="en-GB" sz="2000" dirty="0">
                <a:latin typeface="Comic Sans MS" pitchFamily="66" charset="0"/>
              </a:rPr>
              <a:t> </a:t>
            </a:r>
            <a:endParaRPr lang="en-GB" sz="2000" i="1" dirty="0">
              <a:latin typeface="Comic Sans MS" pitchFamily="66" charset="0"/>
            </a:endParaRPr>
          </a:p>
          <a:p>
            <a:pPr marL="0" indent="0">
              <a:buNone/>
            </a:pPr>
            <a:r>
              <a:rPr lang="en-GB" sz="2000" i="1" dirty="0">
                <a:latin typeface="Comic Sans MS" pitchFamily="66" charset="0"/>
              </a:rPr>
              <a:t>2-D Shape, 3-D Shape</a:t>
            </a:r>
          </a:p>
          <a:p>
            <a:pPr marL="0" indent="0">
              <a:buNone/>
            </a:pPr>
            <a:r>
              <a:rPr lang="en-GB" sz="2000" i="1" dirty="0">
                <a:latin typeface="Comic Sans MS" pitchFamily="66" charset="0"/>
              </a:rPr>
              <a:t>Position</a:t>
            </a:r>
          </a:p>
          <a:p>
            <a:pPr marL="0" indent="0">
              <a:buNone/>
            </a:pPr>
            <a:r>
              <a:rPr lang="en-GB" sz="2000" i="1" dirty="0">
                <a:latin typeface="Comic Sans MS" pitchFamily="66" charset="0"/>
              </a:rPr>
              <a:t>Movement &amp; Direction</a:t>
            </a:r>
          </a:p>
          <a:p>
            <a:pPr marL="0" indent="0">
              <a:buNone/>
            </a:pPr>
            <a:r>
              <a:rPr lang="en-GB" sz="2000" i="1" dirty="0">
                <a:latin typeface="Comic Sans MS" pitchFamily="66" charset="0"/>
              </a:rPr>
              <a:t>Symmetry</a:t>
            </a:r>
          </a:p>
          <a:p>
            <a:pPr marL="0" indent="0">
              <a:buNone/>
            </a:pPr>
            <a:r>
              <a:rPr lang="en-GB" sz="2000" b="1" u="sng" dirty="0">
                <a:latin typeface="Comic Sans MS" pitchFamily="66" charset="0"/>
              </a:rPr>
              <a:t>Handling Data</a:t>
            </a:r>
            <a:endParaRPr lang="en-GB" sz="2000" dirty="0">
              <a:latin typeface="Comic Sans MS" pitchFamily="66" charset="0"/>
            </a:endParaRPr>
          </a:p>
          <a:p>
            <a:pPr marL="0" indent="0">
              <a:buNone/>
            </a:pPr>
            <a:r>
              <a:rPr lang="en-GB" sz="2000" i="1" dirty="0">
                <a:latin typeface="Comic Sans MS" pitchFamily="66" charset="0"/>
              </a:rPr>
              <a:t>Collecting, Representing &amp; Interpreting Data</a:t>
            </a:r>
            <a:endParaRPr lang="en-GB" sz="2000" dirty="0">
              <a:latin typeface="Comic Sans MS" pitchFamily="66" charset="0"/>
            </a:endParaRPr>
          </a:p>
          <a:p>
            <a:endParaRPr lang="en-GB" dirty="0"/>
          </a:p>
        </p:txBody>
      </p:sp>
    </p:spTree>
    <p:extLst>
      <p:ext uri="{BB962C8B-B14F-4D97-AF65-F5344CB8AC3E}">
        <p14:creationId xmlns:p14="http://schemas.microsoft.com/office/powerpoint/2010/main" val="3806627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Matamaitic</a:t>
            </a:r>
            <a:r>
              <a:rPr lang="en-US" dirty="0" smtClean="0"/>
              <a:t> </a:t>
            </a:r>
            <a:r>
              <a:rPr lang="en-US" dirty="0" err="1" smtClean="0"/>
              <a:t>agus</a:t>
            </a:r>
            <a:r>
              <a:rPr lang="en-US" dirty="0" smtClean="0"/>
              <a:t> </a:t>
            </a:r>
            <a:r>
              <a:rPr lang="en-US" dirty="0" err="1" smtClean="0"/>
              <a:t>Uimhearthacht</a:t>
            </a:r>
            <a:endParaRPr lang="en-GB" dirty="0"/>
          </a:p>
        </p:txBody>
      </p:sp>
      <p:sp>
        <p:nvSpPr>
          <p:cNvPr id="3" name="Content Placeholder 2"/>
          <p:cNvSpPr>
            <a:spLocks noGrp="1"/>
          </p:cNvSpPr>
          <p:nvPr>
            <p:ph idx="1"/>
          </p:nvPr>
        </p:nvSpPr>
        <p:spPr>
          <a:xfrm>
            <a:off x="437875" y="1268760"/>
            <a:ext cx="8229600" cy="4525963"/>
          </a:xfrm>
        </p:spPr>
        <p:txBody>
          <a:bodyPr/>
          <a:lstStyle/>
          <a:p>
            <a:pPr marL="0" indent="0">
              <a:buNone/>
              <a:defRPr/>
            </a:pPr>
            <a:endParaRPr lang="en-GB" b="1" u="sng" dirty="0">
              <a:latin typeface="Comic Sans MS" panose="030F0702030302020204" pitchFamily="66" charset="0"/>
            </a:endParaRPr>
          </a:p>
          <a:p>
            <a:pPr marL="0" indent="0" algn="ctr">
              <a:buNone/>
              <a:defRPr/>
            </a:pPr>
            <a:r>
              <a:rPr lang="en-GB" sz="1600" b="1" u="sng" dirty="0">
                <a:latin typeface="Comic Sans MS" panose="030F0702030302020204" pitchFamily="66" charset="0"/>
              </a:rPr>
              <a:t>Resources:</a:t>
            </a:r>
          </a:p>
          <a:p>
            <a:pPr>
              <a:defRPr/>
            </a:pPr>
            <a:r>
              <a:rPr lang="en-GB" sz="1400" b="1" dirty="0">
                <a:latin typeface="Comic Sans MS" panose="030F0702030302020204" pitchFamily="66" charset="0"/>
              </a:rPr>
              <a:t>Collins Primary </a:t>
            </a:r>
            <a:r>
              <a:rPr lang="en-GB" sz="1400" b="1" dirty="0" smtClean="0">
                <a:latin typeface="Comic Sans MS" panose="030F0702030302020204" pitchFamily="66" charset="0"/>
              </a:rPr>
              <a:t>Maths</a:t>
            </a:r>
          </a:p>
          <a:p>
            <a:pPr>
              <a:defRPr/>
            </a:pPr>
            <a:r>
              <a:rPr lang="en-GB" sz="1400" b="1" dirty="0" smtClean="0">
                <a:latin typeface="Comic Sans MS" panose="030F0702030302020204" pitchFamily="66" charset="0"/>
              </a:rPr>
              <a:t>Maths Recovery Programme – focusing on areas of Maths where children experience difficulty</a:t>
            </a:r>
            <a:endParaRPr lang="en-GB" sz="1400" b="1" dirty="0">
              <a:latin typeface="Comic Sans MS" panose="030F0702030302020204" pitchFamily="66" charset="0"/>
            </a:endParaRPr>
          </a:p>
          <a:p>
            <a:pPr>
              <a:defRPr/>
            </a:pPr>
            <a:endParaRPr lang="en-GB" sz="1400" b="1" dirty="0">
              <a:latin typeface="Comic Sans MS" panose="030F0702030302020204" pitchFamily="66" charset="0"/>
            </a:endParaRPr>
          </a:p>
          <a:p>
            <a:pPr>
              <a:defRPr/>
            </a:pPr>
            <a:r>
              <a:rPr lang="en-GB" sz="1400" b="1" dirty="0">
                <a:latin typeface="Comic Sans MS" panose="030F0702030302020204" pitchFamily="66" charset="0"/>
              </a:rPr>
              <a:t>Activity based learning resources</a:t>
            </a:r>
          </a:p>
          <a:p>
            <a:pPr>
              <a:buFontTx/>
              <a:buChar char="-"/>
              <a:defRPr/>
            </a:pPr>
            <a:r>
              <a:rPr lang="en-GB" sz="1400" dirty="0">
                <a:latin typeface="Comic Sans MS" panose="030F0702030302020204" pitchFamily="66" charset="0"/>
              </a:rPr>
              <a:t>Dice</a:t>
            </a:r>
          </a:p>
          <a:p>
            <a:pPr>
              <a:buFontTx/>
              <a:buChar char="-"/>
              <a:defRPr/>
            </a:pPr>
            <a:r>
              <a:rPr lang="en-GB" sz="1400" dirty="0" err="1">
                <a:latin typeface="Comic Sans MS" panose="030F0702030302020204" pitchFamily="66" charset="0"/>
              </a:rPr>
              <a:t>Dienes</a:t>
            </a:r>
            <a:r>
              <a:rPr lang="en-GB" sz="1400" dirty="0">
                <a:latin typeface="Comic Sans MS" panose="030F0702030302020204" pitchFamily="66" charset="0"/>
              </a:rPr>
              <a:t> equipment</a:t>
            </a:r>
          </a:p>
          <a:p>
            <a:pPr>
              <a:buFontTx/>
              <a:buChar char="-"/>
              <a:defRPr/>
            </a:pPr>
            <a:r>
              <a:rPr lang="en-GB" sz="1400" dirty="0">
                <a:latin typeface="Comic Sans MS" panose="030F0702030302020204" pitchFamily="66" charset="0"/>
              </a:rPr>
              <a:t>Counters</a:t>
            </a:r>
          </a:p>
          <a:p>
            <a:pPr>
              <a:buFontTx/>
              <a:buChar char="-"/>
              <a:defRPr/>
            </a:pPr>
            <a:r>
              <a:rPr lang="en-GB" sz="1400" dirty="0" err="1" smtClean="0">
                <a:latin typeface="Comic Sans MS" panose="030F0702030302020204" pitchFamily="66" charset="0"/>
              </a:rPr>
              <a:t>Unifix</a:t>
            </a:r>
            <a:r>
              <a:rPr lang="en-GB" sz="1400" dirty="0" smtClean="0">
                <a:latin typeface="Comic Sans MS" panose="030F0702030302020204" pitchFamily="66" charset="0"/>
              </a:rPr>
              <a:t>. Multilink, </a:t>
            </a:r>
            <a:r>
              <a:rPr lang="en-GB" sz="1400" dirty="0" err="1" smtClean="0">
                <a:latin typeface="Comic Sans MS" panose="030F0702030302020204" pitchFamily="66" charset="0"/>
              </a:rPr>
              <a:t>numicon</a:t>
            </a:r>
            <a:endParaRPr lang="en-GB" sz="1400" dirty="0">
              <a:latin typeface="Comic Sans MS" panose="030F0702030302020204" pitchFamily="66" charset="0"/>
            </a:endParaRPr>
          </a:p>
          <a:p>
            <a:pPr>
              <a:buFontTx/>
              <a:buChar char="-"/>
              <a:defRPr/>
            </a:pPr>
            <a:r>
              <a:rPr lang="en-GB" sz="1400" dirty="0">
                <a:latin typeface="Comic Sans MS" panose="030F0702030302020204" pitchFamily="66" charset="0"/>
              </a:rPr>
              <a:t>Basic number games (Snap, making </a:t>
            </a:r>
            <a:r>
              <a:rPr lang="en-GB" sz="1400" dirty="0" smtClean="0">
                <a:latin typeface="Comic Sans MS" panose="030F0702030302020204" pitchFamily="66" charset="0"/>
              </a:rPr>
              <a:t>pairs, dominoes </a:t>
            </a:r>
            <a:r>
              <a:rPr lang="en-GB" sz="1400" dirty="0" err="1">
                <a:latin typeface="Comic Sans MS" panose="030F0702030302020204" pitchFamily="66" charset="0"/>
              </a:rPr>
              <a:t>etc</a:t>
            </a:r>
            <a:r>
              <a:rPr lang="en-GB" sz="1400" dirty="0">
                <a:latin typeface="Comic Sans MS" panose="030F0702030302020204" pitchFamily="66" charset="0"/>
              </a:rPr>
              <a:t>)</a:t>
            </a:r>
          </a:p>
          <a:p>
            <a:pPr marL="0" indent="0">
              <a:buNone/>
              <a:defRPr/>
            </a:pPr>
            <a:endParaRPr lang="en-GB" sz="1400" b="1" dirty="0">
              <a:latin typeface="Comic Sans MS" panose="030F0702030302020204" pitchFamily="66" charset="0"/>
            </a:endParaRPr>
          </a:p>
          <a:p>
            <a:pPr>
              <a:defRPr/>
            </a:pPr>
            <a:r>
              <a:rPr lang="en-GB" sz="1400" b="1" dirty="0">
                <a:latin typeface="Comic Sans MS" panose="030F0702030302020204" pitchFamily="66" charset="0"/>
              </a:rPr>
              <a:t>Activities / Games online</a:t>
            </a:r>
          </a:p>
          <a:p>
            <a:pPr>
              <a:defRPr/>
            </a:pPr>
            <a:endParaRPr lang="en-GB" sz="1600" b="1" dirty="0">
              <a:latin typeface="Comic Sans MS" panose="030F0702030302020204" pitchFamily="66" charset="0"/>
            </a:endParaRPr>
          </a:p>
          <a:p>
            <a:pPr>
              <a:defRPr/>
            </a:pPr>
            <a:r>
              <a:rPr lang="en-GB" sz="1400" b="1" dirty="0" smtClean="0">
                <a:latin typeface="Comic Sans MS" panose="030F0702030302020204" pitchFamily="66" charset="0"/>
              </a:rPr>
              <a:t>Interactive resources / Apps</a:t>
            </a:r>
            <a:endParaRPr lang="en-GB" sz="1400" b="1" dirty="0">
              <a:latin typeface="Comic Sans MS" panose="030F0702030302020204" pitchFamily="66" charset="0"/>
            </a:endParaRPr>
          </a:p>
          <a:p>
            <a:endParaRPr lang="en-GB" dirty="0"/>
          </a:p>
        </p:txBody>
      </p:sp>
    </p:spTree>
    <p:extLst>
      <p:ext uri="{BB962C8B-B14F-4D97-AF65-F5344CB8AC3E}">
        <p14:creationId xmlns:p14="http://schemas.microsoft.com/office/powerpoint/2010/main" val="2163673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of Learning</a:t>
            </a:r>
            <a:endParaRPr lang="en-GB" dirty="0"/>
          </a:p>
        </p:txBody>
      </p:sp>
      <p:sp>
        <p:nvSpPr>
          <p:cNvPr id="3" name="Content Placeholder 2"/>
          <p:cNvSpPr>
            <a:spLocks noGrp="1"/>
          </p:cNvSpPr>
          <p:nvPr>
            <p:ph idx="1"/>
          </p:nvPr>
        </p:nvSpPr>
        <p:spPr/>
        <p:txBody>
          <a:bodyPr/>
          <a:lstStyle/>
          <a:p>
            <a:pPr marL="0" indent="0">
              <a:buNone/>
            </a:pPr>
            <a:r>
              <a:rPr lang="en-GB" sz="1600" b="1" dirty="0">
                <a:latin typeface="Comic Sans MS" pitchFamily="66" charset="0"/>
              </a:rPr>
              <a:t>The World Around Us: </a:t>
            </a:r>
            <a:r>
              <a:rPr lang="en-GB" sz="1600" dirty="0">
                <a:latin typeface="Comic Sans MS" pitchFamily="66" charset="0"/>
              </a:rPr>
              <a:t>Science &amp; Technology, History and Geography</a:t>
            </a:r>
          </a:p>
          <a:p>
            <a:pPr marL="0" indent="0">
              <a:buNone/>
            </a:pPr>
            <a:r>
              <a:rPr lang="en-GB" sz="1600" b="1" dirty="0">
                <a:latin typeface="Comic Sans MS" pitchFamily="66" charset="0"/>
              </a:rPr>
              <a:t>Develop knowledge in…</a:t>
            </a:r>
            <a:endParaRPr lang="en-GB" sz="1600" dirty="0">
              <a:latin typeface="Comic Sans MS" pitchFamily="66" charset="0"/>
            </a:endParaRPr>
          </a:p>
          <a:p>
            <a:pPr marL="0" indent="0"/>
            <a:r>
              <a:rPr lang="en-GB" sz="1600" dirty="0">
                <a:latin typeface="Comic Sans MS" pitchFamily="66" charset="0"/>
              </a:rPr>
              <a:t>Interdependence</a:t>
            </a:r>
          </a:p>
          <a:p>
            <a:pPr marL="0" indent="0"/>
            <a:r>
              <a:rPr lang="en-GB" sz="1600" dirty="0">
                <a:latin typeface="Comic Sans MS" pitchFamily="66" charset="0"/>
              </a:rPr>
              <a:t>Place</a:t>
            </a:r>
          </a:p>
          <a:p>
            <a:pPr marL="0" indent="0"/>
            <a:r>
              <a:rPr lang="en-GB" sz="1600" dirty="0">
                <a:latin typeface="Comic Sans MS" pitchFamily="66" charset="0"/>
              </a:rPr>
              <a:t>Movement and Energy</a:t>
            </a:r>
          </a:p>
          <a:p>
            <a:pPr marL="0" indent="0"/>
            <a:r>
              <a:rPr lang="en-GB" sz="1600" dirty="0">
                <a:latin typeface="Comic Sans MS" pitchFamily="66" charset="0"/>
              </a:rPr>
              <a:t>Change over </a:t>
            </a:r>
            <a:r>
              <a:rPr lang="en-GB" sz="1600" dirty="0" smtClean="0">
                <a:latin typeface="Comic Sans MS" pitchFamily="66" charset="0"/>
              </a:rPr>
              <a:t>Time</a:t>
            </a:r>
          </a:p>
          <a:p>
            <a:pPr marL="0" indent="0"/>
            <a:endParaRPr lang="en-GB" sz="1600" dirty="0">
              <a:latin typeface="Comic Sans MS" pitchFamily="66" charset="0"/>
            </a:endParaRPr>
          </a:p>
          <a:p>
            <a:pPr marL="0" indent="0">
              <a:buNone/>
            </a:pPr>
            <a:r>
              <a:rPr lang="en-GB" sz="1600" b="1" dirty="0" smtClean="0">
                <a:latin typeface="Comic Sans MS" pitchFamily="66" charset="0"/>
              </a:rPr>
              <a:t>The </a:t>
            </a:r>
            <a:r>
              <a:rPr lang="en-GB" sz="1600" b="1" dirty="0">
                <a:latin typeface="Comic Sans MS" pitchFamily="66" charset="0"/>
              </a:rPr>
              <a:t>Arts</a:t>
            </a:r>
            <a:endParaRPr lang="en-GB" sz="1600" dirty="0">
              <a:latin typeface="Comic Sans MS" pitchFamily="66" charset="0"/>
            </a:endParaRPr>
          </a:p>
          <a:p>
            <a:pPr marL="0" indent="0"/>
            <a:r>
              <a:rPr lang="en-GB" sz="1600" dirty="0">
                <a:latin typeface="Comic Sans MS" pitchFamily="66" charset="0"/>
              </a:rPr>
              <a:t>- Music</a:t>
            </a:r>
          </a:p>
          <a:p>
            <a:pPr marL="0" indent="0"/>
            <a:r>
              <a:rPr lang="en-GB" sz="1600" dirty="0">
                <a:latin typeface="Comic Sans MS" pitchFamily="66" charset="0"/>
              </a:rPr>
              <a:t>- Drama</a:t>
            </a:r>
          </a:p>
          <a:p>
            <a:pPr marL="0" indent="0"/>
            <a:r>
              <a:rPr lang="en-GB" sz="1600" dirty="0">
                <a:latin typeface="Comic Sans MS" pitchFamily="66" charset="0"/>
              </a:rPr>
              <a:t>- Art and </a:t>
            </a:r>
            <a:r>
              <a:rPr lang="en-GB" sz="1600" dirty="0" smtClean="0">
                <a:latin typeface="Comic Sans MS" pitchFamily="66" charset="0"/>
              </a:rPr>
              <a:t>Design</a:t>
            </a:r>
            <a:endParaRPr lang="en-GB" sz="1600" dirty="0">
              <a:latin typeface="Comic Sans MS" pitchFamily="66" charset="0"/>
            </a:endParaRPr>
          </a:p>
          <a:p>
            <a:pPr marL="0" indent="0">
              <a:buNone/>
            </a:pPr>
            <a:r>
              <a:rPr lang="en-GB" dirty="0">
                <a:latin typeface="Comic Sans MS" pitchFamily="66" charset="0"/>
              </a:rPr>
              <a:t>                  </a:t>
            </a:r>
          </a:p>
          <a:p>
            <a:pPr marL="0" indent="0">
              <a:buNone/>
            </a:pPr>
            <a:endParaRPr lang="en-GB" sz="1600" b="1" dirty="0">
              <a:latin typeface="Comic Sans MS" pitchFamily="66" charset="0"/>
            </a:endParaRPr>
          </a:p>
        </p:txBody>
      </p:sp>
    </p:spTree>
    <p:extLst>
      <p:ext uri="{BB962C8B-B14F-4D97-AF65-F5344CB8AC3E}">
        <p14:creationId xmlns:p14="http://schemas.microsoft.com/office/powerpoint/2010/main" val="156490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Comic Sans MS" panose="030F0702030302020204" pitchFamily="66" charset="0"/>
              </a:rPr>
              <a:t>Personal Development and Mutual Understanding (PDMU)</a:t>
            </a:r>
            <a:endParaRPr lang="en-GB" sz="2800" dirty="0">
              <a:latin typeface="Comic Sans MS" panose="030F0702030302020204" pitchFamily="66" charset="0"/>
            </a:endParaRPr>
          </a:p>
        </p:txBody>
      </p:sp>
      <p:sp>
        <p:nvSpPr>
          <p:cNvPr id="3" name="Content Placeholder 2"/>
          <p:cNvSpPr>
            <a:spLocks noGrp="1"/>
          </p:cNvSpPr>
          <p:nvPr>
            <p:ph idx="1"/>
          </p:nvPr>
        </p:nvSpPr>
        <p:spPr/>
        <p:txBody>
          <a:bodyPr/>
          <a:lstStyle/>
          <a:p>
            <a:r>
              <a:rPr lang="en-GB" sz="3600" dirty="0" smtClean="0"/>
              <a:t>We follow the NSPCC “Keeping Safe Programme”</a:t>
            </a:r>
          </a:p>
          <a:p>
            <a:r>
              <a:rPr lang="en-GB" sz="3600" dirty="0" smtClean="0"/>
              <a:t>Class theme and </a:t>
            </a:r>
            <a:r>
              <a:rPr lang="en-GB" sz="3600" dirty="0" err="1" smtClean="0"/>
              <a:t>homeworks</a:t>
            </a:r>
            <a:r>
              <a:rPr lang="en-GB" sz="3600" dirty="0" smtClean="0"/>
              <a:t> each term</a:t>
            </a:r>
          </a:p>
          <a:p>
            <a:r>
              <a:rPr lang="en-GB" sz="3600" dirty="0" smtClean="0"/>
              <a:t>If you want to find out more check NSPCC website</a:t>
            </a:r>
          </a:p>
          <a:p>
            <a:pPr marL="0" indent="0">
              <a:buNone/>
            </a:pPr>
            <a:r>
              <a:rPr lang="en-GB" sz="3600" dirty="0" smtClean="0">
                <a:solidFill>
                  <a:srgbClr val="FF0000"/>
                </a:solidFill>
              </a:rPr>
              <a:t>   www.nspcc.org.uk</a:t>
            </a:r>
            <a:endParaRPr lang="en-GB" sz="3600" dirty="0">
              <a:solidFill>
                <a:srgbClr val="FF0000"/>
              </a:solidFill>
            </a:endParaRPr>
          </a:p>
        </p:txBody>
      </p:sp>
    </p:spTree>
    <p:extLst>
      <p:ext uri="{BB962C8B-B14F-4D97-AF65-F5344CB8AC3E}">
        <p14:creationId xmlns:p14="http://schemas.microsoft.com/office/powerpoint/2010/main" val="3172806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548680"/>
            <a:ext cx="6768752" cy="5262979"/>
          </a:xfrm>
          <a:prstGeom prst="rect">
            <a:avLst/>
          </a:prstGeom>
        </p:spPr>
        <p:txBody>
          <a:bodyPr wrap="square">
            <a:spAutoFit/>
          </a:bodyPr>
          <a:lstStyle/>
          <a:p>
            <a:pPr marL="0" indent="0">
              <a:buNone/>
            </a:pPr>
            <a:r>
              <a:rPr lang="en-GB" sz="2800" dirty="0" err="1">
                <a:latin typeface="Comic Sans MS" pitchFamily="66" charset="0"/>
              </a:rPr>
              <a:t>Obair</a:t>
            </a:r>
            <a:r>
              <a:rPr lang="en-GB" sz="2800" dirty="0">
                <a:latin typeface="Comic Sans MS" pitchFamily="66" charset="0"/>
              </a:rPr>
              <a:t> </a:t>
            </a:r>
            <a:r>
              <a:rPr lang="en-GB" sz="2800" dirty="0" err="1" smtClean="0">
                <a:latin typeface="Comic Sans MS" pitchFamily="66" charset="0"/>
              </a:rPr>
              <a:t>Bhaile</a:t>
            </a:r>
            <a:endParaRPr lang="en-GB" sz="2800" dirty="0" smtClean="0">
              <a:latin typeface="Comic Sans MS" pitchFamily="66" charset="0"/>
            </a:endParaRPr>
          </a:p>
          <a:p>
            <a:pPr marL="0" indent="0">
              <a:buNone/>
            </a:pPr>
            <a:endParaRPr lang="en-GB" sz="2800" dirty="0">
              <a:latin typeface="Comic Sans MS" pitchFamily="66" charset="0"/>
            </a:endParaRPr>
          </a:p>
          <a:p>
            <a:pPr marL="0" indent="0">
              <a:buNone/>
            </a:pPr>
            <a:r>
              <a:rPr lang="en-GB" sz="2800" dirty="0" smtClean="0">
                <a:latin typeface="Comic Sans MS" pitchFamily="66" charset="0"/>
              </a:rPr>
              <a:t>Mon – </a:t>
            </a:r>
            <a:r>
              <a:rPr lang="en-GB" sz="2800" dirty="0" err="1" smtClean="0">
                <a:latin typeface="Comic Sans MS" pitchFamily="66" charset="0"/>
              </a:rPr>
              <a:t>Thur</a:t>
            </a:r>
            <a:endParaRPr lang="en-GB" sz="2800" dirty="0" smtClean="0">
              <a:latin typeface="Comic Sans MS" pitchFamily="66" charset="0"/>
            </a:endParaRPr>
          </a:p>
          <a:p>
            <a:pPr marL="0" indent="0">
              <a:buNone/>
            </a:pPr>
            <a:endParaRPr lang="en-GB" sz="2800" dirty="0">
              <a:latin typeface="Comic Sans MS" pitchFamily="66" charset="0"/>
            </a:endParaRPr>
          </a:p>
          <a:p>
            <a:pPr marL="0" indent="0">
              <a:buNone/>
            </a:pPr>
            <a:r>
              <a:rPr lang="en-GB" sz="2800" dirty="0" smtClean="0">
                <a:latin typeface="Comic Sans MS" pitchFamily="66" charset="0"/>
              </a:rPr>
              <a:t>Please sign Homework overview sheet</a:t>
            </a:r>
          </a:p>
          <a:p>
            <a:pPr marL="0" indent="0">
              <a:buNone/>
            </a:pPr>
            <a:endParaRPr lang="en-GB" sz="2800" dirty="0">
              <a:latin typeface="Comic Sans MS" pitchFamily="66" charset="0"/>
            </a:endParaRPr>
          </a:p>
          <a:p>
            <a:pPr marL="0" indent="0">
              <a:buNone/>
            </a:pPr>
            <a:r>
              <a:rPr lang="en-GB" sz="2800" dirty="0" smtClean="0">
                <a:latin typeface="Comic Sans MS" pitchFamily="66" charset="0"/>
              </a:rPr>
              <a:t>Spellings on Monday, but put the sounds in an envelope and repeat each evening</a:t>
            </a:r>
          </a:p>
          <a:p>
            <a:pPr marL="0" indent="0">
              <a:buNone/>
            </a:pPr>
            <a:endParaRPr lang="en-GB" sz="2800" dirty="0">
              <a:latin typeface="Comic Sans MS" pitchFamily="66" charset="0"/>
            </a:endParaRPr>
          </a:p>
          <a:p>
            <a:pPr marL="0" indent="0">
              <a:buNone/>
            </a:pPr>
            <a:r>
              <a:rPr lang="en-GB" sz="2800" dirty="0" smtClean="0">
                <a:latin typeface="Comic Sans MS" pitchFamily="66" charset="0"/>
              </a:rPr>
              <a:t>Maths, Language and topic based </a:t>
            </a:r>
            <a:r>
              <a:rPr lang="en-GB" sz="2800" dirty="0" err="1" smtClean="0">
                <a:latin typeface="Comic Sans MS" pitchFamily="66" charset="0"/>
              </a:rPr>
              <a:t>homeworks</a:t>
            </a:r>
            <a:r>
              <a:rPr lang="en-GB" sz="2800" dirty="0" smtClean="0">
                <a:latin typeface="Comic Sans MS" pitchFamily="66" charset="0"/>
              </a:rPr>
              <a:t>.</a:t>
            </a:r>
            <a:endParaRPr lang="en-GB" sz="2800" dirty="0">
              <a:latin typeface="Comic Sans MS" pitchFamily="66" charset="0"/>
            </a:endParaRPr>
          </a:p>
        </p:txBody>
      </p:sp>
    </p:spTree>
    <p:extLst>
      <p:ext uri="{BB962C8B-B14F-4D97-AF65-F5344CB8AC3E}">
        <p14:creationId xmlns:p14="http://schemas.microsoft.com/office/powerpoint/2010/main" val="2219540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GB" dirty="0"/>
          </a:p>
        </p:txBody>
      </p:sp>
      <p:sp>
        <p:nvSpPr>
          <p:cNvPr id="3" name="Content Placeholder 2"/>
          <p:cNvSpPr>
            <a:spLocks noGrp="1"/>
          </p:cNvSpPr>
          <p:nvPr>
            <p:ph idx="1"/>
          </p:nvPr>
        </p:nvSpPr>
        <p:spPr>
          <a:xfrm>
            <a:off x="457200" y="1052736"/>
            <a:ext cx="8507288" cy="5544616"/>
          </a:xfrm>
        </p:spPr>
        <p:txBody>
          <a:bodyPr/>
          <a:lstStyle/>
          <a:p>
            <a:endParaRPr lang="en-GB" sz="1600" dirty="0" smtClean="0">
              <a:latin typeface="Comic Sans MS" pitchFamily="66" charset="0"/>
            </a:endParaRPr>
          </a:p>
          <a:p>
            <a:r>
              <a:rPr lang="en-GB" sz="1600" dirty="0" smtClean="0">
                <a:latin typeface="Comic Sans MS" pitchFamily="66" charset="0"/>
              </a:rPr>
              <a:t>A </a:t>
            </a:r>
            <a:r>
              <a:rPr lang="en-GB" sz="1600" dirty="0">
                <a:latin typeface="Comic Sans MS" pitchFamily="66" charset="0"/>
              </a:rPr>
              <a:t>key question parents often ask is ‘how will my child be assessed?’</a:t>
            </a:r>
          </a:p>
          <a:p>
            <a:r>
              <a:rPr lang="en-GB" sz="1600" dirty="0" err="1">
                <a:latin typeface="Comic Sans MS" pitchFamily="66" charset="0"/>
              </a:rPr>
              <a:t>Bunscoil</a:t>
            </a:r>
            <a:r>
              <a:rPr lang="en-GB" sz="1600" dirty="0">
                <a:latin typeface="Comic Sans MS" pitchFamily="66" charset="0"/>
              </a:rPr>
              <a:t> </a:t>
            </a:r>
            <a:r>
              <a:rPr lang="en-GB" sz="1600" dirty="0" err="1">
                <a:latin typeface="Comic Sans MS" pitchFamily="66" charset="0"/>
              </a:rPr>
              <a:t>Bheanna</a:t>
            </a:r>
            <a:r>
              <a:rPr lang="en-GB" sz="1600" dirty="0">
                <a:latin typeface="Comic Sans MS" pitchFamily="66" charset="0"/>
              </a:rPr>
              <a:t> </a:t>
            </a:r>
            <a:r>
              <a:rPr lang="en-GB" sz="1600" dirty="0" err="1">
                <a:latin typeface="Comic Sans MS" pitchFamily="66" charset="0"/>
              </a:rPr>
              <a:t>Boirche</a:t>
            </a:r>
            <a:r>
              <a:rPr lang="en-GB" sz="1600" dirty="0">
                <a:latin typeface="Comic Sans MS" pitchFamily="66" charset="0"/>
              </a:rPr>
              <a:t> assesses pupils in the same ways as pupils are assessed in any other primary school in Northern Ireland – Irish or English medium. </a:t>
            </a:r>
          </a:p>
          <a:p>
            <a:r>
              <a:rPr lang="en-GB" sz="1600" dirty="0">
                <a:latin typeface="Comic Sans MS" pitchFamily="66" charset="0"/>
              </a:rPr>
              <a:t>In accordance to the NI Curriculum, in Years 1 – 7, teachers must assess your child’s learning.  </a:t>
            </a:r>
          </a:p>
          <a:p>
            <a:r>
              <a:rPr lang="en-GB" sz="1600" dirty="0">
                <a:latin typeface="Comic Sans MS" pitchFamily="66" charset="0"/>
              </a:rPr>
              <a:t>In Rang 1 &amp; 2, this predominantly takes the form of ongoing individual classroom observations.  However,  in Rang 1 &amp; 2,  pupils are also assessed on a 6 – weekly basis on their key literacy and numeracy skills/targets,  albeit in a very informal style,  such as structured games and 1:1 activities.</a:t>
            </a:r>
          </a:p>
          <a:p>
            <a:r>
              <a:rPr lang="en-GB" sz="1600" dirty="0">
                <a:latin typeface="Comic Sans MS" pitchFamily="66" charset="0"/>
              </a:rPr>
              <a:t>In Rang 3 - 7, pupils undergo standardised tests in the summer term in English, Irish and Maths, which give a more formal indication of progress.  These scores are then analysed by the teachers, and used to plan the future teaching and learning of our pupils.</a:t>
            </a:r>
          </a:p>
          <a:p>
            <a:r>
              <a:rPr lang="en-GB" sz="1600" dirty="0">
                <a:latin typeface="Comic Sans MS" pitchFamily="66" charset="0"/>
              </a:rPr>
              <a:t>Every autumn, 1:1 parent-teacher meetings are help to update you on your child’s progress and to suggest areas to help support your child in the home environment.</a:t>
            </a:r>
          </a:p>
          <a:p>
            <a:r>
              <a:rPr lang="en-GB" sz="1600" dirty="0">
                <a:latin typeface="Comic Sans MS" pitchFamily="66" charset="0"/>
              </a:rPr>
              <a:t>At the end of each school year, you will receive a written report from your child’s teacher. This will describe your child’s progress in every aspect of the curriculum.</a:t>
            </a:r>
          </a:p>
          <a:p>
            <a:pPr eaLnBrk="1" hangingPunct="1">
              <a:lnSpc>
                <a:spcPct val="90000"/>
              </a:lnSpc>
              <a:spcAft>
                <a:spcPts val="600"/>
              </a:spcAft>
              <a:buFontTx/>
              <a:buNone/>
              <a:defRPr/>
            </a:pPr>
            <a:endParaRPr lang="en-GB" altLang="en-US" sz="800" dirty="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smtClean="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smtClean="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smtClean="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smtClean="0">
              <a:solidFill>
                <a:srgbClr val="000000"/>
              </a:solidFill>
              <a:latin typeface="Comic Sans MS" panose="030F0702030302020204" pitchFamily="66" charset="0"/>
            </a:endParaRPr>
          </a:p>
          <a:p>
            <a:pPr eaLnBrk="1" hangingPunct="1">
              <a:lnSpc>
                <a:spcPct val="90000"/>
              </a:lnSpc>
              <a:spcAft>
                <a:spcPts val="600"/>
              </a:spcAft>
              <a:buFontTx/>
              <a:buNone/>
              <a:defRPr/>
            </a:pPr>
            <a:endParaRPr lang="en-GB" altLang="en-US" sz="800" b="1" u="sng" dirty="0">
              <a:solidFill>
                <a:srgbClr val="000000"/>
              </a:solidFill>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1882312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18434" name="Title 1"/>
          <p:cNvSpPr>
            <a:spLocks noGrp="1"/>
          </p:cNvSpPr>
          <p:nvPr>
            <p:ph type="title"/>
          </p:nvPr>
        </p:nvSpPr>
        <p:spPr>
          <a:xfrm>
            <a:off x="457200" y="274638"/>
            <a:ext cx="8229600" cy="922337"/>
          </a:xfrm>
        </p:spPr>
        <p:txBody>
          <a:bodyPr/>
          <a:lstStyle/>
          <a:p>
            <a:pPr eaLnBrk="1" hangingPunct="1"/>
            <a:r>
              <a:rPr lang="en-GB" smtClean="0">
                <a:latin typeface="Comic Sans MS" pitchFamily="66" charset="0"/>
              </a:rPr>
              <a:t>Spóirt</a:t>
            </a:r>
          </a:p>
        </p:txBody>
      </p:sp>
      <p:sp>
        <p:nvSpPr>
          <p:cNvPr id="18435" name="Content Placeholder 2"/>
          <p:cNvSpPr>
            <a:spLocks noGrp="1"/>
          </p:cNvSpPr>
          <p:nvPr>
            <p:ph idx="1"/>
          </p:nvPr>
        </p:nvSpPr>
        <p:spPr>
          <a:xfrm>
            <a:off x="457200" y="1052513"/>
            <a:ext cx="8229600" cy="5329237"/>
          </a:xfrm>
        </p:spPr>
        <p:txBody>
          <a:bodyPr/>
          <a:lstStyle/>
          <a:p>
            <a:pPr marL="0" indent="0" eaLnBrk="1" hangingPunct="1">
              <a:lnSpc>
                <a:spcPct val="80000"/>
              </a:lnSpc>
              <a:buFont typeface="Arial" charset="0"/>
              <a:buNone/>
            </a:pPr>
            <a:endParaRPr lang="en-GB" sz="1000" dirty="0" smtClean="0">
              <a:latin typeface="Times New Roman" pitchFamily="18" charset="0"/>
              <a:cs typeface="Times New Roman" pitchFamily="18" charset="0"/>
            </a:endParaRPr>
          </a:p>
          <a:p>
            <a:pPr marL="0" indent="0" algn="just" eaLnBrk="1" hangingPunct="1">
              <a:lnSpc>
                <a:spcPct val="80000"/>
              </a:lnSpc>
              <a:buFont typeface="Arial" charset="0"/>
              <a:buNone/>
            </a:pPr>
            <a:endParaRPr lang="en-GB" sz="1600" dirty="0" smtClean="0">
              <a:latin typeface="Comic Sans MS" pitchFamily="66" charset="0"/>
              <a:cs typeface="Times New Roman" pitchFamily="18" charset="0"/>
            </a:endParaRPr>
          </a:p>
          <a:p>
            <a:pPr marL="0" indent="0" algn="just" eaLnBrk="1" hangingPunct="1">
              <a:lnSpc>
                <a:spcPct val="80000"/>
              </a:lnSpc>
              <a:buFont typeface="Arial" charset="0"/>
              <a:buNone/>
            </a:pPr>
            <a:endParaRPr lang="en-GB" sz="1600" dirty="0" smtClean="0">
              <a:latin typeface="Comic Sans MS" pitchFamily="66" charset="0"/>
              <a:cs typeface="Times New Roman" pitchFamily="18" charset="0"/>
            </a:endParaRPr>
          </a:p>
          <a:p>
            <a:pPr marL="0" indent="0" algn="just" eaLnBrk="1" hangingPunct="1">
              <a:lnSpc>
                <a:spcPct val="80000"/>
              </a:lnSpc>
              <a:buFont typeface="Arial" charset="0"/>
              <a:buNone/>
            </a:pPr>
            <a:endParaRPr lang="en-GB" sz="1600" dirty="0" smtClean="0">
              <a:latin typeface="Comic Sans MS" pitchFamily="66" charset="0"/>
              <a:cs typeface="Times New Roman" pitchFamily="18" charset="0"/>
            </a:endParaRPr>
          </a:p>
          <a:p>
            <a:pPr marL="0" indent="0" algn="just" eaLnBrk="1" hangingPunct="1">
              <a:lnSpc>
                <a:spcPct val="80000"/>
              </a:lnSpc>
              <a:buFont typeface="Arial" charset="0"/>
              <a:buNone/>
            </a:pPr>
            <a:r>
              <a:rPr lang="en-GB" sz="1600" dirty="0" smtClean="0">
                <a:latin typeface="Comic Sans MS" pitchFamily="66" charset="0"/>
                <a:cs typeface="Times New Roman" pitchFamily="18" charset="0"/>
              </a:rPr>
              <a:t>At </a:t>
            </a:r>
            <a:r>
              <a:rPr lang="en-GB" sz="1600" dirty="0" err="1" smtClean="0">
                <a:latin typeface="Comic Sans MS" pitchFamily="66" charset="0"/>
                <a:cs typeface="Times New Roman" pitchFamily="18" charset="0"/>
              </a:rPr>
              <a:t>Bunscoil</a:t>
            </a:r>
            <a:r>
              <a:rPr lang="en-GB" sz="1600" dirty="0" smtClean="0">
                <a:latin typeface="Comic Sans MS" pitchFamily="66" charset="0"/>
                <a:cs typeface="Times New Roman" pitchFamily="18" charset="0"/>
              </a:rPr>
              <a:t> </a:t>
            </a:r>
            <a:r>
              <a:rPr lang="en-GB" sz="1600" dirty="0" err="1" smtClean="0">
                <a:latin typeface="Comic Sans MS" pitchFamily="66" charset="0"/>
                <a:cs typeface="Times New Roman" pitchFamily="18" charset="0"/>
              </a:rPr>
              <a:t>Bheanna</a:t>
            </a:r>
            <a:r>
              <a:rPr lang="en-GB" sz="1600" dirty="0" smtClean="0">
                <a:latin typeface="Comic Sans MS" pitchFamily="66" charset="0"/>
                <a:cs typeface="Times New Roman" pitchFamily="18" charset="0"/>
              </a:rPr>
              <a:t> </a:t>
            </a:r>
            <a:r>
              <a:rPr lang="en-GB" sz="1600" dirty="0" err="1" smtClean="0">
                <a:latin typeface="Comic Sans MS" pitchFamily="66" charset="0"/>
                <a:cs typeface="Times New Roman" pitchFamily="18" charset="0"/>
              </a:rPr>
              <a:t>Boirche</a:t>
            </a:r>
            <a:r>
              <a:rPr lang="en-GB" sz="1600" dirty="0" smtClean="0">
                <a:latin typeface="Comic Sans MS" pitchFamily="66" charset="0"/>
                <a:cs typeface="Times New Roman" pitchFamily="18" charset="0"/>
              </a:rPr>
              <a:t>, pupils experience a wide range of sporting activities. </a:t>
            </a:r>
          </a:p>
          <a:p>
            <a:pPr marL="0" indent="0" algn="just" eaLnBrk="1" hangingPunct="1">
              <a:lnSpc>
                <a:spcPct val="80000"/>
              </a:lnSpc>
              <a:buFont typeface="Arial" charset="0"/>
              <a:buNone/>
            </a:pPr>
            <a:endParaRPr lang="en-GB" sz="1600" dirty="0">
              <a:latin typeface="Comic Sans MS" pitchFamily="66" charset="0"/>
              <a:cs typeface="Times New Roman" pitchFamily="18" charset="0"/>
            </a:endParaRPr>
          </a:p>
          <a:p>
            <a:pPr algn="just" eaLnBrk="1" hangingPunct="1">
              <a:lnSpc>
                <a:spcPct val="80000"/>
              </a:lnSpc>
            </a:pPr>
            <a:r>
              <a:rPr lang="en-GB" sz="1600" dirty="0" smtClean="0">
                <a:latin typeface="Comic Sans MS" pitchFamily="66" charset="0"/>
                <a:cs typeface="Times New Roman" pitchFamily="18" charset="0"/>
              </a:rPr>
              <a:t>Where possible a coach from the Ulster Council visits for hurling/camogie and Gaelic</a:t>
            </a:r>
          </a:p>
          <a:p>
            <a:pPr algn="just" eaLnBrk="1" hangingPunct="1">
              <a:lnSpc>
                <a:spcPct val="80000"/>
              </a:lnSpc>
            </a:pPr>
            <a:r>
              <a:rPr lang="en-GB" sz="1600" dirty="0" smtClean="0">
                <a:latin typeface="Comic Sans MS" pitchFamily="66" charset="0"/>
                <a:cs typeface="Times New Roman" pitchFamily="18" charset="0"/>
              </a:rPr>
              <a:t>Key Stage 2 pupils play Gaelic football, hurling and soccer for the school in local inter-school competitions, travel to Down Leisure Centre in Downpatrick every spring for swimming lessons, and participate in Cycling Proficiency Programme.</a:t>
            </a:r>
          </a:p>
          <a:p>
            <a:pPr marL="0" indent="0" algn="just" eaLnBrk="1" hangingPunct="1">
              <a:lnSpc>
                <a:spcPct val="80000"/>
              </a:lnSpc>
              <a:buFont typeface="Arial" charset="0"/>
              <a:buNone/>
            </a:pPr>
            <a:endParaRPr lang="en-GB" sz="1600" dirty="0" smtClean="0">
              <a:latin typeface="Times New Roman" pitchFamily="18" charset="0"/>
              <a:cs typeface="Times New Roman" pitchFamily="18" charset="0"/>
            </a:endParaRPr>
          </a:p>
          <a:p>
            <a:pPr marL="0" indent="0" algn="just" eaLnBrk="1" hangingPunct="1">
              <a:lnSpc>
                <a:spcPct val="80000"/>
              </a:lnSpc>
              <a:buFont typeface="Symbol" pitchFamily="18" charset="2"/>
              <a:buChar char=""/>
            </a:pPr>
            <a:r>
              <a:rPr lang="en-GB" sz="1600" dirty="0">
                <a:latin typeface="Comic Sans MS" pitchFamily="66" charset="0"/>
                <a:cs typeface="Times New Roman" pitchFamily="18" charset="0"/>
              </a:rPr>
              <a:t>. Structured weekly PE lessons are also taught, in which teachers follow a movement and athletics scheme which ensures continuity and progression of core skills and </a:t>
            </a:r>
            <a:r>
              <a:rPr lang="en-GB" sz="1600" dirty="0" smtClean="0">
                <a:latin typeface="Comic Sans MS" pitchFamily="66" charset="0"/>
                <a:cs typeface="Times New Roman" pitchFamily="18" charset="0"/>
              </a:rPr>
              <a:t>competences and </a:t>
            </a:r>
            <a:r>
              <a:rPr lang="en-GB" sz="1600" dirty="0">
                <a:latin typeface="Comic Sans MS" pitchFamily="66" charset="0"/>
              </a:rPr>
              <a:t>Fundamental Skills   for example ball skills (throwing, kicking) bat skills (hitting) </a:t>
            </a:r>
            <a:r>
              <a:rPr lang="en-GB" sz="1600" dirty="0" smtClean="0">
                <a:latin typeface="Comic Sans MS" pitchFamily="66" charset="0"/>
              </a:rPr>
              <a:t>etc.</a:t>
            </a:r>
            <a:endParaRPr lang="en-GB" sz="1600" dirty="0" smtClean="0">
              <a:latin typeface="Comic Sans MS" pitchFamily="66" charset="0"/>
              <a:cs typeface="Times New Roman" pitchFamily="18" charset="0"/>
            </a:endParaRPr>
          </a:p>
          <a:p>
            <a:pPr marL="0" indent="0" algn="just" eaLnBrk="1" hangingPunct="1">
              <a:lnSpc>
                <a:spcPct val="80000"/>
              </a:lnSpc>
              <a:buNone/>
            </a:pPr>
            <a:endParaRPr lang="en-GB" sz="1600" dirty="0" smtClean="0">
              <a:latin typeface="Comic Sans MS" pitchFamily="66" charset="0"/>
              <a:cs typeface="Times New Roman" pitchFamily="18" charset="0"/>
            </a:endParaRPr>
          </a:p>
          <a:p>
            <a:pPr marL="0" indent="0" algn="just" eaLnBrk="1" hangingPunct="1">
              <a:lnSpc>
                <a:spcPct val="80000"/>
              </a:lnSpc>
              <a:buFont typeface="Symbol" pitchFamily="18" charset="2"/>
              <a:buChar char=""/>
            </a:pPr>
            <a:r>
              <a:rPr lang="en-US" sz="1600" dirty="0">
                <a:latin typeface="Comic Sans MS" pitchFamily="66" charset="0"/>
                <a:cs typeface="Times New Roman" pitchFamily="18" charset="0"/>
              </a:rPr>
              <a:t> </a:t>
            </a:r>
            <a:r>
              <a:rPr lang="en-US" sz="1600" dirty="0" smtClean="0">
                <a:latin typeface="Comic Sans MS" pitchFamily="66" charset="0"/>
                <a:cs typeface="Times New Roman" pitchFamily="18" charset="0"/>
              </a:rPr>
              <a:t>There will be 2 PE lessons per week</a:t>
            </a:r>
          </a:p>
          <a:p>
            <a:pPr marL="0" indent="0">
              <a:buNone/>
            </a:pPr>
            <a:r>
              <a:rPr lang="en-GB" sz="1600" dirty="0">
                <a:latin typeface="Comic Sans MS" pitchFamily="66" charset="0"/>
              </a:rPr>
              <a:t>Tue  </a:t>
            </a:r>
            <a:r>
              <a:rPr lang="en-GB" sz="1600" dirty="0" smtClean="0">
                <a:latin typeface="Comic Sans MS" pitchFamily="66" charset="0"/>
              </a:rPr>
              <a:t>and </a:t>
            </a:r>
            <a:r>
              <a:rPr lang="en-GB" sz="1600" dirty="0" err="1" smtClean="0">
                <a:latin typeface="Comic Sans MS" pitchFamily="66" charset="0"/>
              </a:rPr>
              <a:t>Thur</a:t>
            </a:r>
            <a:endParaRPr lang="en-GB" sz="1600" dirty="0"/>
          </a:p>
          <a:p>
            <a:pPr marL="0" indent="0" algn="just" eaLnBrk="1" hangingPunct="1">
              <a:lnSpc>
                <a:spcPct val="80000"/>
              </a:lnSpc>
              <a:buFont typeface="Symbol" pitchFamily="18" charset="2"/>
              <a:buChar char=""/>
            </a:pPr>
            <a:endParaRPr lang="en-US" sz="1600" dirty="0" smtClean="0">
              <a:latin typeface="Comic Sans MS" pitchFamily="66" charset="0"/>
              <a:cs typeface="Times New Roman" pitchFamily="18" charset="0"/>
            </a:endParaRPr>
          </a:p>
          <a:p>
            <a:pPr marL="0" indent="0" algn="just" eaLnBrk="1" hangingPunct="1">
              <a:lnSpc>
                <a:spcPct val="80000"/>
              </a:lnSpc>
              <a:buFont typeface="Symbol" pitchFamily="18" charset="2"/>
              <a:buChar char=""/>
            </a:pPr>
            <a:endParaRPr lang="en-US" sz="1600" dirty="0">
              <a:latin typeface="Comic Sans MS" pitchFamily="66" charset="0"/>
              <a:cs typeface="Times New Roman" pitchFamily="18" charset="0"/>
            </a:endParaRPr>
          </a:p>
          <a:p>
            <a:pPr marL="0" indent="0" eaLnBrk="1" hangingPunct="1">
              <a:lnSpc>
                <a:spcPct val="80000"/>
              </a:lnSpc>
            </a:pPr>
            <a:endParaRPr lang="en-GB" sz="1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484784"/>
            <a:ext cx="5742384" cy="4524315"/>
          </a:xfrm>
          <a:prstGeom prst="rect">
            <a:avLst/>
          </a:prstGeom>
        </p:spPr>
        <p:txBody>
          <a:bodyPr wrap="square">
            <a:spAutoFit/>
          </a:bodyPr>
          <a:lstStyle/>
          <a:p>
            <a:pPr algn="just"/>
            <a:r>
              <a:rPr lang="en-GB" dirty="0">
                <a:latin typeface="Comic Sans MS" pitchFamily="66" charset="0"/>
              </a:rPr>
              <a:t>Club </a:t>
            </a:r>
            <a:r>
              <a:rPr lang="en-GB" dirty="0" err="1">
                <a:latin typeface="Comic Sans MS" pitchFamily="66" charset="0"/>
              </a:rPr>
              <a:t>Bricfeasta</a:t>
            </a:r>
            <a:r>
              <a:rPr lang="en-GB" dirty="0">
                <a:latin typeface="Comic Sans MS" pitchFamily="66" charset="0"/>
              </a:rPr>
              <a:t> – breakfast club from 8 – 9 am  </a:t>
            </a:r>
            <a:endParaRPr lang="en-GB" dirty="0" smtClean="0">
              <a:latin typeface="Comic Sans MS" pitchFamily="66" charset="0"/>
            </a:endParaRPr>
          </a:p>
          <a:p>
            <a:pPr algn="just"/>
            <a:endParaRPr lang="en-GB" dirty="0">
              <a:latin typeface="Comic Sans MS" pitchFamily="66" charset="0"/>
            </a:endParaRPr>
          </a:p>
          <a:p>
            <a:pPr algn="just"/>
            <a:r>
              <a:rPr lang="en-GB" dirty="0">
                <a:latin typeface="Comic Sans MS" pitchFamily="66" charset="0"/>
              </a:rPr>
              <a:t>Afterschool Club </a:t>
            </a:r>
            <a:r>
              <a:rPr lang="en-GB" dirty="0" smtClean="0">
                <a:latin typeface="Comic Sans MS" pitchFamily="66" charset="0"/>
              </a:rPr>
              <a:t>2-4pm </a:t>
            </a:r>
            <a:r>
              <a:rPr lang="en-GB" dirty="0">
                <a:latin typeface="Comic Sans MS" pitchFamily="66" charset="0"/>
              </a:rPr>
              <a:t>daily Mon-Wed Homework club </a:t>
            </a:r>
            <a:endParaRPr lang="en-GB" dirty="0" smtClean="0">
              <a:latin typeface="Comic Sans MS" pitchFamily="66" charset="0"/>
            </a:endParaRPr>
          </a:p>
          <a:p>
            <a:pPr algn="just"/>
            <a:endParaRPr lang="en-GB" dirty="0">
              <a:latin typeface="Comic Sans MS" pitchFamily="66" charset="0"/>
            </a:endParaRPr>
          </a:p>
          <a:p>
            <a:pPr algn="just"/>
            <a:r>
              <a:rPr lang="en-GB" dirty="0">
                <a:latin typeface="Comic Sans MS" pitchFamily="66" charset="0"/>
              </a:rPr>
              <a:t>Gaelic Football and Hurling training and participation in inter-schools </a:t>
            </a:r>
            <a:r>
              <a:rPr lang="en-GB" dirty="0" smtClean="0">
                <a:latin typeface="Comic Sans MS" pitchFamily="66" charset="0"/>
              </a:rPr>
              <a:t>competitions</a:t>
            </a:r>
          </a:p>
          <a:p>
            <a:pPr algn="just"/>
            <a:endParaRPr lang="en-GB" dirty="0">
              <a:latin typeface="Comic Sans MS" pitchFamily="66" charset="0"/>
            </a:endParaRPr>
          </a:p>
          <a:p>
            <a:pPr algn="just"/>
            <a:r>
              <a:rPr lang="en-GB" dirty="0">
                <a:latin typeface="Comic Sans MS" pitchFamily="66" charset="0"/>
              </a:rPr>
              <a:t>School Council and Eco-School </a:t>
            </a:r>
            <a:r>
              <a:rPr lang="en-GB" dirty="0" smtClean="0">
                <a:latin typeface="Comic Sans MS" pitchFamily="66" charset="0"/>
              </a:rPr>
              <a:t>committee</a:t>
            </a:r>
          </a:p>
          <a:p>
            <a:pPr algn="just"/>
            <a:endParaRPr lang="en-GB" dirty="0">
              <a:latin typeface="Comic Sans MS" pitchFamily="66" charset="0"/>
            </a:endParaRPr>
          </a:p>
          <a:p>
            <a:pPr algn="just"/>
            <a:r>
              <a:rPr lang="en-GB" dirty="0">
                <a:latin typeface="Comic Sans MS" pitchFamily="66" charset="0"/>
              </a:rPr>
              <a:t>Summer Scheme - having fun and speaking Irish in </a:t>
            </a:r>
            <a:r>
              <a:rPr lang="en-GB" dirty="0" smtClean="0">
                <a:latin typeface="Comic Sans MS" pitchFamily="66" charset="0"/>
              </a:rPr>
              <a:t>July</a:t>
            </a:r>
          </a:p>
          <a:p>
            <a:pPr algn="just"/>
            <a:endParaRPr lang="en-GB" dirty="0">
              <a:latin typeface="Comic Sans MS" pitchFamily="66" charset="0"/>
            </a:endParaRPr>
          </a:p>
          <a:p>
            <a:pPr algn="just"/>
            <a:r>
              <a:rPr lang="en-GB" dirty="0">
                <a:latin typeface="Comic Sans MS" pitchFamily="66" charset="0"/>
              </a:rPr>
              <a:t>Regular school trips, walks and outings</a:t>
            </a:r>
          </a:p>
          <a:p>
            <a:pPr>
              <a:buFont typeface="Arial" charset="0"/>
              <a:buNone/>
            </a:pPr>
            <a:endParaRPr lang="en-GB" dirty="0"/>
          </a:p>
          <a:p>
            <a:pPr>
              <a:buFont typeface="Arial" charset="0"/>
              <a:buNone/>
            </a:pPr>
            <a:endParaRPr lang="en-GB" dirty="0"/>
          </a:p>
        </p:txBody>
      </p:sp>
      <p:sp>
        <p:nvSpPr>
          <p:cNvPr id="4" name="Rectangle 3"/>
          <p:cNvSpPr/>
          <p:nvPr/>
        </p:nvSpPr>
        <p:spPr>
          <a:xfrm>
            <a:off x="2286000" y="404665"/>
            <a:ext cx="4806280" cy="646331"/>
          </a:xfrm>
          <a:prstGeom prst="rect">
            <a:avLst/>
          </a:prstGeom>
        </p:spPr>
        <p:txBody>
          <a:bodyPr wrap="square">
            <a:spAutoFit/>
          </a:bodyPr>
          <a:lstStyle/>
          <a:p>
            <a:r>
              <a:rPr lang="en-GB" dirty="0" err="1">
                <a:latin typeface="Comic Sans MS" pitchFamily="66" charset="0"/>
              </a:rPr>
              <a:t>Imeachtaí</a:t>
            </a:r>
            <a:r>
              <a:rPr lang="en-GB" dirty="0">
                <a:latin typeface="Comic Sans MS" pitchFamily="66" charset="0"/>
              </a:rPr>
              <a:t> </a:t>
            </a:r>
            <a:r>
              <a:rPr lang="en-GB" dirty="0" err="1">
                <a:latin typeface="Comic Sans MS" pitchFamily="66" charset="0"/>
              </a:rPr>
              <a:t>Seach-churaclaim</a:t>
            </a:r>
            <a:r>
              <a:rPr lang="en-GB" dirty="0">
                <a:latin typeface="Comic Sans MS" pitchFamily="66" charset="0"/>
              </a:rPr>
              <a:t/>
            </a:r>
            <a:br>
              <a:rPr lang="en-GB" dirty="0">
                <a:latin typeface="Comic Sans MS" pitchFamily="66" charset="0"/>
              </a:rPr>
            </a:br>
            <a:r>
              <a:rPr lang="en-GB" dirty="0">
                <a:latin typeface="Comic Sans MS" pitchFamily="66" charset="0"/>
              </a:rPr>
              <a:t>Extra-curricular activities</a:t>
            </a:r>
            <a:endParaRPr lang="en-GB" dirty="0"/>
          </a:p>
        </p:txBody>
      </p:sp>
    </p:spTree>
    <p:extLst>
      <p:ext uri="{BB962C8B-B14F-4D97-AF65-F5344CB8AC3E}">
        <p14:creationId xmlns:p14="http://schemas.microsoft.com/office/powerpoint/2010/main" val="144805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14338" name="Title 1"/>
          <p:cNvSpPr>
            <a:spLocks noGrp="1"/>
          </p:cNvSpPr>
          <p:nvPr>
            <p:ph type="title"/>
          </p:nvPr>
        </p:nvSpPr>
        <p:spPr/>
        <p:txBody>
          <a:bodyPr/>
          <a:lstStyle/>
          <a:p>
            <a:pPr marL="342900" indent="-342900" eaLnBrk="1" hangingPunct="1">
              <a:spcBef>
                <a:spcPct val="20000"/>
              </a:spcBef>
            </a:pPr>
            <a:r>
              <a:rPr lang="en-GB" b="1" smtClean="0">
                <a:latin typeface="Comic Sans MS" pitchFamily="66" charset="0"/>
              </a:rPr>
              <a:t> Curaclam  - Curriculum</a:t>
            </a:r>
            <a:endParaRPr lang="en-GB" smtClean="0">
              <a:latin typeface="Comic Sans MS" pitchFamily="66" charset="0"/>
            </a:endParaRPr>
          </a:p>
        </p:txBody>
      </p:sp>
      <p:sp>
        <p:nvSpPr>
          <p:cNvPr id="3" name="Content Placeholder 2"/>
          <p:cNvSpPr>
            <a:spLocks noGrp="1"/>
          </p:cNvSpPr>
          <p:nvPr>
            <p:ph idx="1"/>
          </p:nvPr>
        </p:nvSpPr>
        <p:spPr/>
        <p:txBody>
          <a:bodyPr rtlCol="0">
            <a:normAutofit fontScale="85000" lnSpcReduction="10000"/>
          </a:bodyPr>
          <a:lstStyle/>
          <a:p>
            <a:pPr marL="0" indent="0" eaLnBrk="1" fontAlgn="auto" hangingPunct="1">
              <a:spcAft>
                <a:spcPts val="0"/>
              </a:spcAft>
              <a:buFont typeface="Arial" pitchFamily="34" charset="0"/>
              <a:buNone/>
              <a:defRPr/>
            </a:pPr>
            <a:r>
              <a:rPr lang="en-GB" dirty="0" smtClean="0">
                <a:latin typeface="Comic Sans MS" pitchFamily="66" charset="0"/>
              </a:rPr>
              <a:t>There </a:t>
            </a:r>
            <a:r>
              <a:rPr lang="en-GB" dirty="0">
                <a:latin typeface="Comic Sans MS" pitchFamily="66" charset="0"/>
              </a:rPr>
              <a:t>are three stages in Primary School:</a:t>
            </a:r>
          </a:p>
          <a:p>
            <a:pPr eaLnBrk="1" fontAlgn="auto" hangingPunct="1">
              <a:spcAft>
                <a:spcPts val="0"/>
              </a:spcAft>
              <a:buFont typeface="Arial" pitchFamily="34" charset="0"/>
              <a:buChar char="•"/>
              <a:defRPr/>
            </a:pPr>
            <a:r>
              <a:rPr lang="en-GB" dirty="0">
                <a:latin typeface="Comic Sans MS" pitchFamily="66" charset="0"/>
              </a:rPr>
              <a:t>Foundation Stage (Rang 1 and 2)</a:t>
            </a:r>
          </a:p>
          <a:p>
            <a:pPr eaLnBrk="1" fontAlgn="auto" hangingPunct="1">
              <a:spcAft>
                <a:spcPts val="0"/>
              </a:spcAft>
              <a:buFont typeface="Arial" pitchFamily="34" charset="0"/>
              <a:buChar char="•"/>
              <a:defRPr/>
            </a:pPr>
            <a:r>
              <a:rPr lang="en-GB" dirty="0">
                <a:latin typeface="Comic Sans MS" pitchFamily="66" charset="0"/>
              </a:rPr>
              <a:t>Key Stage 1 (Rang 3 and 4)</a:t>
            </a:r>
          </a:p>
          <a:p>
            <a:pPr eaLnBrk="1" fontAlgn="auto" hangingPunct="1">
              <a:spcAft>
                <a:spcPts val="0"/>
              </a:spcAft>
              <a:buFont typeface="Arial" pitchFamily="34" charset="0"/>
              <a:buChar char="•"/>
              <a:defRPr/>
            </a:pPr>
            <a:r>
              <a:rPr lang="en-GB" dirty="0">
                <a:latin typeface="Comic Sans MS" pitchFamily="66" charset="0"/>
              </a:rPr>
              <a:t>Key Stage 2 (Rang 5, 6 and </a:t>
            </a:r>
            <a:r>
              <a:rPr lang="en-GB" dirty="0" smtClean="0">
                <a:latin typeface="Comic Sans MS" pitchFamily="66" charset="0"/>
              </a:rPr>
              <a:t>7)</a:t>
            </a:r>
          </a:p>
          <a:p>
            <a:pPr eaLnBrk="1" fontAlgn="auto" hangingPunct="1">
              <a:spcAft>
                <a:spcPts val="0"/>
              </a:spcAft>
              <a:buFont typeface="Arial" pitchFamily="34" charset="0"/>
              <a:buChar char="•"/>
              <a:defRPr/>
            </a:pPr>
            <a:endParaRPr lang="en-GB" dirty="0">
              <a:latin typeface="Comic Sans MS" pitchFamily="66" charset="0"/>
            </a:endParaRPr>
          </a:p>
          <a:p>
            <a:pPr marL="0" indent="0" eaLnBrk="1" fontAlgn="auto" hangingPunct="1">
              <a:spcAft>
                <a:spcPts val="0"/>
              </a:spcAft>
              <a:buFont typeface="Arial" pitchFamily="34" charset="0"/>
              <a:buNone/>
              <a:defRPr/>
            </a:pPr>
            <a:r>
              <a:rPr lang="en-GB" dirty="0" smtClean="0">
                <a:latin typeface="Comic Sans MS" pitchFamily="66" charset="0"/>
              </a:rPr>
              <a:t>We </a:t>
            </a:r>
            <a:r>
              <a:rPr lang="en-GB" dirty="0">
                <a:latin typeface="Comic Sans MS" pitchFamily="66" charset="0"/>
              </a:rPr>
              <a:t>follow the Northern Ireland Curriculum: Literacy,  Numeracy, The World Around Us, The Arts (Art &amp; Design, Music and Drama), P.E., </a:t>
            </a:r>
            <a:r>
              <a:rPr lang="en-GB" dirty="0" smtClean="0">
                <a:latin typeface="Comic Sans MS" pitchFamily="66" charset="0"/>
              </a:rPr>
              <a:t>Personal Development and Mutual Understanding (PDMU), Religious </a:t>
            </a:r>
            <a:r>
              <a:rPr lang="en-GB" dirty="0">
                <a:latin typeface="Comic Sans MS" pitchFamily="66" charset="0"/>
              </a:rPr>
              <a:t>Education,  ICT.</a:t>
            </a:r>
          </a:p>
          <a:p>
            <a:pPr marL="0" indent="0"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395537" y="260351"/>
            <a:ext cx="8496944" cy="1559517"/>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An </a:t>
            </a:r>
            <a:r>
              <a:rPr lang="en-GB" dirty="0" err="1" smtClean="0">
                <a:latin typeface="Comic Sans MS" pitchFamily="66" charset="0"/>
              </a:rPr>
              <a:t>Lá</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The School Day</a:t>
            </a:r>
            <a:endParaRPr lang="en-GB" dirty="0">
              <a:latin typeface="Comic Sans MS" pitchFamily="66" charset="0"/>
            </a:endParaRPr>
          </a:p>
        </p:txBody>
      </p:sp>
      <p:sp>
        <p:nvSpPr>
          <p:cNvPr id="21507" name="Content Placeholder 2"/>
          <p:cNvSpPr>
            <a:spLocks noGrp="1"/>
          </p:cNvSpPr>
          <p:nvPr>
            <p:ph idx="1"/>
          </p:nvPr>
        </p:nvSpPr>
        <p:spPr>
          <a:xfrm>
            <a:off x="457200" y="1412875"/>
            <a:ext cx="8229600" cy="5040313"/>
          </a:xfrm>
        </p:spPr>
        <p:txBody>
          <a:bodyPr/>
          <a:lstStyle/>
          <a:p>
            <a:pPr marL="0" indent="0" algn="just" eaLnBrk="1" hangingPunct="1">
              <a:lnSpc>
                <a:spcPct val="80000"/>
              </a:lnSpc>
              <a:buFont typeface="Arial" charset="0"/>
              <a:buNone/>
            </a:pPr>
            <a:r>
              <a:rPr lang="en-GB" sz="800" dirty="0" smtClean="0">
                <a:latin typeface="Comic Sans MS" pitchFamily="66" charset="0"/>
                <a:cs typeface="Times New Roman" pitchFamily="18" charset="0"/>
              </a:rPr>
              <a:t> </a:t>
            </a:r>
            <a:endParaRPr lang="en-GB" sz="1100" dirty="0" smtClean="0">
              <a:latin typeface="Times New Roman" pitchFamily="18" charset="0"/>
              <a:cs typeface="Times New Roman" pitchFamily="18" charset="0"/>
            </a:endParaRPr>
          </a:p>
          <a:p>
            <a:pPr marL="0" indent="0" algn="just" eaLnBrk="1" hangingPunct="1">
              <a:lnSpc>
                <a:spcPct val="80000"/>
              </a:lnSpc>
            </a:pPr>
            <a:endParaRPr lang="en-GB" sz="1600" dirty="0" smtClean="0">
              <a:latin typeface="Comic Sans MS" pitchFamily="66" charset="0"/>
              <a:cs typeface="Times New Roman" pitchFamily="18" charset="0"/>
            </a:endParaRPr>
          </a:p>
          <a:p>
            <a:pPr marL="0" indent="0" algn="just" eaLnBrk="1" hangingPunct="1">
              <a:lnSpc>
                <a:spcPct val="80000"/>
              </a:lnSpc>
            </a:pPr>
            <a:r>
              <a:rPr lang="en-GB" sz="1600" dirty="0" smtClean="0">
                <a:latin typeface="Comic Sans MS" pitchFamily="66" charset="0"/>
                <a:cs typeface="Times New Roman" pitchFamily="18" charset="0"/>
              </a:rPr>
              <a:t>Class begins at 9.00am.  Children are supervised in the </a:t>
            </a:r>
            <a:r>
              <a:rPr lang="en-GB" sz="1600" dirty="0" err="1" smtClean="0">
                <a:latin typeface="Comic Sans MS" pitchFamily="66" charset="0"/>
                <a:cs typeface="Times New Roman" pitchFamily="18" charset="0"/>
              </a:rPr>
              <a:t>clós</a:t>
            </a:r>
            <a:r>
              <a:rPr lang="en-GB" sz="1600" dirty="0" smtClean="0">
                <a:latin typeface="Comic Sans MS" pitchFamily="66" charset="0"/>
                <a:cs typeface="Times New Roman" pitchFamily="18" charset="0"/>
              </a:rPr>
              <a:t> (playground) from 8.45am, and parents can avail of our ‘Club </a:t>
            </a:r>
            <a:r>
              <a:rPr lang="en-GB" sz="1600" dirty="0" err="1" smtClean="0">
                <a:latin typeface="Comic Sans MS" pitchFamily="66" charset="0"/>
                <a:cs typeface="Times New Roman" pitchFamily="18" charset="0"/>
              </a:rPr>
              <a:t>Bricfeasta</a:t>
            </a:r>
            <a:r>
              <a:rPr lang="en-GB" sz="1600" dirty="0" smtClean="0">
                <a:latin typeface="Comic Sans MS" pitchFamily="66" charset="0"/>
                <a:cs typeface="Times New Roman" pitchFamily="18" charset="0"/>
              </a:rPr>
              <a:t>’ which will be available each morning from 8 – 9 am.</a:t>
            </a:r>
            <a:endParaRPr lang="en-GB" sz="1600" dirty="0" smtClean="0">
              <a:latin typeface="Times New Roman" pitchFamily="18" charset="0"/>
              <a:cs typeface="Times New Roman" pitchFamily="18" charset="0"/>
            </a:endParaRPr>
          </a:p>
          <a:p>
            <a:pPr marL="0" indent="0" algn="just" eaLnBrk="1" hangingPunct="1">
              <a:lnSpc>
                <a:spcPct val="80000"/>
              </a:lnSpc>
            </a:pPr>
            <a:r>
              <a:rPr lang="en-GB" sz="1600" dirty="0" err="1" smtClean="0">
                <a:latin typeface="Comic Sans MS" pitchFamily="66" charset="0"/>
                <a:cs typeface="Times New Roman" pitchFamily="18" charset="0"/>
              </a:rPr>
              <a:t>Breaktime</a:t>
            </a:r>
            <a:r>
              <a:rPr lang="en-GB" sz="1600" dirty="0" smtClean="0">
                <a:latin typeface="Comic Sans MS" pitchFamily="66" charset="0"/>
                <a:cs typeface="Times New Roman" pitchFamily="18" charset="0"/>
              </a:rPr>
              <a:t> is from 10.45-11.00am.  </a:t>
            </a:r>
            <a:endParaRPr lang="en-GB" sz="1600" dirty="0" smtClean="0">
              <a:latin typeface="Times New Roman" pitchFamily="18" charset="0"/>
              <a:cs typeface="Times New Roman" pitchFamily="18" charset="0"/>
            </a:endParaRPr>
          </a:p>
          <a:p>
            <a:pPr marL="0" indent="0" algn="just" eaLnBrk="1" hangingPunct="1">
              <a:lnSpc>
                <a:spcPct val="80000"/>
              </a:lnSpc>
            </a:pPr>
            <a:r>
              <a:rPr lang="en-GB" sz="1600" dirty="0" smtClean="0">
                <a:latin typeface="Comic Sans MS" pitchFamily="66" charset="0"/>
                <a:cs typeface="Times New Roman" pitchFamily="18" charset="0"/>
              </a:rPr>
              <a:t>Lunchtime is from 12.15-1.00pm.  </a:t>
            </a:r>
            <a:endParaRPr lang="en-GB" sz="1600" dirty="0" smtClean="0">
              <a:latin typeface="Times New Roman" pitchFamily="18" charset="0"/>
              <a:cs typeface="Times New Roman" pitchFamily="18" charset="0"/>
            </a:endParaRPr>
          </a:p>
          <a:p>
            <a:pPr marL="0" indent="0" algn="just" eaLnBrk="1" hangingPunct="1">
              <a:lnSpc>
                <a:spcPct val="80000"/>
              </a:lnSpc>
            </a:pPr>
            <a:r>
              <a:rPr lang="en-GB" sz="1600" dirty="0" smtClean="0">
                <a:latin typeface="Comic Sans MS" pitchFamily="66" charset="0"/>
                <a:cs typeface="Times New Roman" pitchFamily="18" charset="0"/>
              </a:rPr>
              <a:t>At </a:t>
            </a:r>
            <a:r>
              <a:rPr lang="en-GB" sz="1600" dirty="0" err="1" smtClean="0">
                <a:latin typeface="Comic Sans MS" pitchFamily="66" charset="0"/>
                <a:cs typeface="Times New Roman" pitchFamily="18" charset="0"/>
              </a:rPr>
              <a:t>Bunscoil</a:t>
            </a:r>
            <a:r>
              <a:rPr lang="en-GB" sz="1600" dirty="0" smtClean="0">
                <a:latin typeface="Comic Sans MS" pitchFamily="66" charset="0"/>
                <a:cs typeface="Times New Roman" pitchFamily="18" charset="0"/>
              </a:rPr>
              <a:t> </a:t>
            </a:r>
            <a:r>
              <a:rPr lang="en-GB" sz="1600" dirty="0" err="1" smtClean="0">
                <a:latin typeface="Comic Sans MS" pitchFamily="66" charset="0"/>
                <a:cs typeface="Times New Roman" pitchFamily="18" charset="0"/>
              </a:rPr>
              <a:t>Bheanna</a:t>
            </a:r>
            <a:r>
              <a:rPr lang="en-GB" sz="1600" dirty="0" smtClean="0">
                <a:latin typeface="Comic Sans MS" pitchFamily="66" charset="0"/>
                <a:cs typeface="Times New Roman" pitchFamily="18" charset="0"/>
              </a:rPr>
              <a:t> </a:t>
            </a:r>
            <a:r>
              <a:rPr lang="en-GB" sz="1600" dirty="0" err="1" smtClean="0">
                <a:latin typeface="Comic Sans MS" pitchFamily="66" charset="0"/>
                <a:cs typeface="Times New Roman" pitchFamily="18" charset="0"/>
              </a:rPr>
              <a:t>Boirche</a:t>
            </a:r>
            <a:r>
              <a:rPr lang="en-GB" sz="1600" dirty="0" smtClean="0">
                <a:latin typeface="Comic Sans MS" pitchFamily="66" charset="0"/>
                <a:cs typeface="Times New Roman" pitchFamily="18" charset="0"/>
              </a:rPr>
              <a:t>, we pride ourselves in our healthy eating policy.  Our school dinners come from </a:t>
            </a:r>
            <a:r>
              <a:rPr lang="en-GB" sz="1600" dirty="0" err="1" smtClean="0">
                <a:latin typeface="Comic Sans MS" pitchFamily="66" charset="0"/>
                <a:cs typeface="Times New Roman" pitchFamily="18" charset="0"/>
              </a:rPr>
              <a:t>St.Malachy’s</a:t>
            </a:r>
            <a:r>
              <a:rPr lang="en-GB" sz="1600" dirty="0" smtClean="0">
                <a:latin typeface="Comic Sans MS" pitchFamily="66" charset="0"/>
                <a:cs typeface="Times New Roman" pitchFamily="18" charset="0"/>
              </a:rPr>
              <a:t> Primary School in </a:t>
            </a:r>
            <a:r>
              <a:rPr lang="en-GB" sz="1600" dirty="0" err="1" smtClean="0">
                <a:latin typeface="Comic Sans MS" pitchFamily="66" charset="0"/>
                <a:cs typeface="Times New Roman" pitchFamily="18" charset="0"/>
              </a:rPr>
              <a:t>Castlewellan</a:t>
            </a:r>
            <a:r>
              <a:rPr lang="en-GB" sz="1600" dirty="0" smtClean="0">
                <a:latin typeface="Comic Sans MS" pitchFamily="66" charset="0"/>
                <a:cs typeface="Times New Roman" pitchFamily="18" charset="0"/>
              </a:rPr>
              <a:t> and are of a high standard.  It is recommended that pupils eat fruit, a yogurt or a small sandwich at </a:t>
            </a:r>
            <a:r>
              <a:rPr lang="en-GB" sz="1600" dirty="0" err="1" smtClean="0">
                <a:latin typeface="Comic Sans MS" pitchFamily="66" charset="0"/>
                <a:cs typeface="Times New Roman" pitchFamily="18" charset="0"/>
              </a:rPr>
              <a:t>breaktime</a:t>
            </a:r>
            <a:r>
              <a:rPr lang="en-GB" sz="1600" dirty="0" smtClean="0">
                <a:latin typeface="Comic Sans MS" pitchFamily="66" charset="0"/>
                <a:cs typeface="Times New Roman" pitchFamily="18" charset="0"/>
              </a:rPr>
              <a:t>.  Water is always available, children can also have drinks diluted with water for example diluted orange, and school milk can be ordered termly.  We discourage sugary/fizzy drinks, crisps, chocolates etc. as these can impact on the children’s behaviour.  We do not have any children with a nut allergy at present but we discourage bringing nuts to school.</a:t>
            </a:r>
          </a:p>
          <a:p>
            <a:pPr marL="0" indent="0" algn="just">
              <a:lnSpc>
                <a:spcPct val="80000"/>
              </a:lnSpc>
            </a:pPr>
            <a:r>
              <a:rPr lang="en-GB" sz="1600" dirty="0">
                <a:latin typeface="Comic Sans MS" pitchFamily="66" charset="0"/>
                <a:cs typeface="Times New Roman" pitchFamily="18" charset="0"/>
              </a:rPr>
              <a:t>We </a:t>
            </a:r>
            <a:r>
              <a:rPr lang="en-GB" sz="1600" dirty="0" smtClean="0">
                <a:latin typeface="Comic Sans MS" pitchFamily="66" charset="0"/>
                <a:cs typeface="Times New Roman" pitchFamily="18" charset="0"/>
              </a:rPr>
              <a:t>will have </a:t>
            </a:r>
            <a:r>
              <a:rPr lang="en-GB" sz="1600" dirty="0">
                <a:latin typeface="Comic Sans MS" pitchFamily="66" charset="0"/>
                <a:cs typeface="Times New Roman" pitchFamily="18" charset="0"/>
              </a:rPr>
              <a:t>a fruit trolley which comes round each class at </a:t>
            </a:r>
            <a:r>
              <a:rPr lang="en-GB" sz="1600" dirty="0" err="1">
                <a:latin typeface="Comic Sans MS" pitchFamily="66" charset="0"/>
                <a:cs typeface="Times New Roman" pitchFamily="18" charset="0"/>
              </a:rPr>
              <a:t>breaktime</a:t>
            </a:r>
            <a:r>
              <a:rPr lang="en-GB" sz="1600" dirty="0">
                <a:latin typeface="Comic Sans MS" pitchFamily="66" charset="0"/>
                <a:cs typeface="Times New Roman" pitchFamily="18" charset="0"/>
              </a:rPr>
              <a:t> every day and your child can purchase a piece of fruit for 40p</a:t>
            </a:r>
            <a:endParaRPr lang="en-GB" sz="1600" dirty="0">
              <a:latin typeface="Times New Roman" pitchFamily="18" charset="0"/>
              <a:cs typeface="Times New Roman" pitchFamily="18" charset="0"/>
            </a:endParaRPr>
          </a:p>
          <a:p>
            <a:pPr marL="0" indent="0" algn="just">
              <a:lnSpc>
                <a:spcPct val="80000"/>
              </a:lnSpc>
              <a:buNone/>
            </a:pPr>
            <a:endParaRPr lang="en-GB" sz="1600" dirty="0">
              <a:latin typeface="Times New Roman" pitchFamily="18" charset="0"/>
              <a:cs typeface="Times New Roman" pitchFamily="18" charset="0"/>
            </a:endParaRPr>
          </a:p>
          <a:p>
            <a:pPr marL="0" indent="0" algn="just">
              <a:lnSpc>
                <a:spcPct val="80000"/>
              </a:lnSpc>
            </a:pPr>
            <a:r>
              <a:rPr lang="en-GB" sz="1600" dirty="0">
                <a:latin typeface="Comic Sans MS" pitchFamily="66" charset="0"/>
                <a:cs typeface="Times New Roman" pitchFamily="18" charset="0"/>
              </a:rPr>
              <a:t>Rang 1 and Rang 2 go home at 2.00pm.</a:t>
            </a:r>
            <a:endParaRPr lang="en-GB" sz="1600" dirty="0">
              <a:latin typeface="Times New Roman" pitchFamily="18" charset="0"/>
              <a:cs typeface="Times New Roman" pitchFamily="18" charset="0"/>
            </a:endParaRPr>
          </a:p>
          <a:p>
            <a:pPr marL="0" indent="0" algn="just">
              <a:lnSpc>
                <a:spcPct val="80000"/>
              </a:lnSpc>
            </a:pPr>
            <a:r>
              <a:rPr lang="en-GB" sz="1600" dirty="0">
                <a:latin typeface="Comic Sans MS" pitchFamily="66" charset="0"/>
                <a:cs typeface="Times New Roman" pitchFamily="18" charset="0"/>
              </a:rPr>
              <a:t>Rang 4 – 7 go home at 3.00pm **EXCEPT FRIDAYS**</a:t>
            </a:r>
            <a:endParaRPr lang="en-GB" sz="1600" dirty="0">
              <a:latin typeface="Times New Roman" pitchFamily="18" charset="0"/>
              <a:cs typeface="Times New Roman" pitchFamily="18" charset="0"/>
            </a:endParaRPr>
          </a:p>
          <a:p>
            <a:pPr marL="0" indent="0" algn="just">
              <a:lnSpc>
                <a:spcPct val="80000"/>
              </a:lnSpc>
            </a:pPr>
            <a:r>
              <a:rPr lang="en-GB" sz="1600" dirty="0">
                <a:latin typeface="Comic Sans MS" pitchFamily="66" charset="0"/>
                <a:cs typeface="Times New Roman" pitchFamily="18" charset="0"/>
              </a:rPr>
              <a:t>Rang 3 go home at 2.00pm until Christmas. From January onwards,  Rang 3 go home at 3.00pm **EXCEPT FRIDAYS</a:t>
            </a:r>
            <a:endParaRPr lang="en-GB" sz="1600" dirty="0"/>
          </a:p>
          <a:p>
            <a:pPr marL="0" lvl="0" indent="0" algn="just">
              <a:lnSpc>
                <a:spcPct val="80000"/>
              </a:lnSpc>
            </a:pPr>
            <a:r>
              <a:rPr lang="en-GB" sz="1600" dirty="0">
                <a:solidFill>
                  <a:prstClr val="black"/>
                </a:solidFill>
                <a:latin typeface="Comic Sans MS" pitchFamily="66" charset="0"/>
                <a:cs typeface="Times New Roman" pitchFamily="18" charset="0"/>
              </a:rPr>
              <a:t>Our after-school club runs from 2 – 4pm daily in the school </a:t>
            </a:r>
            <a:r>
              <a:rPr lang="en-GB" sz="1600" dirty="0" err="1">
                <a:solidFill>
                  <a:prstClr val="black"/>
                </a:solidFill>
                <a:latin typeface="Comic Sans MS" pitchFamily="66" charset="0"/>
                <a:cs typeface="Times New Roman" pitchFamily="18" charset="0"/>
              </a:rPr>
              <a:t>bialann</a:t>
            </a:r>
            <a:r>
              <a:rPr lang="en-GB" sz="1600" dirty="0">
                <a:solidFill>
                  <a:prstClr val="black"/>
                </a:solidFill>
                <a:latin typeface="Comic Sans MS" pitchFamily="66" charset="0"/>
                <a:cs typeface="Times New Roman" pitchFamily="18" charset="0"/>
              </a:rPr>
              <a:t>.</a:t>
            </a:r>
            <a:endParaRPr lang="en-GB" sz="1600" dirty="0">
              <a:solidFill>
                <a:prstClr val="black"/>
              </a:solidFill>
              <a:latin typeface="Times New Roman" pitchFamily="18" charset="0"/>
              <a:cs typeface="Times New Roman" pitchFamily="18" charset="0"/>
            </a:endParaRPr>
          </a:p>
          <a:p>
            <a:pPr marL="0" indent="0">
              <a:lnSpc>
                <a:spcPct val="80000"/>
              </a:lnSpc>
            </a:pPr>
            <a:endParaRPr lang="en-GB" sz="700" dirty="0"/>
          </a:p>
          <a:p>
            <a:pPr marL="0" indent="0" algn="just" eaLnBrk="1" hangingPunct="1">
              <a:lnSpc>
                <a:spcPct val="80000"/>
              </a:lnSpc>
              <a:buFont typeface="Arial" charset="0"/>
              <a:buNone/>
            </a:pPr>
            <a:endParaRPr lang="en-GB" sz="1600" dirty="0" smtClean="0">
              <a:latin typeface="Times New Roman" pitchFamily="18" charset="0"/>
              <a:cs typeface="Times New Roman" pitchFamily="18" charset="0"/>
            </a:endParaRPr>
          </a:p>
          <a:p>
            <a:pPr marL="0" indent="0" algn="just" eaLnBrk="1" hangingPunct="1">
              <a:lnSpc>
                <a:spcPct val="80000"/>
              </a:lnSpc>
              <a:buFont typeface="Arial" charset="0"/>
              <a:buNone/>
            </a:pPr>
            <a:endParaRPr lang="en-GB" sz="1600" dirty="0">
              <a:latin typeface="Times New Roman" pitchFamily="18" charset="0"/>
              <a:cs typeface="Times New Roman" pitchFamily="18" charset="0"/>
            </a:endParaRPr>
          </a:p>
          <a:p>
            <a:pPr marL="0" indent="0" algn="just" eaLnBrk="1" hangingPunct="1">
              <a:lnSpc>
                <a:spcPct val="80000"/>
              </a:lnSpc>
              <a:buFont typeface="Arial" charset="0"/>
              <a:buNone/>
            </a:pPr>
            <a:endParaRPr lang="en-GB" sz="1600" dirty="0" smtClean="0">
              <a:latin typeface="Times New Roman" pitchFamily="18" charset="0"/>
              <a:cs typeface="Times New Roman" pitchFamily="18" charset="0"/>
            </a:endParaRPr>
          </a:p>
          <a:p>
            <a:pPr marL="0" indent="0" algn="just" eaLnBrk="1" hangingPunct="1">
              <a:lnSpc>
                <a:spcPct val="80000"/>
              </a:lnSpc>
              <a:buFont typeface="Arial" charset="0"/>
              <a:buNone/>
            </a:pPr>
            <a:endParaRPr lang="en-GB" sz="1600" dirty="0">
              <a:latin typeface="Times New Roman" pitchFamily="18" charset="0"/>
              <a:cs typeface="Times New Roman" pitchFamily="18" charset="0"/>
            </a:endParaRPr>
          </a:p>
          <a:p>
            <a:pPr marL="0" indent="0" eaLnBrk="1" hangingPunct="1">
              <a:lnSpc>
                <a:spcPct val="80000"/>
              </a:lnSpc>
            </a:pPr>
            <a:endParaRPr lang="en-GB" sz="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err="1" smtClean="0">
                <a:latin typeface="Comic Sans MS" pitchFamily="66" charset="0"/>
              </a:rPr>
              <a:t>Éadaí</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School Uniform</a:t>
            </a:r>
            <a:endParaRPr lang="en-GB" dirty="0">
              <a:latin typeface="Comic Sans MS" pitchFamily="66" charset="0"/>
            </a:endParaRPr>
          </a:p>
        </p:txBody>
      </p:sp>
      <p:sp>
        <p:nvSpPr>
          <p:cNvPr id="3" name="Content Placeholder 2"/>
          <p:cNvSpPr>
            <a:spLocks noGrp="1"/>
          </p:cNvSpPr>
          <p:nvPr>
            <p:ph idx="1"/>
          </p:nvPr>
        </p:nvSpPr>
        <p:spPr/>
        <p:txBody>
          <a:bodyPr rtlCol="0">
            <a:normAutofit fontScale="40000" lnSpcReduction="20000"/>
          </a:bodyPr>
          <a:lstStyle/>
          <a:p>
            <a:pPr marL="0" indent="0" eaLnBrk="1" fontAlgn="auto" hangingPunct="1">
              <a:spcAft>
                <a:spcPts val="0"/>
              </a:spcAft>
              <a:buFont typeface="Arial" pitchFamily="34" charset="0"/>
              <a:buNone/>
              <a:defRPr/>
            </a:pPr>
            <a:endParaRPr lang="en-GB" b="1" dirty="0" smtClean="0">
              <a:solidFill>
                <a:srgbClr val="000000"/>
              </a:solidFill>
              <a:latin typeface="Comic Sans MS"/>
              <a:ea typeface="Times New Roman"/>
            </a:endParaRPr>
          </a:p>
          <a:p>
            <a:pPr marL="0" indent="0" eaLnBrk="1" fontAlgn="auto" hangingPunct="1">
              <a:spcAft>
                <a:spcPts val="0"/>
              </a:spcAft>
              <a:buFont typeface="Arial" pitchFamily="34" charset="0"/>
              <a:buNone/>
              <a:defRPr/>
            </a:pPr>
            <a:r>
              <a:rPr lang="en-GB" b="1" dirty="0" smtClean="0">
                <a:solidFill>
                  <a:srgbClr val="000000"/>
                </a:solidFill>
                <a:latin typeface="Comic Sans MS"/>
                <a:ea typeface="Times New Roman"/>
              </a:rPr>
              <a:t>Our uniform consists of:</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Navy sweatshirt embroidered with the school logo and motto; (available from O’ Hare’s Clothes Shop in </a:t>
            </a:r>
            <a:r>
              <a:rPr lang="en-GB" dirty="0" err="1" smtClean="0">
                <a:solidFill>
                  <a:srgbClr val="000000"/>
                </a:solidFill>
                <a:latin typeface="Comic Sans MS"/>
                <a:ea typeface="Times New Roman"/>
              </a:rPr>
              <a:t>Castlewellan</a:t>
            </a:r>
            <a:r>
              <a:rPr lang="en-GB" dirty="0" smtClean="0">
                <a:solidFill>
                  <a:srgbClr val="000000"/>
                </a:solidFill>
                <a:latin typeface="Comic Sans MS"/>
                <a:ea typeface="Times New Roman"/>
              </a:rPr>
              <a:t>.)</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Grey trousers, skirt or shorts;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Green polo shirt embroidered with the school logo and motto;</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Navy school coat (optional);</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Black shoes;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Girls may wear navy knee socks, navy tights or white ankle socks;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Girls may wear navy or green gingham dresses in the summer time;</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During periods of cold weather, the school give girls permission to wear trousers.</a:t>
            </a:r>
            <a:endParaRPr lang="en-GB" dirty="0" smtClean="0">
              <a:latin typeface="Times New Roman"/>
              <a:ea typeface="Times New Roman"/>
            </a:endParaRPr>
          </a:p>
          <a:p>
            <a:pPr marL="0" indent="0" eaLnBrk="1" fontAlgn="auto" hangingPunct="1">
              <a:spcAft>
                <a:spcPts val="0"/>
              </a:spcAft>
              <a:buFont typeface="Arial" pitchFamily="34" charset="0"/>
              <a:buNone/>
              <a:defRPr/>
            </a:pPr>
            <a:endParaRPr lang="en-GB" dirty="0">
              <a:solidFill>
                <a:srgbClr val="000000"/>
              </a:solidFill>
              <a:latin typeface="Comic Sans MS"/>
              <a:ea typeface="Times New Roman"/>
            </a:endParaRPr>
          </a:p>
          <a:p>
            <a:pPr marL="0" indent="0" eaLnBrk="1" fontAlgn="auto" hangingPunct="1">
              <a:spcAft>
                <a:spcPts val="0"/>
              </a:spcAft>
              <a:buFont typeface="Arial" pitchFamily="34" charset="0"/>
              <a:buNone/>
              <a:defRPr/>
            </a:pPr>
            <a:r>
              <a:rPr lang="en-GB" b="1" dirty="0" smtClean="0">
                <a:solidFill>
                  <a:srgbClr val="000000"/>
                </a:solidFill>
                <a:latin typeface="Comic Sans MS"/>
                <a:ea typeface="Times New Roman"/>
              </a:rPr>
              <a:t>P.E. uniform consists of:</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Grey/ navy track bottoms, or grey/navy shorts; (preferably without logos)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Suitable trainers</a:t>
            </a:r>
            <a:endParaRPr lang="en-GB" dirty="0" smtClean="0">
              <a:latin typeface="Times New Roman"/>
              <a:ea typeface="Times New Roman"/>
            </a:endParaRPr>
          </a:p>
          <a:p>
            <a:pPr eaLnBrk="1" fontAlgn="auto" hangingPunct="1">
              <a:spcAft>
                <a:spcPts val="0"/>
              </a:spcAft>
              <a:buFont typeface="Symbol"/>
              <a:buChar char=""/>
              <a:defRPr/>
            </a:pPr>
            <a:r>
              <a:rPr lang="en-GB" dirty="0" smtClean="0">
                <a:solidFill>
                  <a:srgbClr val="000000"/>
                </a:solidFill>
                <a:latin typeface="Comic Sans MS"/>
                <a:ea typeface="Times New Roman"/>
              </a:rPr>
              <a:t>Green polo shirt embroidered with the school logo and motto (or school jersey which is optional)</a:t>
            </a:r>
          </a:p>
          <a:p>
            <a:pPr eaLnBrk="1" fontAlgn="auto" hangingPunct="1">
              <a:spcAft>
                <a:spcPts val="0"/>
              </a:spcAft>
              <a:buFont typeface="Symbol"/>
              <a:buChar char=""/>
              <a:defRPr/>
            </a:pPr>
            <a:r>
              <a:rPr lang="en-GB" dirty="0" smtClean="0">
                <a:solidFill>
                  <a:srgbClr val="000000"/>
                </a:solidFill>
                <a:latin typeface="Comic Sans MS"/>
                <a:ea typeface="Times New Roman"/>
              </a:rPr>
              <a:t>THE SCHOOL JERSEY COSTS £22.50. It can be worn for P.E. and on sporting occasions such as Sports Day.</a:t>
            </a:r>
          </a:p>
          <a:p>
            <a:pPr eaLnBrk="1" fontAlgn="auto" hangingPunct="1">
              <a:spcAft>
                <a:spcPts val="0"/>
              </a:spcAft>
              <a:buFont typeface="Symbol"/>
              <a:buChar char=""/>
              <a:defRPr/>
            </a:pPr>
            <a:r>
              <a:rPr lang="en-GB" dirty="0" smtClean="0">
                <a:solidFill>
                  <a:srgbClr val="000000"/>
                </a:solidFill>
                <a:latin typeface="Comic Sans MS"/>
                <a:ea typeface="Times New Roman"/>
              </a:rPr>
              <a:t>NO JERSEYS OR BRANDED HOODIES</a:t>
            </a:r>
          </a:p>
          <a:p>
            <a:pPr eaLnBrk="1" fontAlgn="auto" hangingPunct="1">
              <a:spcAft>
                <a:spcPts val="0"/>
              </a:spcAft>
              <a:buFont typeface="Symbol"/>
              <a:buChar char=""/>
              <a:defRPr/>
            </a:pPr>
            <a:r>
              <a:rPr lang="en-GB" dirty="0" smtClean="0">
                <a:solidFill>
                  <a:srgbClr val="000000"/>
                </a:solidFill>
                <a:latin typeface="Comic Sans MS"/>
                <a:ea typeface="Times New Roman"/>
              </a:rPr>
              <a:t>N.B.  PLEASE ENSURE ALL ITEMS OF CLOTHING ARE LABELLED CLEARLY</a:t>
            </a:r>
            <a:endParaRPr lang="en-GB" dirty="0" smtClean="0">
              <a:latin typeface="Times New Roman"/>
              <a:ea typeface="Times New Roman"/>
            </a:endParaRPr>
          </a:p>
          <a:p>
            <a:pPr eaLnBrk="1" fontAlgn="auto"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112550"/>
            <a:ext cx="7632848" cy="3724096"/>
          </a:xfrm>
          <a:prstGeom prst="rect">
            <a:avLst/>
          </a:prstGeom>
        </p:spPr>
        <p:txBody>
          <a:bodyPr wrap="square">
            <a:spAutoFit/>
          </a:bodyPr>
          <a:lstStyle/>
          <a:p>
            <a:pPr marL="0" indent="0" algn="just" fontAlgn="auto">
              <a:spcAft>
                <a:spcPts val="0"/>
              </a:spcAft>
              <a:buFont typeface="Arial" pitchFamily="34" charset="0"/>
              <a:buNone/>
              <a:defRPr/>
            </a:pPr>
            <a:endParaRPr lang="en-GB" sz="2000"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2400" dirty="0">
                <a:latin typeface="Comic Sans MS" pitchFamily="66" charset="0"/>
              </a:rPr>
              <a:t>Punctuality is extremely important here at </a:t>
            </a:r>
            <a:r>
              <a:rPr lang="en-GB" sz="2400" dirty="0" err="1">
                <a:latin typeface="Comic Sans MS" pitchFamily="66" charset="0"/>
              </a:rPr>
              <a:t>Bunscoil</a:t>
            </a:r>
            <a:r>
              <a:rPr lang="en-GB" sz="2400" dirty="0">
                <a:latin typeface="Comic Sans MS" pitchFamily="66" charset="0"/>
              </a:rPr>
              <a:t> </a:t>
            </a:r>
            <a:r>
              <a:rPr lang="en-GB" sz="2400" dirty="0" err="1">
                <a:latin typeface="Comic Sans MS" pitchFamily="66" charset="0"/>
              </a:rPr>
              <a:t>Bheanna</a:t>
            </a:r>
            <a:r>
              <a:rPr lang="en-GB" sz="2400" dirty="0">
                <a:latin typeface="Comic Sans MS" pitchFamily="66" charset="0"/>
              </a:rPr>
              <a:t> </a:t>
            </a:r>
            <a:r>
              <a:rPr lang="en-GB" sz="2400" dirty="0" err="1">
                <a:latin typeface="Comic Sans MS" pitchFamily="66" charset="0"/>
              </a:rPr>
              <a:t>Boirche</a:t>
            </a:r>
            <a:r>
              <a:rPr lang="en-GB" sz="2400" dirty="0">
                <a:latin typeface="Comic Sans MS" pitchFamily="66" charset="0"/>
              </a:rPr>
              <a:t>. School begins at 9.00am. Register is taken immediately, and anyone who arrives after 9.15am is marked in as late. Anyone who arrives after 9.30am is marked absent for the morning (unless attending an appointment, in which case the teacher should be informed). If attendance falls below 85% the Education Welfare Officer from the Education Authority will investigate absences</a:t>
            </a:r>
            <a:endParaRPr lang="en-GB" sz="2400" dirty="0"/>
          </a:p>
        </p:txBody>
      </p:sp>
      <p:sp>
        <p:nvSpPr>
          <p:cNvPr id="4" name="Rectangle 3"/>
          <p:cNvSpPr/>
          <p:nvPr/>
        </p:nvSpPr>
        <p:spPr>
          <a:xfrm>
            <a:off x="1331640" y="404664"/>
            <a:ext cx="6336704" cy="707886"/>
          </a:xfrm>
          <a:prstGeom prst="rect">
            <a:avLst/>
          </a:prstGeom>
        </p:spPr>
        <p:txBody>
          <a:bodyPr wrap="square">
            <a:spAutoFit/>
          </a:bodyPr>
          <a:lstStyle/>
          <a:p>
            <a:r>
              <a:rPr lang="en-GB" sz="4000" dirty="0" err="1">
                <a:latin typeface="Comic Sans MS" pitchFamily="66" charset="0"/>
              </a:rPr>
              <a:t>Poncúlacht</a:t>
            </a:r>
            <a:r>
              <a:rPr lang="en-GB" sz="4000" dirty="0">
                <a:latin typeface="Comic Sans MS" pitchFamily="66" charset="0"/>
              </a:rPr>
              <a:t> - Punctuality</a:t>
            </a:r>
            <a:endParaRPr lang="en-GB" sz="4000" dirty="0"/>
          </a:p>
        </p:txBody>
      </p:sp>
    </p:spTree>
    <p:extLst>
      <p:ext uri="{BB962C8B-B14F-4D97-AF65-F5344CB8AC3E}">
        <p14:creationId xmlns:p14="http://schemas.microsoft.com/office/powerpoint/2010/main" val="181058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413338"/>
            <a:ext cx="7272808" cy="3539430"/>
          </a:xfrm>
          <a:prstGeom prst="rect">
            <a:avLst/>
          </a:prstGeom>
        </p:spPr>
        <p:txBody>
          <a:bodyPr wrap="square">
            <a:spAutoFit/>
          </a:bodyPr>
          <a:lstStyle/>
          <a:p>
            <a:r>
              <a:rPr lang="en-GB" sz="3200" dirty="0">
                <a:latin typeface="Comic Sans MS" panose="030F0702030302020204" pitchFamily="66" charset="0"/>
              </a:rPr>
              <a:t>We have a pupil in the school with an allergy to eggs. We ask parents to ensure that pupils do not take ANY EGGS to school with them, either for break or for lunch. We greatly appreciate your cooperation with this matter.</a:t>
            </a:r>
            <a:endParaRPr lang="en-GB" sz="3200" dirty="0"/>
          </a:p>
        </p:txBody>
      </p:sp>
      <p:sp>
        <p:nvSpPr>
          <p:cNvPr id="3" name="Rectangle 2"/>
          <p:cNvSpPr/>
          <p:nvPr/>
        </p:nvSpPr>
        <p:spPr>
          <a:xfrm>
            <a:off x="2123728" y="836712"/>
            <a:ext cx="5482563" cy="707886"/>
          </a:xfrm>
          <a:prstGeom prst="rect">
            <a:avLst/>
          </a:prstGeom>
        </p:spPr>
        <p:txBody>
          <a:bodyPr wrap="square">
            <a:spAutoFit/>
          </a:bodyPr>
          <a:lstStyle/>
          <a:p>
            <a:r>
              <a:rPr lang="en-GB" sz="4000" dirty="0" err="1">
                <a:latin typeface="Comic Sans MS" pitchFamily="66" charset="0"/>
              </a:rPr>
              <a:t>Ailéirge</a:t>
            </a:r>
            <a:r>
              <a:rPr lang="en-GB" sz="4000" dirty="0">
                <a:latin typeface="Comic Sans MS" pitchFamily="66" charset="0"/>
              </a:rPr>
              <a:t> - Allergy</a:t>
            </a:r>
            <a:endParaRPr lang="en-GB" sz="4000" dirty="0"/>
          </a:p>
        </p:txBody>
      </p:sp>
    </p:spTree>
    <p:extLst>
      <p:ext uri="{BB962C8B-B14F-4D97-AF65-F5344CB8AC3E}">
        <p14:creationId xmlns:p14="http://schemas.microsoft.com/office/powerpoint/2010/main" val="229687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251618" y="274638"/>
            <a:ext cx="8640763" cy="1585913"/>
          </a:xfrm>
          <a:prstGeom prst="rect">
            <a:avLst/>
          </a:prstGeom>
          <a:noFill/>
          <a:ln w="9525">
            <a:noFill/>
            <a:miter lim="800000"/>
            <a:headEnd/>
            <a:tailEnd/>
          </a:ln>
        </p:spPr>
      </p:pic>
      <p:sp>
        <p:nvSpPr>
          <p:cNvPr id="23554" name="Title 1"/>
          <p:cNvSpPr>
            <a:spLocks noGrp="1"/>
          </p:cNvSpPr>
          <p:nvPr>
            <p:ph type="title"/>
          </p:nvPr>
        </p:nvSpPr>
        <p:spPr/>
        <p:txBody>
          <a:bodyPr/>
          <a:lstStyle/>
          <a:p>
            <a:pPr eaLnBrk="1" hangingPunct="1"/>
            <a:r>
              <a:rPr lang="en-GB" dirty="0" err="1" smtClean="0">
                <a:latin typeface="Comic Sans MS" pitchFamily="66" charset="0"/>
              </a:rPr>
              <a:t>Tuismitheoirí</a:t>
            </a:r>
            <a:r>
              <a:rPr lang="en-GB" dirty="0" smtClean="0">
                <a:latin typeface="Comic Sans MS" pitchFamily="66" charset="0"/>
              </a:rPr>
              <a:t> - Parents</a:t>
            </a:r>
          </a:p>
        </p:txBody>
      </p:sp>
      <p:sp>
        <p:nvSpPr>
          <p:cNvPr id="3" name="Content Placeholder 2"/>
          <p:cNvSpPr>
            <a:spLocks noGrp="1"/>
          </p:cNvSpPr>
          <p:nvPr>
            <p:ph idx="1"/>
          </p:nvPr>
        </p:nvSpPr>
        <p:spPr>
          <a:xfrm>
            <a:off x="457200" y="1341438"/>
            <a:ext cx="8229600" cy="4967287"/>
          </a:xfrm>
        </p:spPr>
        <p:txBody>
          <a:bodyPr rtlCol="0">
            <a:normAutofit/>
          </a:bodyPr>
          <a:lstStyle/>
          <a:p>
            <a:pPr marL="0" indent="0" algn="just" eaLnBrk="1" fontAlgn="auto" hangingPunct="1">
              <a:spcAft>
                <a:spcPts val="0"/>
              </a:spcAft>
              <a:buFont typeface="Arial" pitchFamily="34" charset="0"/>
              <a:buNone/>
              <a:defRPr/>
            </a:pPr>
            <a:endParaRPr lang="en-GB" dirty="0" smtClean="0">
              <a:solidFill>
                <a:srgbClr val="000000"/>
              </a:solidFill>
              <a:latin typeface="Comic Sans MS"/>
              <a:ea typeface="ヒラギノ角ゴ Pro W3"/>
            </a:endParaRPr>
          </a:p>
          <a:p>
            <a:pPr marL="0" indent="0" eaLnBrk="1" fontAlgn="auto" hangingPunct="1">
              <a:spcAft>
                <a:spcPts val="0"/>
              </a:spcAft>
              <a:buFont typeface="Arial" pitchFamily="34" charset="0"/>
              <a:buNone/>
              <a:defRPr/>
            </a:pPr>
            <a:endParaRPr lang="en-GB" dirty="0"/>
          </a:p>
        </p:txBody>
      </p:sp>
      <p:sp>
        <p:nvSpPr>
          <p:cNvPr id="5" name="Rectangle 4"/>
          <p:cNvSpPr/>
          <p:nvPr/>
        </p:nvSpPr>
        <p:spPr>
          <a:xfrm>
            <a:off x="899592" y="2204864"/>
            <a:ext cx="6912768" cy="3453253"/>
          </a:xfrm>
          <a:prstGeom prst="rect">
            <a:avLst/>
          </a:prstGeom>
        </p:spPr>
        <p:txBody>
          <a:bodyPr wrap="square">
            <a:spAutoFit/>
          </a:bodyPr>
          <a:lstStyle/>
          <a:p>
            <a:pPr lvl="0" algn="just" fontAlgn="auto">
              <a:spcBef>
                <a:spcPct val="20000"/>
              </a:spcBef>
              <a:spcAft>
                <a:spcPts val="0"/>
              </a:spcAft>
              <a:defRPr/>
            </a:pPr>
            <a:r>
              <a:rPr lang="en-GB" sz="1200" dirty="0">
                <a:solidFill>
                  <a:srgbClr val="000000"/>
                </a:solidFill>
                <a:latin typeface="Comic Sans MS"/>
                <a:ea typeface="ヒラギノ角ゴ Pro W3"/>
              </a:rPr>
              <a:t>Our caring, family ethos at </a:t>
            </a:r>
            <a:r>
              <a:rPr lang="en-GB" sz="1200" dirty="0" err="1">
                <a:solidFill>
                  <a:srgbClr val="000000"/>
                </a:solidFill>
                <a:latin typeface="Comic Sans MS"/>
                <a:ea typeface="ヒラギノ角ゴ Pro W3"/>
              </a:rPr>
              <a:t>Bunscoil</a:t>
            </a:r>
            <a:r>
              <a:rPr lang="en-GB" sz="1200" dirty="0">
                <a:solidFill>
                  <a:srgbClr val="000000"/>
                </a:solidFill>
                <a:latin typeface="Comic Sans MS"/>
                <a:ea typeface="ヒラギノ角ゴ Pro W3"/>
              </a:rPr>
              <a:t> </a:t>
            </a:r>
            <a:r>
              <a:rPr lang="en-GB" sz="1200" dirty="0" err="1">
                <a:solidFill>
                  <a:srgbClr val="000000"/>
                </a:solidFill>
                <a:latin typeface="Comic Sans MS"/>
                <a:ea typeface="ヒラギノ角ゴ Pro W3"/>
              </a:rPr>
              <a:t>Bheanna</a:t>
            </a:r>
            <a:r>
              <a:rPr lang="en-GB" sz="1200" dirty="0">
                <a:solidFill>
                  <a:srgbClr val="000000"/>
                </a:solidFill>
                <a:latin typeface="Comic Sans MS"/>
                <a:ea typeface="ヒラギノ角ゴ Pro W3"/>
              </a:rPr>
              <a:t> </a:t>
            </a:r>
            <a:r>
              <a:rPr lang="en-GB" sz="1200" dirty="0" err="1">
                <a:solidFill>
                  <a:srgbClr val="000000"/>
                </a:solidFill>
                <a:latin typeface="Comic Sans MS"/>
                <a:ea typeface="ヒラギノ角ゴ Pro W3"/>
              </a:rPr>
              <a:t>Boirche</a:t>
            </a:r>
            <a:r>
              <a:rPr lang="en-GB" sz="1200" dirty="0">
                <a:solidFill>
                  <a:srgbClr val="000000"/>
                </a:solidFill>
                <a:latin typeface="Comic Sans MS"/>
                <a:ea typeface="ヒラギノ角ゴ Pro W3"/>
              </a:rPr>
              <a:t> means that we strongly value the importance of parental input in their child’s education,  and we enjoy a wonderful level of parental participation and involvement in our school community here at </a:t>
            </a:r>
            <a:r>
              <a:rPr lang="en-GB" sz="1200" dirty="0" err="1">
                <a:solidFill>
                  <a:srgbClr val="000000"/>
                </a:solidFill>
                <a:latin typeface="Comic Sans MS"/>
                <a:ea typeface="ヒラギノ角ゴ Pro W3"/>
              </a:rPr>
              <a:t>Bunscoil</a:t>
            </a:r>
            <a:r>
              <a:rPr lang="en-GB" sz="1200" dirty="0">
                <a:solidFill>
                  <a:srgbClr val="000000"/>
                </a:solidFill>
                <a:latin typeface="Comic Sans MS"/>
                <a:ea typeface="ヒラギノ角ゴ Pro W3"/>
              </a:rPr>
              <a:t> </a:t>
            </a:r>
            <a:r>
              <a:rPr lang="en-GB" sz="1200" dirty="0" err="1">
                <a:solidFill>
                  <a:srgbClr val="000000"/>
                </a:solidFill>
                <a:latin typeface="Comic Sans MS"/>
                <a:ea typeface="ヒラギノ角ゴ Pro W3"/>
              </a:rPr>
              <a:t>Bheanna</a:t>
            </a:r>
            <a:r>
              <a:rPr lang="en-GB" sz="1200" dirty="0">
                <a:solidFill>
                  <a:srgbClr val="000000"/>
                </a:solidFill>
                <a:latin typeface="Comic Sans MS"/>
                <a:ea typeface="ヒラギノ角ゴ Pro W3"/>
              </a:rPr>
              <a:t> </a:t>
            </a:r>
            <a:r>
              <a:rPr lang="en-GB" sz="1200" dirty="0" err="1">
                <a:solidFill>
                  <a:srgbClr val="000000"/>
                </a:solidFill>
                <a:latin typeface="Comic Sans MS"/>
                <a:ea typeface="ヒラギノ角ゴ Pro W3"/>
              </a:rPr>
              <a:t>Boirche</a:t>
            </a:r>
            <a:r>
              <a:rPr lang="en-GB" sz="1200" dirty="0">
                <a:solidFill>
                  <a:srgbClr val="000000"/>
                </a:solidFill>
                <a:latin typeface="Comic Sans MS"/>
                <a:ea typeface="ヒラギノ角ゴ Pro W3"/>
              </a:rPr>
              <a:t>. </a:t>
            </a:r>
          </a:p>
          <a:p>
            <a:pPr lvl="0" algn="just" fontAlgn="auto">
              <a:spcBef>
                <a:spcPct val="20000"/>
              </a:spcBef>
              <a:spcAft>
                <a:spcPts val="0"/>
              </a:spcAft>
              <a:defRPr/>
            </a:pPr>
            <a:r>
              <a:rPr lang="en-GB" sz="1200" dirty="0">
                <a:solidFill>
                  <a:srgbClr val="000000"/>
                </a:solidFill>
                <a:latin typeface="Comic Sans MS"/>
                <a:ea typeface="ヒラギノ角ゴ Pro W3"/>
              </a:rPr>
              <a:t> </a:t>
            </a:r>
          </a:p>
          <a:p>
            <a:pPr lvl="0" algn="just" fontAlgn="auto">
              <a:spcBef>
                <a:spcPct val="20000"/>
              </a:spcBef>
              <a:spcAft>
                <a:spcPts val="0"/>
              </a:spcAft>
              <a:defRPr/>
            </a:pPr>
            <a:endParaRPr lang="en-GB" sz="1200" dirty="0">
              <a:solidFill>
                <a:srgbClr val="000000"/>
              </a:solidFill>
              <a:latin typeface="Times New Roman"/>
              <a:ea typeface="ヒラギノ角ゴ Pro W3"/>
            </a:endParaRPr>
          </a:p>
          <a:p>
            <a:pPr lvl="0" algn="just" fontAlgn="auto">
              <a:spcBef>
                <a:spcPct val="20000"/>
              </a:spcBef>
              <a:spcAft>
                <a:spcPts val="0"/>
              </a:spcAft>
              <a:defRPr/>
            </a:pPr>
            <a:r>
              <a:rPr lang="en-GB" sz="1200" dirty="0">
                <a:solidFill>
                  <a:srgbClr val="000000"/>
                </a:solidFill>
                <a:latin typeface="Comic Sans MS"/>
                <a:ea typeface="ヒラギノ角ゴ Pro W3"/>
              </a:rPr>
              <a:t>We strive to involve parents in the life of the school.  Parents help with breakfast club, after-school activities and assist on school trips and events.  Parents are employed in the school as lunchtime supervisors and classroom assistants. Parents are also involved in school fundraising,  and we have a very active and vibrant Parents’ Support Group who regularly organise fundraising events and activities to help subsidise school trips and equipment.</a:t>
            </a:r>
            <a:endParaRPr lang="en-GB" sz="1200" dirty="0">
              <a:solidFill>
                <a:srgbClr val="000000"/>
              </a:solidFill>
              <a:latin typeface="Times New Roman"/>
              <a:ea typeface="ヒラギノ角ゴ Pro W3"/>
            </a:endParaRPr>
          </a:p>
          <a:p>
            <a:pPr lvl="0" algn="just" fontAlgn="auto">
              <a:spcBef>
                <a:spcPct val="20000"/>
              </a:spcBef>
              <a:spcAft>
                <a:spcPts val="0"/>
              </a:spcAft>
              <a:defRPr/>
            </a:pPr>
            <a:r>
              <a:rPr lang="en-GB" sz="1200" dirty="0">
                <a:solidFill>
                  <a:srgbClr val="000000"/>
                </a:solidFill>
                <a:latin typeface="Comic Sans MS"/>
                <a:ea typeface="ヒラギノ角ゴ Pro W3"/>
              </a:rPr>
              <a:t> </a:t>
            </a:r>
          </a:p>
          <a:p>
            <a:pPr lvl="0" algn="just" fontAlgn="auto">
              <a:spcBef>
                <a:spcPct val="20000"/>
              </a:spcBef>
              <a:spcAft>
                <a:spcPts val="0"/>
              </a:spcAft>
              <a:defRPr/>
            </a:pPr>
            <a:endParaRPr lang="en-GB" sz="1200" dirty="0">
              <a:solidFill>
                <a:srgbClr val="000000"/>
              </a:solidFill>
              <a:latin typeface="Times New Roman"/>
              <a:ea typeface="ヒラギノ角ゴ Pro W3"/>
            </a:endParaRPr>
          </a:p>
          <a:p>
            <a:pPr lvl="0" algn="just" fontAlgn="auto">
              <a:spcBef>
                <a:spcPct val="20000"/>
              </a:spcBef>
              <a:spcAft>
                <a:spcPts val="0"/>
              </a:spcAft>
              <a:defRPr/>
            </a:pPr>
            <a:r>
              <a:rPr lang="en-GB" sz="1200" dirty="0">
                <a:solidFill>
                  <a:srgbClr val="000000"/>
                </a:solidFill>
                <a:latin typeface="Comic Sans MS"/>
                <a:ea typeface="ヒラギノ角ゴ Pro W3"/>
              </a:rPr>
              <a:t>We believe that happy children are more effective learners.  </a:t>
            </a:r>
            <a:r>
              <a:rPr lang="en-GB" sz="1200" u="sng" dirty="0">
                <a:solidFill>
                  <a:srgbClr val="000000"/>
                </a:solidFill>
                <a:latin typeface="Comic Sans MS"/>
                <a:ea typeface="ヒラギノ角ゴ Pro W3"/>
              </a:rPr>
              <a:t>Parents are always encouraged to discuss any concerns they may have either with the class teacher or with the principal</a:t>
            </a:r>
            <a:r>
              <a:rPr lang="en-GB" sz="1200" dirty="0">
                <a:solidFill>
                  <a:srgbClr val="000000"/>
                </a:solidFill>
                <a:latin typeface="Comic Sans MS"/>
                <a:ea typeface="ヒラギノ角ゴ Pro W3"/>
              </a:rPr>
              <a:t>.  Our door is always open, and we pride ourselves here at </a:t>
            </a:r>
            <a:r>
              <a:rPr lang="en-GB" sz="1200" dirty="0" err="1">
                <a:solidFill>
                  <a:srgbClr val="000000"/>
                </a:solidFill>
                <a:latin typeface="Comic Sans MS"/>
                <a:ea typeface="ヒラギノ角ゴ Pro W3"/>
              </a:rPr>
              <a:t>Bunscoil</a:t>
            </a:r>
            <a:r>
              <a:rPr lang="en-GB" sz="1200" dirty="0">
                <a:solidFill>
                  <a:srgbClr val="000000"/>
                </a:solidFill>
                <a:latin typeface="Comic Sans MS"/>
                <a:ea typeface="ヒラギノ角ゴ Pro W3"/>
              </a:rPr>
              <a:t> </a:t>
            </a:r>
            <a:r>
              <a:rPr lang="en-GB" sz="1200" dirty="0" err="1">
                <a:solidFill>
                  <a:srgbClr val="000000"/>
                </a:solidFill>
                <a:latin typeface="Comic Sans MS"/>
                <a:ea typeface="ヒラギノ角ゴ Pro W3"/>
              </a:rPr>
              <a:t>Bheanna</a:t>
            </a:r>
            <a:r>
              <a:rPr lang="en-GB" sz="1200" dirty="0">
                <a:solidFill>
                  <a:srgbClr val="000000"/>
                </a:solidFill>
                <a:latin typeface="Comic Sans MS"/>
                <a:ea typeface="ヒラギノ角ゴ Pro W3"/>
              </a:rPr>
              <a:t> </a:t>
            </a:r>
            <a:r>
              <a:rPr lang="en-GB" sz="1200" dirty="0" err="1">
                <a:solidFill>
                  <a:srgbClr val="000000"/>
                </a:solidFill>
                <a:latin typeface="Comic Sans MS"/>
                <a:ea typeface="ヒラギノ角ゴ Pro W3"/>
              </a:rPr>
              <a:t>Boirche</a:t>
            </a:r>
            <a:r>
              <a:rPr lang="en-GB" sz="1200" dirty="0">
                <a:solidFill>
                  <a:srgbClr val="000000"/>
                </a:solidFill>
                <a:latin typeface="Comic Sans MS"/>
                <a:ea typeface="ヒラギノ角ゴ Pro W3"/>
              </a:rPr>
              <a:t> in our open and friendly relationships between teachers and parents.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60648"/>
            <a:ext cx="6192688" cy="769441"/>
          </a:xfrm>
          <a:prstGeom prst="rect">
            <a:avLst/>
          </a:prstGeom>
        </p:spPr>
        <p:txBody>
          <a:bodyPr wrap="square">
            <a:spAutoFit/>
          </a:bodyPr>
          <a:lstStyle/>
          <a:p>
            <a:r>
              <a:rPr lang="en-GB" sz="4400" dirty="0" err="1">
                <a:latin typeface="Comic Sans MS" pitchFamily="66" charset="0"/>
              </a:rPr>
              <a:t>Tuismitheoirí</a:t>
            </a:r>
            <a:r>
              <a:rPr lang="en-GB" sz="4400" dirty="0">
                <a:latin typeface="Comic Sans MS" pitchFamily="66" charset="0"/>
              </a:rPr>
              <a:t> - Parents</a:t>
            </a:r>
            <a:endParaRPr lang="en-GB" sz="4400" dirty="0"/>
          </a:p>
        </p:txBody>
      </p:sp>
      <p:sp>
        <p:nvSpPr>
          <p:cNvPr id="3" name="Rectangle 2"/>
          <p:cNvSpPr/>
          <p:nvPr/>
        </p:nvSpPr>
        <p:spPr>
          <a:xfrm>
            <a:off x="467544" y="1556792"/>
            <a:ext cx="7848872" cy="3693319"/>
          </a:xfrm>
          <a:prstGeom prst="rect">
            <a:avLst/>
          </a:prstGeom>
        </p:spPr>
        <p:txBody>
          <a:bodyPr wrap="square">
            <a:spAutoFit/>
          </a:bodyPr>
          <a:lstStyle/>
          <a:p>
            <a:pPr marL="0" indent="0" algn="just" fontAlgn="auto">
              <a:spcAft>
                <a:spcPts val="0"/>
              </a:spcAft>
              <a:buFont typeface="Arial" pitchFamily="34" charset="0"/>
              <a:buNone/>
              <a:defRPr/>
            </a:pPr>
            <a:r>
              <a:rPr lang="en-GB" dirty="0">
                <a:solidFill>
                  <a:srgbClr val="000000"/>
                </a:solidFill>
                <a:latin typeface="Comic Sans MS"/>
                <a:ea typeface="ヒラギノ角ゴ Pro W3"/>
              </a:rPr>
              <a:t>Our school newsletter is released every term and is very useful for keeping up-to-date with what’s going on in school. You can receive the newsletter as an email, just give your email address to the class teacher or in to the school office, or you can download it termly from the school website. </a:t>
            </a:r>
          </a:p>
          <a:p>
            <a:pPr marL="0" indent="0" algn="just" fontAlgn="auto">
              <a:spcAft>
                <a:spcPts val="0"/>
              </a:spcAft>
              <a:buFont typeface="Arial" pitchFamily="34" charset="0"/>
              <a:buNone/>
              <a:defRPr/>
            </a:pPr>
            <a:endParaRPr lang="en-GB"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Our school website also has a free app which parents are strongly encouraged to download, as you will receive instant notifications and updates to the school calendar/day-to-day changes etc.</a:t>
            </a:r>
          </a:p>
          <a:p>
            <a:pPr marL="0" indent="0" algn="just" fontAlgn="auto">
              <a:spcAft>
                <a:spcPts val="0"/>
              </a:spcAft>
              <a:buFont typeface="Arial" pitchFamily="34" charset="0"/>
              <a:buNone/>
              <a:defRPr/>
            </a:pPr>
            <a:endParaRPr lang="en-GB"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dirty="0">
                <a:solidFill>
                  <a:srgbClr val="000000"/>
                </a:solidFill>
                <a:latin typeface="Comic Sans MS"/>
                <a:ea typeface="ヒラギノ角ゴ Pro W3"/>
              </a:rPr>
              <a:t>In addition, </a:t>
            </a:r>
            <a:r>
              <a:rPr lang="en-GB" dirty="0" err="1">
                <a:solidFill>
                  <a:srgbClr val="000000"/>
                </a:solidFill>
                <a:latin typeface="Comic Sans MS"/>
                <a:ea typeface="ヒラギノ角ゴ Pro W3"/>
              </a:rPr>
              <a:t>Cairde</a:t>
            </a:r>
            <a:r>
              <a:rPr lang="en-GB" dirty="0">
                <a:solidFill>
                  <a:srgbClr val="000000"/>
                </a:solidFill>
                <a:latin typeface="Comic Sans MS"/>
                <a:ea typeface="ヒラギノ角ゴ Pro W3"/>
              </a:rPr>
              <a:t> BBB has a private Facebook Group which regularly posts photos and reminders of what’s been happening at school. Make sure to join!</a:t>
            </a:r>
            <a:endParaRPr lang="en-GB" dirty="0">
              <a:solidFill>
                <a:srgbClr val="000000"/>
              </a:solidFill>
              <a:latin typeface="Times New Roman"/>
              <a:ea typeface="ヒラギノ角ゴ Pro W3"/>
            </a:endParaRPr>
          </a:p>
        </p:txBody>
      </p:sp>
    </p:spTree>
    <p:extLst>
      <p:ext uri="{BB962C8B-B14F-4D97-AF65-F5344CB8AC3E}">
        <p14:creationId xmlns:p14="http://schemas.microsoft.com/office/powerpoint/2010/main" val="280320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0649"/>
            <a:ext cx="5022304" cy="954107"/>
          </a:xfrm>
          <a:prstGeom prst="rect">
            <a:avLst/>
          </a:prstGeom>
        </p:spPr>
        <p:txBody>
          <a:bodyPr wrap="square">
            <a:spAutoFit/>
          </a:bodyPr>
          <a:lstStyle/>
          <a:p>
            <a:pPr fontAlgn="auto">
              <a:spcAft>
                <a:spcPts val="0"/>
              </a:spcAft>
              <a:defRPr/>
            </a:pPr>
            <a:r>
              <a:rPr lang="en-GB" sz="2800" dirty="0" smtClean="0">
                <a:latin typeface="Comic Sans MS" pitchFamily="66" charset="0"/>
              </a:rPr>
              <a:t>                </a:t>
            </a:r>
            <a:r>
              <a:rPr lang="en-GB" sz="2800" dirty="0" err="1" smtClean="0">
                <a:latin typeface="Comic Sans MS" pitchFamily="66" charset="0"/>
              </a:rPr>
              <a:t>Cairde</a:t>
            </a:r>
            <a:r>
              <a:rPr lang="en-GB" sz="2800" dirty="0">
                <a:latin typeface="Comic Sans MS" pitchFamily="66" charset="0"/>
              </a:rPr>
              <a:t/>
            </a:r>
            <a:br>
              <a:rPr lang="en-GB" sz="2800" dirty="0">
                <a:latin typeface="Comic Sans MS" pitchFamily="66" charset="0"/>
              </a:rPr>
            </a:br>
            <a:r>
              <a:rPr lang="en-GB" sz="2800" dirty="0">
                <a:latin typeface="Comic Sans MS" pitchFamily="66" charset="0"/>
              </a:rPr>
              <a:t>Our Parent Support Group</a:t>
            </a:r>
          </a:p>
        </p:txBody>
      </p:sp>
      <p:sp>
        <p:nvSpPr>
          <p:cNvPr id="3" name="Rectangle 2"/>
          <p:cNvSpPr/>
          <p:nvPr/>
        </p:nvSpPr>
        <p:spPr>
          <a:xfrm>
            <a:off x="899592" y="1277642"/>
            <a:ext cx="6912768" cy="3787575"/>
          </a:xfrm>
          <a:prstGeom prst="rect">
            <a:avLst/>
          </a:prstGeom>
        </p:spPr>
        <p:txBody>
          <a:bodyPr wrap="square">
            <a:spAutoFit/>
          </a:bodyPr>
          <a:lstStyle/>
          <a:p>
            <a:pPr algn="just">
              <a:lnSpc>
                <a:spcPct val="80000"/>
              </a:lnSpc>
            </a:pPr>
            <a:r>
              <a:rPr lang="en-GB" sz="2000" dirty="0">
                <a:latin typeface="Comic Sans MS" pitchFamily="66" charset="0"/>
                <a:cs typeface="Times New Roman" pitchFamily="18" charset="0"/>
              </a:rPr>
              <a:t>We have a very active and dedicated Parent Support Group called ‘</a:t>
            </a:r>
            <a:r>
              <a:rPr lang="en-GB" sz="2000" dirty="0" err="1">
                <a:latin typeface="Comic Sans MS" pitchFamily="66" charset="0"/>
                <a:cs typeface="Times New Roman" pitchFamily="18" charset="0"/>
              </a:rPr>
              <a:t>Cairde</a:t>
            </a:r>
            <a:r>
              <a:rPr lang="en-GB" sz="2000" dirty="0">
                <a:latin typeface="Comic Sans MS" pitchFamily="66" charset="0"/>
                <a:cs typeface="Times New Roman" pitchFamily="18" charset="0"/>
              </a:rPr>
              <a:t>’ who regularly arrange activities such as fundraiser events and family fun days.</a:t>
            </a:r>
          </a:p>
          <a:p>
            <a:pPr algn="just">
              <a:lnSpc>
                <a:spcPct val="80000"/>
              </a:lnSpc>
            </a:pPr>
            <a:endParaRPr lang="en-GB" sz="2000" dirty="0">
              <a:solidFill>
                <a:prstClr val="black"/>
              </a:solidFill>
              <a:latin typeface="Comic Sans MS" pitchFamily="66" charset="0"/>
              <a:cs typeface="Times New Roman" pitchFamily="18" charset="0"/>
            </a:endParaRPr>
          </a:p>
          <a:p>
            <a:pPr algn="just">
              <a:lnSpc>
                <a:spcPct val="80000"/>
              </a:lnSpc>
            </a:pPr>
            <a:r>
              <a:rPr lang="en-GB" sz="2000" dirty="0">
                <a:solidFill>
                  <a:prstClr val="black"/>
                </a:solidFill>
                <a:latin typeface="Comic Sans MS" pitchFamily="66" charset="0"/>
                <a:cs typeface="Times New Roman" pitchFamily="18" charset="0"/>
              </a:rPr>
              <a:t>Their fundraising goes towards subsidising buses for school trips to reduce the cost for parents, purchasing class iPads, class reading books, developing our outdoor play area etc.</a:t>
            </a:r>
          </a:p>
          <a:p>
            <a:pPr algn="just">
              <a:lnSpc>
                <a:spcPct val="80000"/>
              </a:lnSpc>
            </a:pPr>
            <a:endParaRPr lang="en-GB" sz="2000" dirty="0">
              <a:solidFill>
                <a:prstClr val="black"/>
              </a:solidFill>
              <a:latin typeface="Comic Sans MS" pitchFamily="66" charset="0"/>
              <a:cs typeface="Times New Roman" pitchFamily="18" charset="0"/>
            </a:endParaRPr>
          </a:p>
          <a:p>
            <a:pPr algn="just">
              <a:lnSpc>
                <a:spcPct val="80000"/>
              </a:lnSpc>
            </a:pPr>
            <a:r>
              <a:rPr lang="en-GB" sz="2000" dirty="0">
                <a:solidFill>
                  <a:prstClr val="black"/>
                </a:solidFill>
                <a:latin typeface="Comic Sans MS" pitchFamily="66" charset="0"/>
                <a:cs typeface="Times New Roman" pitchFamily="18" charset="0"/>
              </a:rPr>
              <a:t>They are an integral part of </a:t>
            </a:r>
            <a:r>
              <a:rPr lang="en-GB" sz="2000" dirty="0" err="1">
                <a:solidFill>
                  <a:prstClr val="black"/>
                </a:solidFill>
                <a:latin typeface="Comic Sans MS" pitchFamily="66" charset="0"/>
                <a:cs typeface="Times New Roman" pitchFamily="18" charset="0"/>
              </a:rPr>
              <a:t>Bunscoil</a:t>
            </a:r>
            <a:r>
              <a:rPr lang="en-GB" sz="2000" dirty="0">
                <a:solidFill>
                  <a:prstClr val="black"/>
                </a:solidFill>
                <a:latin typeface="Comic Sans MS" pitchFamily="66" charset="0"/>
                <a:cs typeface="Times New Roman" pitchFamily="18" charset="0"/>
              </a:rPr>
              <a:t> </a:t>
            </a:r>
            <a:r>
              <a:rPr lang="en-GB" sz="2000" dirty="0" err="1">
                <a:solidFill>
                  <a:prstClr val="black"/>
                </a:solidFill>
                <a:latin typeface="Comic Sans MS" pitchFamily="66" charset="0"/>
                <a:cs typeface="Times New Roman" pitchFamily="18" charset="0"/>
              </a:rPr>
              <a:t>Bheanna</a:t>
            </a:r>
            <a:r>
              <a:rPr lang="en-GB" sz="2000" dirty="0">
                <a:solidFill>
                  <a:prstClr val="black"/>
                </a:solidFill>
                <a:latin typeface="Comic Sans MS" pitchFamily="66" charset="0"/>
                <a:cs typeface="Times New Roman" pitchFamily="18" charset="0"/>
              </a:rPr>
              <a:t> </a:t>
            </a:r>
            <a:r>
              <a:rPr lang="en-GB" sz="2000" dirty="0" err="1">
                <a:solidFill>
                  <a:prstClr val="black"/>
                </a:solidFill>
                <a:latin typeface="Comic Sans MS" pitchFamily="66" charset="0"/>
                <a:cs typeface="Times New Roman" pitchFamily="18" charset="0"/>
              </a:rPr>
              <a:t>Boirche</a:t>
            </a:r>
            <a:r>
              <a:rPr lang="en-GB" sz="2000" dirty="0">
                <a:solidFill>
                  <a:prstClr val="black"/>
                </a:solidFill>
                <a:latin typeface="Comic Sans MS" pitchFamily="66" charset="0"/>
                <a:cs typeface="Times New Roman" pitchFamily="18" charset="0"/>
              </a:rPr>
              <a:t> and are always keen for new members to join in and help in whatever small way they can. Keep up to date on the Facebook Group or speak to one of the parent members if you think you could spare a few hours a month or have any great ideas to share.</a:t>
            </a:r>
            <a:endParaRPr lang="en-GB"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0394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620689"/>
            <a:ext cx="5022304" cy="1200329"/>
          </a:xfrm>
          <a:prstGeom prst="rect">
            <a:avLst/>
          </a:prstGeom>
        </p:spPr>
        <p:txBody>
          <a:bodyPr wrap="square">
            <a:spAutoFit/>
          </a:bodyPr>
          <a:lstStyle/>
          <a:p>
            <a:r>
              <a:rPr lang="en-GB" sz="3600" dirty="0" err="1">
                <a:latin typeface="Comic Sans MS" pitchFamily="66" charset="0"/>
              </a:rPr>
              <a:t>Polasaithe</a:t>
            </a:r>
            <a:r>
              <a:rPr lang="en-GB" sz="3600" dirty="0">
                <a:latin typeface="Comic Sans MS" pitchFamily="66" charset="0"/>
              </a:rPr>
              <a:t> </a:t>
            </a:r>
            <a:r>
              <a:rPr lang="en-GB" sz="3600" dirty="0" err="1">
                <a:latin typeface="Comic Sans MS" pitchFamily="66" charset="0"/>
              </a:rPr>
              <a:t>Scoile</a:t>
            </a:r>
            <a:r>
              <a:rPr lang="en-GB" sz="3600" dirty="0">
                <a:latin typeface="Comic Sans MS" pitchFamily="66" charset="0"/>
              </a:rPr>
              <a:t/>
            </a:r>
            <a:br>
              <a:rPr lang="en-GB" sz="3600" dirty="0">
                <a:latin typeface="Comic Sans MS" pitchFamily="66" charset="0"/>
              </a:rPr>
            </a:br>
            <a:r>
              <a:rPr lang="en-GB" sz="3600" dirty="0" smtClean="0">
                <a:latin typeface="Comic Sans MS" pitchFamily="66" charset="0"/>
              </a:rPr>
              <a:t>  School </a:t>
            </a:r>
            <a:r>
              <a:rPr lang="en-GB" sz="3600" dirty="0">
                <a:latin typeface="Comic Sans MS" pitchFamily="66" charset="0"/>
              </a:rPr>
              <a:t>Policies</a:t>
            </a:r>
            <a:endParaRPr lang="en-GB" sz="3600" dirty="0"/>
          </a:p>
        </p:txBody>
      </p:sp>
      <p:sp>
        <p:nvSpPr>
          <p:cNvPr id="3" name="Rectangle 2"/>
          <p:cNvSpPr/>
          <p:nvPr/>
        </p:nvSpPr>
        <p:spPr>
          <a:xfrm>
            <a:off x="755576" y="1988840"/>
            <a:ext cx="7272808" cy="3539430"/>
          </a:xfrm>
          <a:prstGeom prst="rect">
            <a:avLst/>
          </a:prstGeom>
        </p:spPr>
        <p:txBody>
          <a:bodyPr wrap="square">
            <a:spAutoFit/>
          </a:bodyPr>
          <a:lstStyle/>
          <a:p>
            <a:pPr algn="just" fontAlgn="auto">
              <a:spcAft>
                <a:spcPts val="0"/>
              </a:spcAft>
              <a:defRPr/>
            </a:pPr>
            <a:r>
              <a:rPr lang="en-GB" sz="2800" dirty="0">
                <a:latin typeface="Comic Sans MS" pitchFamily="66" charset="0"/>
              </a:rPr>
              <a:t>Child Protection Summary Policy given out to every family at the beginning of each year</a:t>
            </a:r>
          </a:p>
          <a:p>
            <a:pPr algn="just" fontAlgn="auto">
              <a:spcAft>
                <a:spcPts val="0"/>
              </a:spcAft>
              <a:defRPr/>
            </a:pPr>
            <a:endParaRPr lang="en-GB" sz="2800" dirty="0">
              <a:latin typeface="Comic Sans MS" pitchFamily="66" charset="0"/>
            </a:endParaRPr>
          </a:p>
          <a:p>
            <a:pPr algn="just" fontAlgn="auto">
              <a:spcAft>
                <a:spcPts val="0"/>
              </a:spcAft>
              <a:defRPr/>
            </a:pPr>
            <a:r>
              <a:rPr lang="en-GB" sz="2800" dirty="0">
                <a:latin typeface="Comic Sans MS" pitchFamily="66" charset="0"/>
              </a:rPr>
              <a:t>All of our other school policies are available to view on the school website </a:t>
            </a:r>
            <a:r>
              <a:rPr lang="en-GB" sz="2800" dirty="0">
                <a:latin typeface="Comic Sans MS" pitchFamily="66" charset="0"/>
                <a:hlinkClick r:id="rId2"/>
              </a:rPr>
              <a:t>www.bunscoilbb.com</a:t>
            </a:r>
            <a:r>
              <a:rPr lang="en-GB" sz="2800" dirty="0">
                <a:latin typeface="Comic Sans MS" pitchFamily="66" charset="0"/>
              </a:rPr>
              <a:t> or from the school office by appointment with the principal</a:t>
            </a:r>
            <a:endParaRPr lang="en-GB" sz="2800" dirty="0">
              <a:solidFill>
                <a:srgbClr val="000000"/>
              </a:solidFill>
              <a:latin typeface="Comic Sans MS"/>
              <a:ea typeface="ヒラギノ角ゴ Pro W3"/>
            </a:endParaRPr>
          </a:p>
        </p:txBody>
      </p:sp>
    </p:spTree>
    <p:extLst>
      <p:ext uri="{BB962C8B-B14F-4D97-AF65-F5344CB8AC3E}">
        <p14:creationId xmlns:p14="http://schemas.microsoft.com/office/powerpoint/2010/main" val="93186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66850" y="25219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omic Sans MS" pitchFamily="66" charset="0"/>
              </a:rPr>
              <a:t>Ag </a:t>
            </a:r>
            <a:r>
              <a:rPr lang="en-GB" dirty="0" err="1" smtClean="0">
                <a:latin typeface="Comic Sans MS" pitchFamily="66" charset="0"/>
              </a:rPr>
              <a:t>cuidiú</a:t>
            </a:r>
            <a:r>
              <a:rPr lang="en-GB" dirty="0" smtClean="0">
                <a:latin typeface="Comic Sans MS" pitchFamily="66" charset="0"/>
              </a:rPr>
              <a:t> le do </a:t>
            </a:r>
            <a:r>
              <a:rPr lang="en-GB" dirty="0" err="1" smtClean="0">
                <a:latin typeface="Comic Sans MS" pitchFamily="66" charset="0"/>
              </a:rPr>
              <a:t>pháiste</a:t>
            </a:r>
            <a:r>
              <a:rPr lang="en-GB" dirty="0" smtClean="0">
                <a:latin typeface="Comic Sans MS" pitchFamily="66" charset="0"/>
              </a:rPr>
              <a:t> </a:t>
            </a:r>
            <a:br>
              <a:rPr lang="en-GB" dirty="0" smtClean="0">
                <a:latin typeface="Comic Sans MS" pitchFamily="66" charset="0"/>
              </a:rPr>
            </a:br>
            <a:r>
              <a:rPr lang="en-GB" dirty="0" smtClean="0">
                <a:latin typeface="Comic Sans MS" pitchFamily="66" charset="0"/>
              </a:rPr>
              <a:t>Supporting your child</a:t>
            </a:r>
            <a:endParaRPr lang="en-GB" dirty="0">
              <a:latin typeface="Comic Sans MS" pitchFamily="66" charset="0"/>
            </a:endParaRPr>
          </a:p>
        </p:txBody>
      </p:sp>
      <p:sp>
        <p:nvSpPr>
          <p:cNvPr id="3" name="Content Placeholder 2"/>
          <p:cNvSpPr>
            <a:spLocks noGrp="1"/>
          </p:cNvSpPr>
          <p:nvPr>
            <p:ph idx="1"/>
          </p:nvPr>
        </p:nvSpPr>
        <p:spPr>
          <a:xfrm>
            <a:off x="457200" y="1600200"/>
            <a:ext cx="8229600" cy="4924425"/>
          </a:xfrm>
        </p:spPr>
        <p:txBody>
          <a:bodyPr rtlCol="0">
            <a:normAutofit fontScale="40000" lnSpcReduction="20000"/>
          </a:bodyPr>
          <a:lstStyle/>
          <a:p>
            <a:pPr marL="0" indent="0" algn="just" eaLnBrk="1" fontAlgn="auto" hangingPunct="1">
              <a:spcAft>
                <a:spcPts val="0"/>
              </a:spcAft>
              <a:buFont typeface="Arial" pitchFamily="34" charset="0"/>
              <a:buNone/>
              <a:defRPr/>
            </a:pPr>
            <a:endParaRPr lang="en-GB" sz="3400" dirty="0" smtClean="0"/>
          </a:p>
          <a:p>
            <a:pPr marL="0" indent="0" algn="just" eaLnBrk="1" fontAlgn="auto" hangingPunct="1">
              <a:spcAft>
                <a:spcPts val="0"/>
              </a:spcAft>
              <a:buFont typeface="Arial" pitchFamily="34" charset="0"/>
              <a:buNone/>
              <a:defRPr/>
            </a:pPr>
            <a:endParaRPr lang="en-GB" sz="4000" dirty="0" smtClean="0"/>
          </a:p>
          <a:p>
            <a:pPr marL="0" indent="0" algn="just" eaLnBrk="1" fontAlgn="auto" hangingPunct="1">
              <a:spcAft>
                <a:spcPts val="0"/>
              </a:spcAft>
              <a:buFont typeface="Arial" pitchFamily="34" charset="0"/>
              <a:buNone/>
              <a:defRPr/>
            </a:pPr>
            <a:r>
              <a:rPr lang="en-GB" sz="4000" dirty="0" smtClean="0"/>
              <a:t>As previously mentioned, </a:t>
            </a:r>
            <a:r>
              <a:rPr lang="en-GB" sz="4000" dirty="0">
                <a:solidFill>
                  <a:srgbClr val="000000"/>
                </a:solidFill>
                <a:latin typeface="Comic Sans MS"/>
              </a:rPr>
              <a:t>w</a:t>
            </a:r>
            <a:r>
              <a:rPr lang="en-GB" sz="4000" dirty="0" smtClean="0">
                <a:solidFill>
                  <a:srgbClr val="000000"/>
                </a:solidFill>
                <a:latin typeface="Comic Sans MS"/>
                <a:ea typeface="ヒラギノ角ゴ Pro W3"/>
              </a:rPr>
              <a:t>hilst having Irish in the home is not a prerequisite to attend </a:t>
            </a:r>
            <a:r>
              <a:rPr lang="en-GB" sz="4000" dirty="0" err="1" smtClean="0">
                <a:solidFill>
                  <a:srgbClr val="000000"/>
                </a:solidFill>
                <a:latin typeface="Comic Sans MS"/>
                <a:ea typeface="ヒラギノ角ゴ Pro W3"/>
              </a:rPr>
              <a:t>Bunscoil</a:t>
            </a:r>
            <a:r>
              <a:rPr lang="en-GB" sz="4000" dirty="0" smtClean="0">
                <a:solidFill>
                  <a:srgbClr val="000000"/>
                </a:solidFill>
                <a:latin typeface="Comic Sans MS"/>
                <a:ea typeface="ヒラギノ角ゴ Pro W3"/>
              </a:rPr>
              <a:t> </a:t>
            </a:r>
            <a:r>
              <a:rPr lang="en-GB" sz="4000" dirty="0" err="1" smtClean="0">
                <a:solidFill>
                  <a:srgbClr val="000000"/>
                </a:solidFill>
                <a:latin typeface="Comic Sans MS"/>
                <a:ea typeface="ヒラギノ角ゴ Pro W3"/>
              </a:rPr>
              <a:t>Bheanna</a:t>
            </a:r>
            <a:r>
              <a:rPr lang="en-GB" sz="4000" dirty="0" smtClean="0">
                <a:solidFill>
                  <a:srgbClr val="000000"/>
                </a:solidFill>
                <a:latin typeface="Comic Sans MS"/>
                <a:ea typeface="ヒラギノ角ゴ Pro W3"/>
              </a:rPr>
              <a:t> </a:t>
            </a:r>
            <a:r>
              <a:rPr lang="en-GB" sz="4000" dirty="0" err="1" smtClean="0">
                <a:solidFill>
                  <a:srgbClr val="000000"/>
                </a:solidFill>
                <a:latin typeface="Comic Sans MS"/>
                <a:ea typeface="ヒラギノ角ゴ Pro W3"/>
              </a:rPr>
              <a:t>Boirche</a:t>
            </a:r>
            <a:r>
              <a:rPr lang="en-GB" sz="4000" dirty="0" smtClean="0">
                <a:solidFill>
                  <a:srgbClr val="000000"/>
                </a:solidFill>
                <a:latin typeface="Comic Sans MS"/>
                <a:ea typeface="ヒラギノ角ゴ Pro W3"/>
              </a:rPr>
              <a:t>, parents are strongly encouraged to avail of the many great Irish Language classes that are available in the area in order to be able to support their child’s learning.  </a:t>
            </a:r>
            <a:endParaRPr lang="en-GB" sz="3600" dirty="0">
              <a:solidFill>
                <a:srgbClr val="000000"/>
              </a:solidFill>
              <a:latin typeface="Comic Sans MS" pitchFamily="66" charset="0"/>
              <a:ea typeface="ヒラギノ角ゴ Pro W3"/>
            </a:endParaRPr>
          </a:p>
          <a:p>
            <a:pPr marL="0" lvl="0" indent="0" algn="just" fontAlgn="auto">
              <a:spcAft>
                <a:spcPts val="0"/>
              </a:spcAft>
              <a:buNone/>
              <a:defRPr/>
            </a:pPr>
            <a:endParaRPr lang="en-GB" sz="4000" dirty="0" smtClean="0">
              <a:solidFill>
                <a:srgbClr val="000000"/>
              </a:solidFill>
              <a:latin typeface="Comic Sans MS" pitchFamily="66" charset="0"/>
              <a:ea typeface="ヒラギノ角ゴ Pro W3"/>
            </a:endParaRPr>
          </a:p>
          <a:p>
            <a:pPr marL="0" lvl="0" indent="0" algn="just" fontAlgn="auto">
              <a:spcAft>
                <a:spcPts val="0"/>
              </a:spcAft>
              <a:buNone/>
              <a:defRPr/>
            </a:pPr>
            <a:r>
              <a:rPr lang="en-GB" sz="4000" dirty="0" smtClean="0">
                <a:solidFill>
                  <a:srgbClr val="000000"/>
                </a:solidFill>
                <a:latin typeface="Comic Sans MS" pitchFamily="66" charset="0"/>
                <a:ea typeface="ヒラギノ角ゴ Pro W3"/>
              </a:rPr>
              <a:t>In </a:t>
            </a:r>
            <a:r>
              <a:rPr lang="en-GB" sz="4000" dirty="0">
                <a:solidFill>
                  <a:srgbClr val="000000"/>
                </a:solidFill>
                <a:latin typeface="Comic Sans MS" pitchFamily="66" charset="0"/>
                <a:ea typeface="ヒラギノ角ゴ Pro W3"/>
              </a:rPr>
              <a:t>addition, homework’s </a:t>
            </a:r>
            <a:r>
              <a:rPr lang="en-GB" sz="4000">
                <a:solidFill>
                  <a:srgbClr val="000000"/>
                </a:solidFill>
                <a:latin typeface="Comic Sans MS" pitchFamily="66" charset="0"/>
                <a:ea typeface="ヒラギノ角ゴ Pro W3"/>
              </a:rPr>
              <a:t>are </a:t>
            </a:r>
            <a:r>
              <a:rPr lang="en-GB" sz="4000" smtClean="0">
                <a:solidFill>
                  <a:srgbClr val="000000"/>
                </a:solidFill>
                <a:latin typeface="Comic Sans MS" pitchFamily="66" charset="0"/>
                <a:ea typeface="ヒラギノ角ゴ Pro W3"/>
              </a:rPr>
              <a:t>supplemented </a:t>
            </a:r>
            <a:r>
              <a:rPr lang="en-GB" sz="4000" dirty="0">
                <a:solidFill>
                  <a:srgbClr val="000000"/>
                </a:solidFill>
                <a:latin typeface="Comic Sans MS" pitchFamily="66" charset="0"/>
                <a:ea typeface="ヒラギノ角ゴ Pro W3"/>
              </a:rPr>
              <a:t>with support materials for parents to use to help with pronunciation and meaning.  </a:t>
            </a:r>
          </a:p>
          <a:p>
            <a:pPr marL="0" lvl="0" indent="0" algn="just" fontAlgn="auto">
              <a:spcAft>
                <a:spcPts val="0"/>
              </a:spcAft>
              <a:buNone/>
              <a:defRPr/>
            </a:pPr>
            <a:r>
              <a:rPr lang="en-GB" sz="4000" dirty="0">
                <a:solidFill>
                  <a:srgbClr val="000000"/>
                </a:solidFill>
                <a:latin typeface="Comic Sans MS" pitchFamily="66" charset="0"/>
                <a:ea typeface="ヒラギノ角ゴ Pro W3"/>
              </a:rPr>
              <a:t>Remember,  homework is a REVISION of work/topics covered in class,  so pupils will be able to tell YOU what they are meant to do,  and will take great joy in doing so!</a:t>
            </a:r>
          </a:p>
          <a:p>
            <a:pPr marL="0" indent="0" algn="just" fontAlgn="auto">
              <a:spcAft>
                <a:spcPts val="0"/>
              </a:spcAft>
              <a:buFont typeface="Arial" pitchFamily="34" charset="0"/>
              <a:buNone/>
              <a:defRPr/>
            </a:pPr>
            <a:endParaRPr lang="en-GB" sz="4000"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4000" dirty="0">
                <a:solidFill>
                  <a:srgbClr val="000000"/>
                </a:solidFill>
                <a:latin typeface="Comic Sans MS"/>
                <a:ea typeface="ヒラギノ角ゴ Pro W3"/>
              </a:rPr>
              <a:t>There are some fantastic websites to assist parents with Irish and support their child,  such as:		</a:t>
            </a:r>
            <a:r>
              <a:rPr lang="en-GB" sz="4000" dirty="0">
                <a:solidFill>
                  <a:srgbClr val="000000"/>
                </a:solidFill>
                <a:latin typeface="Comic Sans MS"/>
                <a:ea typeface="ヒラギノ角ゴ Pro W3"/>
                <a:hlinkClick r:id="rId3"/>
              </a:rPr>
              <a:t>www.abair.ie</a:t>
            </a:r>
            <a:r>
              <a:rPr lang="en-GB" sz="4000" dirty="0">
                <a:solidFill>
                  <a:srgbClr val="000000"/>
                </a:solidFill>
                <a:latin typeface="Comic Sans MS"/>
                <a:ea typeface="ヒラギノ角ゴ Pro W3"/>
              </a:rPr>
              <a:t>            </a:t>
            </a:r>
            <a:r>
              <a:rPr lang="en-GB" sz="4000" dirty="0">
                <a:solidFill>
                  <a:srgbClr val="000000"/>
                </a:solidFill>
                <a:latin typeface="Comic Sans MS"/>
                <a:ea typeface="ヒラギノ角ゴ Pro W3"/>
                <a:hlinkClick r:id="rId4"/>
              </a:rPr>
              <a:t>www.tearma.ie</a:t>
            </a:r>
            <a:r>
              <a:rPr lang="en-GB" sz="4000" dirty="0">
                <a:solidFill>
                  <a:srgbClr val="000000"/>
                </a:solidFill>
                <a:latin typeface="Comic Sans MS"/>
                <a:ea typeface="ヒラギノ角ゴ Pro W3"/>
              </a:rPr>
              <a:t>           </a:t>
            </a:r>
          </a:p>
          <a:p>
            <a:pPr marL="0" indent="0" algn="ctr" fontAlgn="auto">
              <a:spcAft>
                <a:spcPts val="0"/>
              </a:spcAft>
              <a:buNone/>
              <a:defRPr/>
            </a:pPr>
            <a:r>
              <a:rPr lang="en-GB" sz="4000" dirty="0">
                <a:solidFill>
                  <a:srgbClr val="000000"/>
                </a:solidFill>
                <a:latin typeface="Comic Sans MS"/>
                <a:ea typeface="ヒラギノ角ゴ Pro W3"/>
                <a:hlinkClick r:id="rId5"/>
              </a:rPr>
              <a:t>www.bbc.co.uk/northernireland/irish/blas</a:t>
            </a:r>
            <a:r>
              <a:rPr lang="en-GB" sz="4000" dirty="0">
                <a:solidFill>
                  <a:srgbClr val="000000"/>
                </a:solidFill>
                <a:latin typeface="Comic Sans MS"/>
                <a:ea typeface="ヒラギノ角ゴ Pro W3"/>
              </a:rPr>
              <a:t>  </a:t>
            </a:r>
            <a:r>
              <a:rPr lang="en-GB" sz="4000" dirty="0">
                <a:solidFill>
                  <a:srgbClr val="000000"/>
                </a:solidFill>
                <a:latin typeface="Comic Sans MS"/>
                <a:ea typeface="ヒラギノ角ゴ Pro W3"/>
                <a:hlinkClick r:id="rId6"/>
              </a:rPr>
              <a:t>www.irishforparents.ie</a:t>
            </a:r>
            <a:r>
              <a:rPr lang="en-GB" sz="4000" dirty="0">
                <a:solidFill>
                  <a:srgbClr val="000000"/>
                </a:solidFill>
                <a:latin typeface="Comic Sans MS"/>
                <a:ea typeface="ヒラギノ角ゴ Pro W3"/>
              </a:rPr>
              <a:t> </a:t>
            </a:r>
          </a:p>
          <a:p>
            <a:pPr marL="0" indent="0" algn="just" fontAlgn="auto">
              <a:spcAft>
                <a:spcPts val="0"/>
              </a:spcAft>
              <a:buNone/>
              <a:defRPr/>
            </a:pPr>
            <a:endParaRPr lang="en-GB" sz="4000" dirty="0">
              <a:solidFill>
                <a:srgbClr val="000000"/>
              </a:solidFill>
              <a:latin typeface="Comic Sans MS"/>
              <a:ea typeface="ヒラギノ角ゴ Pro W3"/>
            </a:endParaRPr>
          </a:p>
          <a:p>
            <a:pPr marL="0" indent="0" algn="just" fontAlgn="auto">
              <a:spcAft>
                <a:spcPts val="0"/>
              </a:spcAft>
              <a:buNone/>
              <a:defRPr/>
            </a:pPr>
            <a:r>
              <a:rPr lang="en-GB" sz="4000" dirty="0">
                <a:solidFill>
                  <a:srgbClr val="000000"/>
                </a:solidFill>
                <a:latin typeface="Comic Sans MS"/>
                <a:ea typeface="ヒラギノ角ゴ Pro W3"/>
              </a:rPr>
              <a:t>We also recommend using the following apps if you have a tablet device at home:</a:t>
            </a:r>
          </a:p>
          <a:p>
            <a:pPr marL="0" indent="0" algn="ctr" fontAlgn="auto">
              <a:spcAft>
                <a:spcPts val="0"/>
              </a:spcAft>
              <a:buNone/>
              <a:defRPr/>
            </a:pPr>
            <a:r>
              <a:rPr lang="en-GB" sz="4000" b="1" dirty="0" err="1">
                <a:solidFill>
                  <a:srgbClr val="FF0000"/>
                </a:solidFill>
                <a:latin typeface="Comic Sans MS"/>
                <a:ea typeface="ヒラギノ角ゴ Pro W3"/>
              </a:rPr>
              <a:t>Cód</a:t>
            </a:r>
            <a:r>
              <a:rPr lang="en-GB" sz="4000" b="1" dirty="0">
                <a:solidFill>
                  <a:srgbClr val="FF0000"/>
                </a:solidFill>
                <a:latin typeface="Comic Sans MS"/>
                <a:ea typeface="ヒラギノ角ゴ Pro W3"/>
              </a:rPr>
              <a:t> na </a:t>
            </a:r>
            <a:r>
              <a:rPr lang="en-GB" sz="4000" b="1" dirty="0" err="1">
                <a:solidFill>
                  <a:srgbClr val="FF0000"/>
                </a:solidFill>
                <a:latin typeface="Comic Sans MS"/>
                <a:ea typeface="ヒラギノ角ゴ Pro W3"/>
              </a:rPr>
              <a:t>Gaeilge</a:t>
            </a:r>
            <a:r>
              <a:rPr lang="en-GB" sz="4000" b="1" dirty="0">
                <a:solidFill>
                  <a:srgbClr val="FF0000"/>
                </a:solidFill>
                <a:latin typeface="Comic Sans MS"/>
                <a:ea typeface="ヒラギノ角ゴ Pro W3"/>
              </a:rPr>
              <a:t>,  </a:t>
            </a:r>
            <a:r>
              <a:rPr lang="en-GB" sz="4000" b="1" dirty="0" err="1">
                <a:solidFill>
                  <a:schemeClr val="accent6"/>
                </a:solidFill>
                <a:latin typeface="Comic Sans MS"/>
                <a:ea typeface="ヒラギノ角ゴ Pro W3"/>
              </a:rPr>
              <a:t>Mathletics</a:t>
            </a:r>
            <a:r>
              <a:rPr lang="en-GB" sz="4000" b="1" dirty="0">
                <a:solidFill>
                  <a:schemeClr val="accent6"/>
                </a:solidFill>
                <a:latin typeface="Comic Sans MS"/>
                <a:ea typeface="ヒラギノ角ゴ Pro W3"/>
              </a:rPr>
              <a:t>,  </a:t>
            </a:r>
            <a:r>
              <a:rPr lang="en-GB" sz="4000" b="1" dirty="0" err="1">
                <a:solidFill>
                  <a:srgbClr val="92D050"/>
                </a:solidFill>
                <a:latin typeface="Comic Sans MS"/>
                <a:ea typeface="ヒラギノ角ゴ Pro W3"/>
              </a:rPr>
              <a:t>Sumdog</a:t>
            </a:r>
            <a:r>
              <a:rPr lang="en-GB" sz="4000" b="1" dirty="0">
                <a:solidFill>
                  <a:srgbClr val="92D050"/>
                </a:solidFill>
                <a:latin typeface="Comic Sans MS"/>
                <a:ea typeface="ヒラギノ角ゴ Pro W3"/>
              </a:rPr>
              <a:t>,  </a:t>
            </a:r>
            <a:r>
              <a:rPr lang="en-GB" sz="4000" b="1" dirty="0" err="1">
                <a:solidFill>
                  <a:srgbClr val="00FF00"/>
                </a:solidFill>
                <a:latin typeface="Comic Sans MS"/>
                <a:ea typeface="ヒラギノ角ゴ Pro W3"/>
              </a:rPr>
              <a:t>Cúla</a:t>
            </a:r>
            <a:r>
              <a:rPr lang="en-GB" sz="4000" b="1" dirty="0">
                <a:solidFill>
                  <a:srgbClr val="00FF00"/>
                </a:solidFill>
                <a:latin typeface="Comic Sans MS"/>
                <a:ea typeface="ヒラギノ角ゴ Pro W3"/>
              </a:rPr>
              <a:t> 4,  </a:t>
            </a:r>
            <a:r>
              <a:rPr lang="en-GB" sz="4000" b="1" dirty="0" err="1">
                <a:solidFill>
                  <a:srgbClr val="FF3399"/>
                </a:solidFill>
                <a:latin typeface="Comic Sans MS"/>
                <a:ea typeface="ヒラギノ角ゴ Pro W3"/>
              </a:rPr>
              <a:t>Fuaim</a:t>
            </a:r>
            <a:r>
              <a:rPr lang="en-GB" sz="4000" b="1" dirty="0">
                <a:solidFill>
                  <a:srgbClr val="FF3399"/>
                </a:solidFill>
                <a:latin typeface="Comic Sans MS"/>
                <a:ea typeface="ヒラギノ角ゴ Pro W3"/>
              </a:rPr>
              <a:t> Ú, </a:t>
            </a:r>
            <a:r>
              <a:rPr lang="en-GB" sz="4000" b="1" dirty="0">
                <a:solidFill>
                  <a:srgbClr val="CC00CC"/>
                </a:solidFill>
                <a:latin typeface="Comic Sans MS"/>
                <a:ea typeface="ヒラギノ角ゴ Pro W3"/>
              </a:rPr>
              <a:t>iMovie</a:t>
            </a:r>
            <a:r>
              <a:rPr lang="en-GB" sz="4000" b="1" dirty="0">
                <a:solidFill>
                  <a:schemeClr val="tx2">
                    <a:lumMod val="60000"/>
                    <a:lumOff val="40000"/>
                  </a:schemeClr>
                </a:solidFill>
                <a:latin typeface="Comic Sans MS"/>
                <a:ea typeface="ヒラギノ角ゴ Pro W3"/>
              </a:rPr>
              <a:t>, </a:t>
            </a:r>
            <a:r>
              <a:rPr lang="en-GB" sz="4000" b="1" dirty="0" err="1">
                <a:solidFill>
                  <a:schemeClr val="tx2">
                    <a:lumMod val="60000"/>
                    <a:lumOff val="40000"/>
                  </a:schemeClr>
                </a:solidFill>
                <a:latin typeface="Comic Sans MS"/>
                <a:ea typeface="ヒラギノ角ゴ Pro W3"/>
              </a:rPr>
              <a:t>Beebot</a:t>
            </a:r>
            <a:r>
              <a:rPr lang="en-GB" sz="4000" b="1" dirty="0">
                <a:solidFill>
                  <a:schemeClr val="tx2">
                    <a:lumMod val="60000"/>
                    <a:lumOff val="40000"/>
                  </a:schemeClr>
                </a:solidFill>
                <a:latin typeface="Comic Sans MS"/>
                <a:ea typeface="ヒラギノ角ゴ Pro W3"/>
              </a:rPr>
              <a:t>, </a:t>
            </a:r>
            <a:r>
              <a:rPr lang="en-GB" sz="4000" b="1" dirty="0">
                <a:solidFill>
                  <a:schemeClr val="tx2"/>
                </a:solidFill>
                <a:latin typeface="Comic Sans MS"/>
                <a:ea typeface="ヒラギノ角ゴ Pro W3"/>
              </a:rPr>
              <a:t>Scratch Jr</a:t>
            </a:r>
            <a:r>
              <a:rPr lang="en-GB" sz="4000" b="1" dirty="0">
                <a:solidFill>
                  <a:srgbClr val="00FFFF"/>
                </a:solidFill>
                <a:latin typeface="Comic Sans MS"/>
                <a:ea typeface="ヒラギノ角ゴ Pro W3"/>
              </a:rPr>
              <a:t>,  </a:t>
            </a:r>
            <a:r>
              <a:rPr lang="en-GB" sz="4000" b="1" dirty="0">
                <a:solidFill>
                  <a:srgbClr val="FFC000"/>
                </a:solidFill>
                <a:latin typeface="Comic Sans MS"/>
                <a:ea typeface="ヒラギノ角ゴ Pro W3"/>
              </a:rPr>
              <a:t>Book Creator </a:t>
            </a:r>
          </a:p>
          <a:p>
            <a:pPr marL="0" indent="0" algn="ctr" fontAlgn="auto">
              <a:spcAft>
                <a:spcPts val="0"/>
              </a:spcAft>
              <a:buNone/>
              <a:defRPr/>
            </a:pPr>
            <a:r>
              <a:rPr lang="en-GB" sz="4000" dirty="0">
                <a:solidFill>
                  <a:srgbClr val="000000"/>
                </a:solidFill>
                <a:latin typeface="Comic Sans MS"/>
                <a:ea typeface="ヒラギノ角ゴ Pro W3"/>
              </a:rPr>
              <a:t>and we welcome any recommendations for good apps you may come across at home! Please send them in!</a:t>
            </a:r>
          </a:p>
          <a:p>
            <a:pPr marL="0" indent="0" algn="just" eaLnBrk="1" fontAlgn="auto" hangingPunct="1">
              <a:spcAft>
                <a:spcPts val="0"/>
              </a:spcAft>
              <a:buFont typeface="Arial" pitchFamily="34" charset="0"/>
              <a:buNone/>
              <a:defRPr/>
            </a:pPr>
            <a:endParaRPr lang="en-GB" sz="3400" dirty="0">
              <a:solidFill>
                <a:srgbClr val="000000"/>
              </a:solidFill>
              <a:latin typeface="Comic Sans MS"/>
              <a:ea typeface="ヒラギノ角ゴ Pro W3"/>
            </a:endParaRPr>
          </a:p>
          <a:p>
            <a:pPr eaLnBrk="1" fontAlgn="auto" hangingPunct="1">
              <a:spcAft>
                <a:spcPts val="0"/>
              </a:spcAft>
              <a:buFont typeface="Arial" pitchFamily="34" charset="0"/>
              <a:buChar char="•"/>
              <a:defRPr/>
            </a:pPr>
            <a:endParaRPr lang="en-GB" dirty="0" smtClean="0">
              <a:solidFill>
                <a:srgbClr val="000000"/>
              </a:solidFill>
              <a:latin typeface="Times New Roman"/>
              <a:ea typeface="ヒラギノ角ゴ Pro W3"/>
            </a:endParaRPr>
          </a:p>
          <a:p>
            <a:pPr marL="0" indent="0"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404665"/>
            <a:ext cx="4806280" cy="6494085"/>
          </a:xfrm>
          <a:prstGeom prst="rect">
            <a:avLst/>
          </a:prstGeom>
        </p:spPr>
        <p:txBody>
          <a:bodyPr wrap="square">
            <a:spAutoFit/>
          </a:bodyPr>
          <a:lstStyle/>
          <a:p>
            <a:r>
              <a:rPr lang="en-GB" sz="3200" dirty="0">
                <a:latin typeface="Comic Sans MS" pitchFamily="66" charset="0"/>
              </a:rPr>
              <a:t>Ag </a:t>
            </a:r>
            <a:r>
              <a:rPr lang="en-GB" sz="3200" dirty="0" err="1">
                <a:latin typeface="Comic Sans MS" pitchFamily="66" charset="0"/>
              </a:rPr>
              <a:t>cuidiú</a:t>
            </a:r>
            <a:r>
              <a:rPr lang="en-GB" sz="3200" dirty="0">
                <a:latin typeface="Comic Sans MS" pitchFamily="66" charset="0"/>
              </a:rPr>
              <a:t> le do </a:t>
            </a:r>
            <a:r>
              <a:rPr lang="en-GB" sz="3200" dirty="0" err="1">
                <a:latin typeface="Comic Sans MS" pitchFamily="66" charset="0"/>
              </a:rPr>
              <a:t>pháiste</a:t>
            </a:r>
            <a:r>
              <a:rPr lang="en-GB" sz="3200" dirty="0">
                <a:latin typeface="Comic Sans MS" pitchFamily="66" charset="0"/>
              </a:rPr>
              <a:t> </a:t>
            </a:r>
            <a:br>
              <a:rPr lang="en-GB" sz="3200" dirty="0">
                <a:latin typeface="Comic Sans MS" pitchFamily="66" charset="0"/>
              </a:rPr>
            </a:br>
            <a:r>
              <a:rPr lang="en-GB" sz="3200" dirty="0" smtClean="0">
                <a:latin typeface="Comic Sans MS" pitchFamily="66" charset="0"/>
              </a:rPr>
              <a:t> Supporting </a:t>
            </a:r>
            <a:r>
              <a:rPr lang="en-GB" sz="3200" dirty="0">
                <a:latin typeface="Comic Sans MS" pitchFamily="66" charset="0"/>
              </a:rPr>
              <a:t>your </a:t>
            </a:r>
            <a:r>
              <a:rPr lang="en-GB" sz="3200" dirty="0" smtClean="0">
                <a:latin typeface="Comic Sans MS" pitchFamily="66" charset="0"/>
              </a:rPr>
              <a:t>child</a:t>
            </a:r>
          </a:p>
          <a:p>
            <a:endParaRPr lang="en-GB" sz="3200" dirty="0">
              <a:latin typeface="Comic Sans MS" pitchFamily="66" charset="0"/>
            </a:endParaRPr>
          </a:p>
          <a:p>
            <a:pPr marL="457200" indent="-457200">
              <a:buFont typeface="Arial" panose="020B0604020202020204" pitchFamily="34" charset="0"/>
              <a:buChar char="•"/>
            </a:pPr>
            <a:r>
              <a:rPr lang="en-GB" sz="3200" dirty="0" smtClean="0"/>
              <a:t>School bags</a:t>
            </a:r>
          </a:p>
          <a:p>
            <a:pPr marL="457200" indent="-457200">
              <a:buFont typeface="Arial" panose="020B0604020202020204" pitchFamily="34" charset="0"/>
              <a:buChar char="•"/>
            </a:pPr>
            <a:r>
              <a:rPr lang="en-GB" sz="3200" dirty="0" smtClean="0"/>
              <a:t>Taking your child out of school early</a:t>
            </a:r>
          </a:p>
          <a:p>
            <a:pPr marL="457200" indent="-457200">
              <a:buFont typeface="Arial" panose="020B0604020202020204" pitchFamily="34" charset="0"/>
              <a:buChar char="•"/>
            </a:pPr>
            <a:r>
              <a:rPr lang="en-GB" sz="3200" dirty="0" smtClean="0"/>
              <a:t>Sending in money- marked envelopes, child’s name, amount and what it is for</a:t>
            </a:r>
          </a:p>
          <a:p>
            <a:pPr marL="457200" indent="-457200">
              <a:buFont typeface="Arial" panose="020B0604020202020204" pitchFamily="34" charset="0"/>
              <a:buChar char="•"/>
            </a:pPr>
            <a:r>
              <a:rPr lang="en-GB" sz="3200" dirty="0" smtClean="0"/>
              <a:t>Curriculum Handouts</a:t>
            </a:r>
          </a:p>
          <a:p>
            <a:endParaRPr lang="en-GB" sz="3200" dirty="0" smtClean="0"/>
          </a:p>
          <a:p>
            <a:endParaRPr lang="en-GB" sz="3200" dirty="0" smtClean="0">
              <a:latin typeface="Comic Sans MS" pitchFamily="66" charset="0"/>
            </a:endParaRPr>
          </a:p>
        </p:txBody>
      </p:sp>
    </p:spTree>
    <p:extLst>
      <p:ext uri="{BB962C8B-B14F-4D97-AF65-F5344CB8AC3E}">
        <p14:creationId xmlns:p14="http://schemas.microsoft.com/office/powerpoint/2010/main" val="354601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30623" y="188640"/>
            <a:ext cx="9174163" cy="648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pPr marL="0" indent="0" algn="ctr" eaLnBrk="1" hangingPunct="1">
              <a:buFont typeface="Arial" charset="0"/>
              <a:buNone/>
            </a:pPr>
            <a:endParaRPr lang="en-GB" sz="1000" smtClean="0">
              <a:latin typeface="Comic Sans MS" pitchFamily="66" charset="0"/>
            </a:endParaRPr>
          </a:p>
          <a:p>
            <a:pPr marL="0" indent="0" algn="ctr" eaLnBrk="1" hangingPunct="1">
              <a:buFont typeface="Arial" charset="0"/>
              <a:buNone/>
            </a:pPr>
            <a:endParaRPr lang="en-GB" sz="1000" smtClean="0">
              <a:latin typeface="Comic Sans MS" pitchFamily="66" charset="0"/>
            </a:endParaRPr>
          </a:p>
          <a:p>
            <a:pPr marL="0" indent="0" algn="ctr" eaLnBrk="1" hangingPunct="1">
              <a:buFont typeface="Arial" charset="0"/>
              <a:buNone/>
            </a:pPr>
            <a:endParaRPr lang="en-GB" sz="1200" smtClean="0">
              <a:latin typeface="Comic Sans MS" pitchFamily="66" charset="0"/>
            </a:endParaRPr>
          </a:p>
          <a:p>
            <a:pPr marL="0" indent="0" algn="ctr" eaLnBrk="1" hangingPunct="1">
              <a:buFont typeface="Arial" charset="0"/>
              <a:buNone/>
            </a:pPr>
            <a:endParaRPr lang="en-GB" sz="1200" smtClean="0">
              <a:latin typeface="Comic Sans MS" pitchFamily="66" charset="0"/>
            </a:endParaRPr>
          </a:p>
          <a:p>
            <a:pPr marL="0" indent="0" algn="ctr" eaLnBrk="1" hangingPunct="1">
              <a:buFont typeface="Arial" charset="0"/>
              <a:buNone/>
            </a:pPr>
            <a:r>
              <a:rPr lang="en-GB" sz="6000" smtClean="0">
                <a:latin typeface="Comic Sans MS" pitchFamily="66" charset="0"/>
              </a:rPr>
              <a:t>Ceisteanna ar bith?</a:t>
            </a:r>
          </a:p>
          <a:p>
            <a:pPr marL="0" indent="0" algn="ctr" eaLnBrk="1" hangingPunct="1">
              <a:buFont typeface="Arial" charset="0"/>
              <a:buNone/>
            </a:pPr>
            <a:r>
              <a:rPr lang="en-GB" sz="6000" smtClean="0">
                <a:latin typeface="Comic Sans MS" pitchFamily="66" charset="0"/>
              </a:rPr>
              <a:t>Any questions?</a:t>
            </a:r>
          </a:p>
        </p:txBody>
      </p:sp>
      <p:pic>
        <p:nvPicPr>
          <p:cNvPr id="25602" name="Picture 2"/>
          <p:cNvPicPr>
            <a:picLocks noChangeAspect="1" noChangeArrowheads="1"/>
          </p:cNvPicPr>
          <p:nvPr/>
        </p:nvPicPr>
        <p:blipFill>
          <a:blip r:embed="rId2"/>
          <a:srcRect/>
          <a:stretch>
            <a:fillRect/>
          </a:stretch>
        </p:blipFill>
        <p:spPr bwMode="auto">
          <a:xfrm>
            <a:off x="755650" y="476250"/>
            <a:ext cx="7740650"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a:blip r:embed="rId2"/>
          <a:srcRect/>
          <a:stretch>
            <a:fillRect/>
          </a:stretch>
        </p:blipFill>
        <p:spPr bwMode="auto">
          <a:xfrm>
            <a:off x="251619" y="496093"/>
            <a:ext cx="8640763" cy="1585913"/>
          </a:xfrm>
          <a:prstGeom prst="rect">
            <a:avLst/>
          </a:prstGeom>
          <a:noFill/>
          <a:ln w="9525">
            <a:noFill/>
            <a:miter lim="800000"/>
            <a:headEnd/>
            <a:tailEnd/>
          </a:ln>
        </p:spPr>
      </p:pic>
      <p:sp>
        <p:nvSpPr>
          <p:cNvPr id="5" name="Title 1"/>
          <p:cNvSpPr>
            <a:spLocks noGrp="1"/>
          </p:cNvSpPr>
          <p:nvPr/>
        </p:nvSpPr>
        <p:spPr bwMode="auto">
          <a:xfrm>
            <a:off x="384969" y="51038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3600" smtClean="0">
                <a:latin typeface="Comic Sans MS" pitchFamily="66" charset="0"/>
              </a:rPr>
              <a:t>Curaclam Thuaisceart Éireann</a:t>
            </a:r>
            <a:br>
              <a:rPr lang="en-GB" sz="3600" smtClean="0">
                <a:latin typeface="Comic Sans MS" pitchFamily="66" charset="0"/>
              </a:rPr>
            </a:br>
            <a:r>
              <a:rPr lang="en-GB" sz="3600" smtClean="0">
                <a:latin typeface="Comic Sans MS" pitchFamily="66" charset="0"/>
              </a:rPr>
              <a:t>(</a:t>
            </a:r>
            <a:r>
              <a:rPr lang="en-GB" sz="2400" smtClean="0">
                <a:latin typeface="Comic Sans MS" pitchFamily="66" charset="0"/>
              </a:rPr>
              <a:t>Northern Ireland Curriculum)</a:t>
            </a:r>
            <a:endParaRPr lang="en-GB" sz="3600" smtClean="0">
              <a:latin typeface="Comic Sans MS" pitchFamily="66" charset="0"/>
            </a:endParaRPr>
          </a:p>
        </p:txBody>
      </p:sp>
      <p:sp>
        <p:nvSpPr>
          <p:cNvPr id="6" name="Content Placeholder 2"/>
          <p:cNvSpPr>
            <a:spLocks noGrp="1"/>
          </p:cNvSpPr>
          <p:nvPr/>
        </p:nvSpPr>
        <p:spPr bwMode="auto">
          <a:xfrm>
            <a:off x="384969" y="2410618"/>
            <a:ext cx="4040188" cy="395128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32500" lnSpcReduction="20000"/>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eaLnBrk="1" fontAlgn="auto" hangingPunct="1">
              <a:spcAft>
                <a:spcPts val="0"/>
              </a:spcAft>
              <a:buFont typeface="Arial" pitchFamily="34" charset="0"/>
              <a:buNone/>
              <a:defRPr/>
            </a:pPr>
            <a:endParaRPr lang="en-GB" sz="4000" dirty="0" smtClean="0">
              <a:latin typeface="Comic Sans MS" pitchFamily="66" charset="0"/>
            </a:endParaRPr>
          </a:p>
          <a:p>
            <a:pPr marL="0" indent="0" eaLnBrk="1" fontAlgn="auto" hangingPunct="1">
              <a:spcAft>
                <a:spcPts val="0"/>
              </a:spcAft>
              <a:buFont typeface="Arial" pitchFamily="34" charset="0"/>
              <a:buNone/>
              <a:defRPr/>
            </a:pPr>
            <a:endParaRPr lang="en-GB" sz="5600" b="1" u="sng" dirty="0" smtClean="0">
              <a:latin typeface="Comic Sans MS" pitchFamily="66" charset="0"/>
            </a:endParaRPr>
          </a:p>
          <a:p>
            <a:pPr marL="0" indent="0" eaLnBrk="1" fontAlgn="auto" hangingPunct="1">
              <a:spcAft>
                <a:spcPts val="0"/>
              </a:spcAft>
              <a:buFont typeface="Arial" pitchFamily="34" charset="0"/>
              <a:buNone/>
              <a:defRPr/>
            </a:pPr>
            <a:r>
              <a:rPr lang="en-GB" sz="5600" b="1" u="sng" dirty="0" smtClean="0">
                <a:latin typeface="Comic Sans MS" pitchFamily="66" charset="0"/>
              </a:rPr>
              <a:t>Areas of Learning</a:t>
            </a:r>
          </a:p>
          <a:p>
            <a:pPr eaLnBrk="1" fontAlgn="auto" hangingPunct="1">
              <a:spcAft>
                <a:spcPts val="0"/>
              </a:spcAft>
              <a:defRPr/>
            </a:pPr>
            <a:r>
              <a:rPr lang="en-GB" sz="5600" dirty="0" smtClean="0">
                <a:latin typeface="Comic Sans MS" pitchFamily="66" charset="0"/>
              </a:rPr>
              <a:t>Literacy</a:t>
            </a:r>
          </a:p>
          <a:p>
            <a:pPr eaLnBrk="1" fontAlgn="auto" hangingPunct="1">
              <a:spcAft>
                <a:spcPts val="0"/>
              </a:spcAft>
              <a:defRPr/>
            </a:pPr>
            <a:r>
              <a:rPr lang="en-GB" sz="5600" dirty="0" smtClean="0">
                <a:latin typeface="Comic Sans MS" pitchFamily="66" charset="0"/>
              </a:rPr>
              <a:t>Numeracy</a:t>
            </a:r>
          </a:p>
          <a:p>
            <a:pPr eaLnBrk="1" fontAlgn="auto" hangingPunct="1">
              <a:spcAft>
                <a:spcPts val="0"/>
              </a:spcAft>
              <a:defRPr/>
            </a:pPr>
            <a:r>
              <a:rPr lang="en-GB" sz="5600" dirty="0" smtClean="0">
                <a:latin typeface="Comic Sans MS" pitchFamily="66" charset="0"/>
              </a:rPr>
              <a:t>The </a:t>
            </a:r>
            <a:r>
              <a:rPr lang="en-GB" sz="5600" dirty="0">
                <a:latin typeface="Comic Sans MS" pitchFamily="66" charset="0"/>
              </a:rPr>
              <a:t>World Around </a:t>
            </a:r>
            <a:r>
              <a:rPr lang="en-GB" sz="5600" dirty="0" smtClean="0">
                <a:latin typeface="Comic Sans MS" pitchFamily="66" charset="0"/>
              </a:rPr>
              <a:t>Us</a:t>
            </a:r>
          </a:p>
          <a:p>
            <a:pPr eaLnBrk="1" fontAlgn="auto" hangingPunct="1">
              <a:spcAft>
                <a:spcPts val="0"/>
              </a:spcAft>
              <a:defRPr/>
            </a:pPr>
            <a:r>
              <a:rPr lang="en-GB" sz="5600" dirty="0" smtClean="0">
                <a:latin typeface="Comic Sans MS" pitchFamily="66" charset="0"/>
              </a:rPr>
              <a:t>The </a:t>
            </a:r>
            <a:r>
              <a:rPr lang="en-GB" sz="5600" dirty="0">
                <a:latin typeface="Comic Sans MS" pitchFamily="66" charset="0"/>
              </a:rPr>
              <a:t>Arts (Art &amp; Design, Music and </a:t>
            </a:r>
            <a:r>
              <a:rPr lang="en-GB" sz="5600" dirty="0" smtClean="0">
                <a:latin typeface="Comic Sans MS" pitchFamily="66" charset="0"/>
              </a:rPr>
              <a:t>Drama)</a:t>
            </a:r>
          </a:p>
          <a:p>
            <a:pPr eaLnBrk="1" fontAlgn="auto" hangingPunct="1">
              <a:spcAft>
                <a:spcPts val="0"/>
              </a:spcAft>
              <a:defRPr/>
            </a:pPr>
            <a:r>
              <a:rPr lang="en-GB" sz="5600" dirty="0" smtClean="0">
                <a:latin typeface="Comic Sans MS" pitchFamily="66" charset="0"/>
              </a:rPr>
              <a:t>P.E.</a:t>
            </a:r>
          </a:p>
          <a:p>
            <a:pPr eaLnBrk="1" fontAlgn="auto" hangingPunct="1">
              <a:spcAft>
                <a:spcPts val="0"/>
              </a:spcAft>
              <a:defRPr/>
            </a:pPr>
            <a:r>
              <a:rPr lang="en-GB" sz="5600" dirty="0" smtClean="0">
                <a:latin typeface="Comic Sans MS" pitchFamily="66" charset="0"/>
              </a:rPr>
              <a:t>Personal Development and Mutual Understanding (PDMU) </a:t>
            </a:r>
          </a:p>
          <a:p>
            <a:pPr eaLnBrk="1" fontAlgn="auto" hangingPunct="1">
              <a:spcAft>
                <a:spcPts val="0"/>
              </a:spcAft>
              <a:defRPr/>
            </a:pPr>
            <a:r>
              <a:rPr lang="en-GB" sz="5600" dirty="0" smtClean="0">
                <a:latin typeface="Comic Sans MS" pitchFamily="66" charset="0"/>
              </a:rPr>
              <a:t>ICT</a:t>
            </a:r>
          </a:p>
          <a:p>
            <a:pPr eaLnBrk="1" fontAlgn="auto" hangingPunct="1">
              <a:spcAft>
                <a:spcPts val="0"/>
              </a:spcAft>
              <a:defRPr/>
            </a:pPr>
            <a:r>
              <a:rPr lang="en-GB" sz="5600" dirty="0" smtClean="0">
                <a:latin typeface="Comic Sans MS" pitchFamily="66" charset="0"/>
              </a:rPr>
              <a:t>Religious Education</a:t>
            </a:r>
          </a:p>
        </p:txBody>
      </p:sp>
      <p:sp>
        <p:nvSpPr>
          <p:cNvPr id="7" name="Rectangle 6"/>
          <p:cNvSpPr>
            <a:spLocks noChangeArrowheads="1"/>
          </p:cNvSpPr>
          <p:nvPr/>
        </p:nvSpPr>
        <p:spPr bwMode="auto">
          <a:xfrm>
            <a:off x="1547019" y="1723231"/>
            <a:ext cx="4572000" cy="92333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Font typeface="Arial" charset="0"/>
              <a:buNone/>
            </a:pPr>
            <a:endParaRPr lang="en-GB" dirty="0">
              <a:latin typeface="Comic Sans MS" pitchFamily="66" charset="0"/>
            </a:endParaRPr>
          </a:p>
          <a:p>
            <a:pPr algn="ctr">
              <a:buFont typeface="Arial" charset="0"/>
              <a:buNone/>
            </a:pPr>
            <a:r>
              <a:rPr lang="en-GB" dirty="0">
                <a:latin typeface="Comic Sans MS" pitchFamily="66" charset="0"/>
              </a:rPr>
              <a:t>Your child is currently in:</a:t>
            </a:r>
          </a:p>
          <a:p>
            <a:pPr algn="ctr">
              <a:buFont typeface="Arial" charset="0"/>
              <a:buChar char="•"/>
            </a:pPr>
            <a:r>
              <a:rPr lang="en-GB" dirty="0">
                <a:latin typeface="Comic Sans MS" pitchFamily="66" charset="0"/>
              </a:rPr>
              <a:t>Key Stage 1 </a:t>
            </a:r>
          </a:p>
        </p:txBody>
      </p:sp>
      <p:sp>
        <p:nvSpPr>
          <p:cNvPr id="8" name="Content Placeholder 4"/>
          <p:cNvSpPr txBox="1">
            <a:spLocks/>
          </p:cNvSpPr>
          <p:nvPr/>
        </p:nvSpPr>
        <p:spPr bwMode="auto">
          <a:xfrm>
            <a:off x="4582319" y="2923560"/>
            <a:ext cx="4041775" cy="3354208"/>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Font typeface="Arial" charset="0"/>
              <a:buNone/>
              <a:defRPr/>
            </a:pPr>
            <a:r>
              <a:rPr lang="en-GB" sz="1400" b="1" u="sng" dirty="0" smtClean="0">
                <a:latin typeface="Comic Sans MS" panose="030F0702030302020204" pitchFamily="66" charset="0"/>
              </a:rPr>
              <a:t>Skills &amp; Capabilities</a:t>
            </a:r>
            <a:endParaRPr lang="en-GB" sz="1400" dirty="0" smtClean="0">
              <a:latin typeface="Comic Sans MS" panose="030F0702030302020204" pitchFamily="66" charset="0"/>
            </a:endParaRPr>
          </a:p>
          <a:p>
            <a:pPr marL="0" indent="0">
              <a:buFont typeface="Arial" charset="0"/>
              <a:buNone/>
              <a:defRPr/>
            </a:pPr>
            <a:r>
              <a:rPr lang="en-GB" sz="1400" dirty="0" smtClean="0">
                <a:latin typeface="Comic Sans MS" panose="030F0702030302020204" pitchFamily="66" charset="0"/>
              </a:rPr>
              <a:t>-Thinking Skills and Personal Capabilities</a:t>
            </a:r>
          </a:p>
          <a:p>
            <a:pPr marL="0" indent="0">
              <a:buFont typeface="Arial" charset="0"/>
              <a:buNone/>
              <a:defRPr/>
            </a:pPr>
            <a:r>
              <a:rPr lang="en-GB" sz="1400" dirty="0" smtClean="0">
                <a:latin typeface="Comic Sans MS" panose="030F0702030302020204" pitchFamily="66" charset="0"/>
              </a:rPr>
              <a:t>- Cross-curricular Skills</a:t>
            </a:r>
          </a:p>
          <a:p>
            <a:pPr>
              <a:defRPr/>
            </a:pPr>
            <a:r>
              <a:rPr lang="en-GB" sz="1400" dirty="0" smtClean="0">
                <a:latin typeface="Comic Sans MS" panose="030F0702030302020204" pitchFamily="66" charset="0"/>
              </a:rPr>
              <a:t>Communication</a:t>
            </a:r>
          </a:p>
          <a:p>
            <a:pPr>
              <a:defRPr/>
            </a:pPr>
            <a:r>
              <a:rPr lang="en-GB" sz="1400" dirty="0" smtClean="0">
                <a:latin typeface="Comic Sans MS" panose="030F0702030302020204" pitchFamily="66" charset="0"/>
              </a:rPr>
              <a:t>Using </a:t>
            </a:r>
            <a:r>
              <a:rPr lang="en-GB" sz="1400" dirty="0" err="1" smtClean="0">
                <a:latin typeface="Comic Sans MS" panose="030F0702030302020204" pitchFamily="66" charset="0"/>
              </a:rPr>
              <a:t>Matematics</a:t>
            </a:r>
            <a:endParaRPr lang="en-GB" sz="1400" dirty="0" smtClean="0">
              <a:latin typeface="Comic Sans MS" panose="030F0702030302020204" pitchFamily="66" charset="0"/>
            </a:endParaRPr>
          </a:p>
          <a:p>
            <a:pPr>
              <a:defRPr/>
            </a:pPr>
            <a:r>
              <a:rPr lang="en-GB" sz="1400" dirty="0" smtClean="0">
                <a:latin typeface="Comic Sans MS" panose="030F0702030302020204" pitchFamily="66" charset="0"/>
              </a:rPr>
              <a:t>Using ICT</a:t>
            </a:r>
          </a:p>
          <a:p>
            <a:pPr>
              <a:defRPr/>
            </a:pPr>
            <a:endParaRPr lang="en-GB" sz="1600" dirty="0"/>
          </a:p>
          <a:p>
            <a:pPr>
              <a:defRPr/>
            </a:pPr>
            <a:r>
              <a:rPr lang="en-GB" sz="1400" dirty="0" smtClean="0"/>
              <a:t>A significant proportion of the curriculum in Rang 3 is delivered through activity-based learning. Children learn to problem solve, take turns, share, explain their methods and extend their vocabulary and communication skills through language rich, adult supervised/led play experiences.</a:t>
            </a:r>
          </a:p>
        </p:txBody>
      </p:sp>
    </p:spTree>
    <p:extLst>
      <p:ext uri="{BB962C8B-B14F-4D97-AF65-F5344CB8AC3E}">
        <p14:creationId xmlns:p14="http://schemas.microsoft.com/office/powerpoint/2010/main" val="368015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err="1" smtClean="0">
                <a:latin typeface="Comic Sans MS" pitchFamily="66" charset="0"/>
              </a:rPr>
              <a:t>Curaclam</a:t>
            </a:r>
            <a:r>
              <a:rPr lang="en-GB" dirty="0" smtClean="0">
                <a:latin typeface="Comic Sans MS" pitchFamily="66" charset="0"/>
              </a:rPr>
              <a:t> (</a:t>
            </a:r>
            <a:r>
              <a:rPr lang="en-GB" dirty="0" err="1" smtClean="0">
                <a:latin typeface="Comic Sans MS" pitchFamily="66" charset="0"/>
              </a:rPr>
              <a:t>ar</a:t>
            </a:r>
            <a:r>
              <a:rPr lang="en-GB" dirty="0" smtClean="0">
                <a:latin typeface="Comic Sans MS" pitchFamily="66" charset="0"/>
              </a:rPr>
              <a:t> lean…)</a:t>
            </a:r>
            <a:br>
              <a:rPr lang="en-GB" dirty="0" smtClean="0">
                <a:latin typeface="Comic Sans MS" pitchFamily="66" charset="0"/>
              </a:rPr>
            </a:br>
            <a:r>
              <a:rPr lang="en-GB" dirty="0" smtClean="0">
                <a:latin typeface="Comic Sans MS" pitchFamily="66" charset="0"/>
              </a:rPr>
              <a:t>Curriculum (continued…)</a:t>
            </a:r>
            <a:endParaRPr lang="en-GB" dirty="0">
              <a:latin typeface="Comic Sans MS" pitchFamily="66" charset="0"/>
            </a:endParaRPr>
          </a:p>
        </p:txBody>
      </p:sp>
      <p:sp>
        <p:nvSpPr>
          <p:cNvPr id="16387" name="Content Placeholder 2"/>
          <p:cNvSpPr>
            <a:spLocks noGrp="1"/>
          </p:cNvSpPr>
          <p:nvPr>
            <p:ph idx="1"/>
          </p:nvPr>
        </p:nvSpPr>
        <p:spPr>
          <a:xfrm>
            <a:off x="457200" y="1412874"/>
            <a:ext cx="8229600" cy="5112470"/>
          </a:xfrm>
        </p:spPr>
        <p:txBody>
          <a:bodyPr/>
          <a:lstStyle/>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Font typeface="Arial" charset="0"/>
              <a:buNone/>
            </a:pPr>
            <a:r>
              <a:rPr lang="en-GB" sz="2000" dirty="0" smtClean="0">
                <a:latin typeface="Comic Sans MS" pitchFamily="66" charset="0"/>
              </a:rPr>
              <a:t>We are very well resourced with ICT equipment,  with an average of 2 PCs,  1 laptop and an interactive whiteboard in each classroom, and a set of iPads which are timetabled and shared throughout the school.</a:t>
            </a:r>
          </a:p>
          <a:p>
            <a:pPr marL="0" indent="0" algn="just" eaLnBrk="1" hangingPunct="1">
              <a:lnSpc>
                <a:spcPct val="80000"/>
              </a:lnSpc>
              <a:buFont typeface="Arial" charset="0"/>
              <a:buNone/>
            </a:pPr>
            <a:endParaRPr lang="en-GB" sz="2000" dirty="0" smtClean="0">
              <a:latin typeface="Comic Sans MS" pitchFamily="66" charset="0"/>
            </a:endParaRPr>
          </a:p>
          <a:p>
            <a:pPr marL="0" indent="0" algn="just" eaLnBrk="1" hangingPunct="1">
              <a:lnSpc>
                <a:spcPct val="80000"/>
              </a:lnSpc>
              <a:buNone/>
            </a:pPr>
            <a:r>
              <a:rPr lang="en-GB" sz="2000" dirty="0" smtClean="0">
                <a:latin typeface="Comic Sans MS" pitchFamily="66" charset="0"/>
              </a:rPr>
              <a:t>We are an inter-denominational school, and we follow ‘Living Learning Together’,  a pastoral care programme which encourages personal development and mutual understanding of the world and the wider community. We also cater for children who do not wish to participate in R.E</a:t>
            </a:r>
            <a:r>
              <a:rPr lang="en-GB" sz="2000" dirty="0">
                <a:latin typeface="Comic Sans MS" pitchFamily="66" charset="0"/>
              </a:rPr>
              <a:t>. We also prepare children for the Catholic sacraments if their parents so wish, following the Veritas ‘</a:t>
            </a:r>
            <a:r>
              <a:rPr lang="en-GB" sz="2000" dirty="0" err="1">
                <a:latin typeface="Comic Sans MS" pitchFamily="66" charset="0"/>
              </a:rPr>
              <a:t>Beo</a:t>
            </a:r>
            <a:r>
              <a:rPr lang="en-GB" sz="2000" dirty="0">
                <a:latin typeface="Comic Sans MS" pitchFamily="66" charset="0"/>
              </a:rPr>
              <a:t> Go </a:t>
            </a:r>
            <a:r>
              <a:rPr lang="en-GB" sz="2000" dirty="0" err="1">
                <a:latin typeface="Comic Sans MS" pitchFamily="66" charset="0"/>
              </a:rPr>
              <a:t>Deo</a:t>
            </a:r>
            <a:r>
              <a:rPr lang="en-GB" sz="2000" dirty="0">
                <a:latin typeface="Comic Sans MS" pitchFamily="66" charset="0"/>
              </a:rPr>
              <a:t>’ Catholic Education Series. </a:t>
            </a:r>
            <a:endParaRPr lang="en-GB" sz="2000" dirty="0" smtClean="0">
              <a:latin typeface="Comic Sans MS" pitchFamily="66" charset="0"/>
            </a:endParaRPr>
          </a:p>
          <a:p>
            <a:pPr algn="just" eaLnBrk="1" hangingPunct="1">
              <a:lnSpc>
                <a:spcPct val="80000"/>
              </a:lnSpc>
            </a:pPr>
            <a:r>
              <a:rPr lang="en-GB" sz="2000" dirty="0" smtClean="0">
                <a:latin typeface="Comic Sans MS" pitchFamily="66" charset="0"/>
              </a:rPr>
              <a:t>Please let me know if you </a:t>
            </a:r>
            <a:r>
              <a:rPr lang="en-GB" sz="2000" u="sng" dirty="0" smtClean="0">
                <a:latin typeface="Comic Sans MS" pitchFamily="66" charset="0"/>
              </a:rPr>
              <a:t>do not </a:t>
            </a:r>
            <a:r>
              <a:rPr lang="en-GB" sz="2000" dirty="0" smtClean="0">
                <a:latin typeface="Comic Sans MS" pitchFamily="66" charset="0"/>
              </a:rPr>
              <a:t>wish your child to do R.E. and/or 1</a:t>
            </a:r>
            <a:r>
              <a:rPr lang="en-GB" sz="2000" baseline="30000" dirty="0" smtClean="0">
                <a:latin typeface="Comic Sans MS" pitchFamily="66" charset="0"/>
              </a:rPr>
              <a:t>st</a:t>
            </a:r>
            <a:r>
              <a:rPr lang="en-GB" sz="2000" dirty="0" smtClean="0">
                <a:latin typeface="Comic Sans MS" pitchFamily="66" charset="0"/>
              </a:rPr>
              <a:t> Confession</a:t>
            </a:r>
          </a:p>
          <a:p>
            <a:pPr algn="just" eaLnBrk="1" hangingPunct="1">
              <a:lnSpc>
                <a:spcPct val="80000"/>
              </a:lnSpc>
            </a:pPr>
            <a:r>
              <a:rPr lang="en-GB" sz="2000" dirty="0" smtClean="0">
                <a:latin typeface="Comic Sans MS" pitchFamily="66" charset="0"/>
              </a:rPr>
              <a:t>1</a:t>
            </a:r>
            <a:r>
              <a:rPr lang="en-GB" sz="2000" baseline="30000" dirty="0" smtClean="0">
                <a:latin typeface="Comic Sans MS" pitchFamily="66" charset="0"/>
              </a:rPr>
              <a:t>st</a:t>
            </a:r>
            <a:r>
              <a:rPr lang="en-GB" sz="2000" dirty="0" smtClean="0">
                <a:latin typeface="Comic Sans MS" pitchFamily="66" charset="0"/>
              </a:rPr>
              <a:t> Confession is usually in the 2</a:t>
            </a:r>
            <a:r>
              <a:rPr lang="en-GB" sz="2000" baseline="30000" dirty="0" smtClean="0">
                <a:latin typeface="Comic Sans MS" pitchFamily="66" charset="0"/>
              </a:rPr>
              <a:t>nd</a:t>
            </a:r>
            <a:r>
              <a:rPr lang="en-GB" sz="2000" dirty="0" smtClean="0">
                <a:latin typeface="Comic Sans MS" pitchFamily="66" charset="0"/>
              </a:rPr>
              <a:t> Term (Date to be arranged)</a:t>
            </a:r>
          </a:p>
          <a:p>
            <a:pPr algn="just" eaLnBrk="1" hangingPunct="1">
              <a:lnSpc>
                <a:spcPct val="80000"/>
              </a:lnSpc>
            </a:pPr>
            <a:r>
              <a:rPr lang="en-GB" sz="2000" dirty="0" smtClean="0">
                <a:latin typeface="Comic Sans MS" pitchFamily="66" charset="0"/>
              </a:rPr>
              <a:t>There will be one homework per week for a number of weeks before 1</a:t>
            </a:r>
            <a:r>
              <a:rPr lang="en-GB" sz="2000" baseline="30000" dirty="0" smtClean="0">
                <a:latin typeface="Comic Sans MS" pitchFamily="66" charset="0"/>
              </a:rPr>
              <a:t>st</a:t>
            </a:r>
            <a:r>
              <a:rPr lang="en-GB" sz="2000" dirty="0" smtClean="0">
                <a:latin typeface="Comic Sans MS" pitchFamily="66" charset="0"/>
              </a:rPr>
              <a:t> Confession to let you know what your child has been learning in class etc.</a:t>
            </a:r>
          </a:p>
          <a:p>
            <a:pPr marL="0" indent="0" eaLnBrk="1" hangingPunct="1">
              <a:lnSpc>
                <a:spcPct val="80000"/>
              </a:lnSpc>
            </a:pPr>
            <a:r>
              <a:rPr lang="en-GB" sz="800" dirty="0" smtClean="0"/>
              <a: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Literacy</a:t>
            </a:r>
            <a:endParaRPr lang="en-GB" dirty="0"/>
          </a:p>
        </p:txBody>
      </p:sp>
      <p:sp>
        <p:nvSpPr>
          <p:cNvPr id="3" name="Content Placeholder 2"/>
          <p:cNvSpPr>
            <a:spLocks noGrp="1"/>
          </p:cNvSpPr>
          <p:nvPr>
            <p:ph idx="1"/>
          </p:nvPr>
        </p:nvSpPr>
        <p:spPr>
          <a:xfrm>
            <a:off x="467544" y="1556792"/>
            <a:ext cx="8229600" cy="4525963"/>
          </a:xfrm>
        </p:spPr>
        <p:txBody>
          <a:bodyPr/>
          <a:lstStyle/>
          <a:p>
            <a:pPr marL="0" indent="0" algn="ctr">
              <a:buNone/>
              <a:defRPr/>
            </a:pPr>
            <a:r>
              <a:rPr lang="en-GB" sz="2400" b="1" dirty="0">
                <a:latin typeface="Comic Sans MS" panose="030F0702030302020204" pitchFamily="66" charset="0"/>
              </a:rPr>
              <a:t>In Irish Medium Education,</a:t>
            </a:r>
          </a:p>
          <a:p>
            <a:pPr marL="0" indent="0" algn="ctr">
              <a:buNone/>
              <a:defRPr/>
            </a:pPr>
            <a:r>
              <a:rPr lang="en-GB" sz="2400" b="1" dirty="0">
                <a:solidFill>
                  <a:srgbClr val="FF0000"/>
                </a:solidFill>
                <a:latin typeface="Comic Sans MS" panose="030F0702030302020204" pitchFamily="66" charset="0"/>
              </a:rPr>
              <a:t>Key Stage 1 </a:t>
            </a:r>
            <a:r>
              <a:rPr lang="en-GB" sz="2400" b="1" dirty="0" smtClean="0">
                <a:latin typeface="Comic Sans MS" panose="030F0702030302020204" pitchFamily="66" charset="0"/>
              </a:rPr>
              <a:t>children </a:t>
            </a:r>
            <a:r>
              <a:rPr lang="en-GB" sz="2400" b="1" dirty="0">
                <a:latin typeface="Comic Sans MS" panose="030F0702030302020204" pitchFamily="66" charset="0"/>
              </a:rPr>
              <a:t>are enabled to learn fundamental language and literacy skills in both</a:t>
            </a:r>
          </a:p>
          <a:p>
            <a:pPr marL="0" indent="0" algn="ctr">
              <a:buNone/>
              <a:defRPr/>
            </a:pPr>
            <a:r>
              <a:rPr lang="en-GB" sz="2400" b="1" dirty="0">
                <a:solidFill>
                  <a:srgbClr val="FF0000"/>
                </a:solidFill>
                <a:latin typeface="Comic Sans MS" panose="030F0702030302020204" pitchFamily="66" charset="0"/>
              </a:rPr>
              <a:t>English</a:t>
            </a:r>
            <a:r>
              <a:rPr lang="en-GB" sz="2400" b="1" dirty="0">
                <a:latin typeface="Comic Sans MS" panose="030F0702030302020204" pitchFamily="66" charset="0"/>
              </a:rPr>
              <a:t> and </a:t>
            </a:r>
            <a:r>
              <a:rPr lang="en-GB" sz="2400" b="1" dirty="0">
                <a:solidFill>
                  <a:srgbClr val="FF0000"/>
                </a:solidFill>
                <a:latin typeface="Comic Sans MS" panose="030F0702030302020204" pitchFamily="66" charset="0"/>
              </a:rPr>
              <a:t>Irish</a:t>
            </a:r>
            <a:r>
              <a:rPr lang="en-GB" sz="2400" b="1" dirty="0">
                <a:latin typeface="Comic Sans MS" panose="030F0702030302020204" pitchFamily="66" charset="0"/>
              </a:rPr>
              <a:t>.</a:t>
            </a:r>
          </a:p>
          <a:p>
            <a:pPr marL="0" indent="0" algn="ctr">
              <a:buNone/>
              <a:defRPr/>
            </a:pPr>
            <a:r>
              <a:rPr lang="en-GB" sz="2400" b="1" u="sng" dirty="0" smtClean="0">
                <a:latin typeface="Comic Sans MS" panose="030F0702030302020204" pitchFamily="66" charset="0"/>
              </a:rPr>
              <a:t>Core </a:t>
            </a:r>
            <a:r>
              <a:rPr lang="en-GB" sz="2400" b="1" u="sng" dirty="0">
                <a:latin typeface="Comic Sans MS" panose="030F0702030302020204" pitchFamily="66" charset="0"/>
              </a:rPr>
              <a:t>elements to Language and Literacy (English and Irish):</a:t>
            </a:r>
          </a:p>
          <a:p>
            <a:pPr>
              <a:defRPr/>
            </a:pPr>
            <a:r>
              <a:rPr lang="en-GB" sz="2400" dirty="0">
                <a:latin typeface="Comic Sans MS" panose="030F0702030302020204" pitchFamily="66" charset="0"/>
              </a:rPr>
              <a:t>Listening, Understanding and </a:t>
            </a:r>
            <a:r>
              <a:rPr lang="en-GB" sz="2400" dirty="0" smtClean="0">
                <a:latin typeface="Comic Sans MS" panose="030F0702030302020204" pitchFamily="66" charset="0"/>
              </a:rPr>
              <a:t>Talking,</a:t>
            </a:r>
          </a:p>
          <a:p>
            <a:pPr>
              <a:defRPr/>
            </a:pPr>
            <a:r>
              <a:rPr lang="en-GB" sz="2400" dirty="0" smtClean="0">
                <a:latin typeface="Comic Sans MS" panose="030F0702030302020204" pitchFamily="66" charset="0"/>
              </a:rPr>
              <a:t> Reading</a:t>
            </a:r>
          </a:p>
          <a:p>
            <a:pPr>
              <a:defRPr/>
            </a:pPr>
            <a:r>
              <a:rPr lang="en-US" sz="2400" dirty="0" smtClean="0">
                <a:latin typeface="Comic Sans MS" panose="030F0702030302020204" pitchFamily="66" charset="0"/>
              </a:rPr>
              <a:t>Writing</a:t>
            </a:r>
            <a:endParaRPr lang="en-GB" sz="24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2547227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Literacy</a:t>
            </a:r>
            <a:endParaRPr lang="en-GB" dirty="0"/>
          </a:p>
        </p:txBody>
      </p:sp>
      <p:sp>
        <p:nvSpPr>
          <p:cNvPr id="3" name="Content Placeholder 2"/>
          <p:cNvSpPr>
            <a:spLocks noGrp="1"/>
          </p:cNvSpPr>
          <p:nvPr>
            <p:ph idx="1"/>
          </p:nvPr>
        </p:nvSpPr>
        <p:spPr/>
        <p:txBody>
          <a:bodyPr/>
          <a:lstStyle/>
          <a:p>
            <a:pPr marL="0" indent="0" algn="ctr">
              <a:buNone/>
              <a:defRPr/>
            </a:pPr>
            <a:endParaRPr lang="en-GB" b="1" u="sng" dirty="0">
              <a:latin typeface="Comic Sans MS" panose="030F0702030302020204" pitchFamily="66" charset="0"/>
            </a:endParaRPr>
          </a:p>
          <a:p>
            <a:pPr marL="0" indent="0" algn="ctr">
              <a:buNone/>
              <a:defRPr/>
            </a:pPr>
            <a:r>
              <a:rPr lang="en-GB" sz="1400" b="1" u="sng" dirty="0">
                <a:latin typeface="Comic Sans MS" panose="030F0702030302020204" pitchFamily="66" charset="0"/>
              </a:rPr>
              <a:t>Listening, Understanding and Talking</a:t>
            </a:r>
            <a:endParaRPr lang="en-GB" sz="1400" u="sng" dirty="0">
              <a:latin typeface="Comic Sans MS" panose="030F0702030302020204" pitchFamily="66" charset="0"/>
            </a:endParaRPr>
          </a:p>
          <a:p>
            <a:pPr>
              <a:defRPr/>
            </a:pPr>
            <a:r>
              <a:rPr lang="en-GB" sz="1400" dirty="0">
                <a:latin typeface="Comic Sans MS" panose="030F0702030302020204" pitchFamily="66" charset="0"/>
              </a:rPr>
              <a:t>participate in listening, understanding and talking in </a:t>
            </a:r>
            <a:r>
              <a:rPr lang="en-GB" sz="1400" dirty="0" smtClean="0">
                <a:latin typeface="Comic Sans MS" panose="030F0702030302020204" pitchFamily="66" charset="0"/>
              </a:rPr>
              <a:t>all </a:t>
            </a:r>
            <a:r>
              <a:rPr lang="en-GB" sz="1400" dirty="0">
                <a:latin typeface="Comic Sans MS" panose="030F0702030302020204" pitchFamily="66" charset="0"/>
              </a:rPr>
              <a:t>areas of learning</a:t>
            </a:r>
          </a:p>
          <a:p>
            <a:pPr marL="0" indent="0">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listen to, respond to and explore stories, poems, songs, drama and media texts through use of traditional and digital resources</a:t>
            </a:r>
          </a:p>
          <a:p>
            <a:pPr marL="0" indent="0">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listen to and respond to guidance and instruction</a:t>
            </a:r>
          </a:p>
          <a:p>
            <a:pPr marL="0" indent="0">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take turns at listening to understand and talking in group and paired activities</a:t>
            </a:r>
          </a:p>
          <a:p>
            <a:pPr marL="0" indent="0">
              <a:buNone/>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describe and talk about real experiences and imaginary situations and about people, places, events and artefacts </a:t>
            </a:r>
            <a:r>
              <a:rPr lang="en-GB" sz="1400" i="1" dirty="0" smtClean="0">
                <a:latin typeface="Comic Sans MS" panose="030F0702030302020204" pitchFamily="66" charset="0"/>
              </a:rPr>
              <a:t>(for example talk </a:t>
            </a:r>
            <a:r>
              <a:rPr lang="en-GB" sz="1400" i="1" dirty="0">
                <a:latin typeface="Comic Sans MS" panose="030F0702030302020204" pitchFamily="66" charset="0"/>
              </a:rPr>
              <a:t>about a dream they had)</a:t>
            </a:r>
            <a:endParaRPr lang="en-GB" sz="1400" dirty="0">
              <a:latin typeface="Comic Sans MS" panose="030F0702030302020204" pitchFamily="66" charset="0"/>
            </a:endParaRPr>
          </a:p>
          <a:p>
            <a:endParaRPr lang="en-GB" sz="2000" dirty="0"/>
          </a:p>
        </p:txBody>
      </p:sp>
    </p:spTree>
    <p:extLst>
      <p:ext uri="{BB962C8B-B14F-4D97-AF65-F5344CB8AC3E}">
        <p14:creationId xmlns:p14="http://schemas.microsoft.com/office/powerpoint/2010/main" val="2425433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Literacy</a:t>
            </a:r>
            <a:endParaRPr lang="en-GB" dirty="0"/>
          </a:p>
        </p:txBody>
      </p:sp>
      <p:sp>
        <p:nvSpPr>
          <p:cNvPr id="3" name="Content Placeholder 2"/>
          <p:cNvSpPr>
            <a:spLocks noGrp="1"/>
          </p:cNvSpPr>
          <p:nvPr>
            <p:ph idx="1"/>
          </p:nvPr>
        </p:nvSpPr>
        <p:spPr/>
        <p:txBody>
          <a:bodyPr/>
          <a:lstStyle/>
          <a:p>
            <a:pPr marL="0" indent="0" algn="ctr">
              <a:buNone/>
              <a:defRPr/>
            </a:pPr>
            <a:r>
              <a:rPr lang="en-GB" sz="1800" b="1" u="sng" dirty="0">
                <a:latin typeface="Comic Sans MS" panose="030F0702030302020204" pitchFamily="66" charset="0"/>
              </a:rPr>
              <a:t>Reading</a:t>
            </a:r>
            <a:endParaRPr lang="en-GB" sz="1800" u="sng" dirty="0">
              <a:latin typeface="Comic Sans MS" panose="030F0702030302020204" pitchFamily="66" charset="0"/>
            </a:endParaRPr>
          </a:p>
          <a:p>
            <a:pPr>
              <a:defRPr/>
            </a:pPr>
            <a:r>
              <a:rPr lang="en-GB" sz="1800" dirty="0">
                <a:latin typeface="Comic Sans MS" panose="030F0702030302020204" pitchFamily="66" charset="0"/>
              </a:rPr>
              <a:t>participate in modelled, shared, paired and guided reading experiences</a:t>
            </a:r>
          </a:p>
          <a:p>
            <a:pPr marL="0" indent="0">
              <a:buNone/>
              <a:defRPr/>
            </a:pPr>
            <a:endParaRPr lang="en-GB" sz="1800" dirty="0">
              <a:latin typeface="Comic Sans MS" panose="030F0702030302020204" pitchFamily="66" charset="0"/>
            </a:endParaRPr>
          </a:p>
          <a:p>
            <a:pPr>
              <a:defRPr/>
            </a:pPr>
            <a:r>
              <a:rPr lang="en-GB" sz="1800" dirty="0">
                <a:latin typeface="Comic Sans MS" panose="030F0702030302020204" pitchFamily="66" charset="0"/>
              </a:rPr>
              <a:t>Modelled:</a:t>
            </a:r>
          </a:p>
          <a:p>
            <a:pPr>
              <a:defRPr/>
            </a:pPr>
            <a:endParaRPr lang="en-GB" sz="1800" dirty="0">
              <a:latin typeface="Comic Sans MS" panose="030F0702030302020204" pitchFamily="66" charset="0"/>
            </a:endParaRPr>
          </a:p>
          <a:p>
            <a:pPr>
              <a:defRPr/>
            </a:pPr>
            <a:r>
              <a:rPr lang="en-GB" sz="1800" dirty="0">
                <a:latin typeface="Comic Sans MS" panose="030F0702030302020204" pitchFamily="66" charset="0"/>
              </a:rPr>
              <a:t>Shared</a:t>
            </a:r>
            <a:r>
              <a:rPr lang="en-GB" sz="1800" dirty="0" smtClean="0">
                <a:latin typeface="Comic Sans MS" panose="030F0702030302020204" pitchFamily="66" charset="0"/>
              </a:rPr>
              <a:t>: </a:t>
            </a:r>
            <a:r>
              <a:rPr lang="en-GB" sz="1800" dirty="0">
                <a:latin typeface="Comic Sans MS" panose="030F0702030302020204" pitchFamily="66" charset="0"/>
              </a:rPr>
              <a:t>focused learning, specific tasks</a:t>
            </a:r>
          </a:p>
          <a:p>
            <a:pPr marL="0" indent="0">
              <a:buNone/>
              <a:defRPr/>
            </a:pPr>
            <a:endParaRPr lang="en-GB" sz="1800" dirty="0">
              <a:latin typeface="Comic Sans MS" panose="030F0702030302020204" pitchFamily="66" charset="0"/>
            </a:endParaRPr>
          </a:p>
          <a:p>
            <a:pPr>
              <a:defRPr/>
            </a:pPr>
            <a:r>
              <a:rPr lang="en-GB" sz="1800" dirty="0">
                <a:latin typeface="Comic Sans MS" panose="030F0702030302020204" pitchFamily="66" charset="0"/>
              </a:rPr>
              <a:t>Paired</a:t>
            </a:r>
          </a:p>
          <a:p>
            <a:pPr>
              <a:defRPr/>
            </a:pPr>
            <a:endParaRPr lang="en-GB" sz="1800" dirty="0">
              <a:latin typeface="Comic Sans MS" panose="030F0702030302020204" pitchFamily="66" charset="0"/>
            </a:endParaRPr>
          </a:p>
          <a:p>
            <a:pPr>
              <a:defRPr/>
            </a:pPr>
            <a:r>
              <a:rPr lang="en-GB" sz="1800" dirty="0">
                <a:latin typeface="Comic Sans MS" panose="030F0702030302020204" pitchFamily="66" charset="0"/>
              </a:rPr>
              <a:t>Guided: teacher led progressing on to pupil led at beginning of KS2</a:t>
            </a:r>
          </a:p>
          <a:p>
            <a:pPr marL="0" indent="0">
              <a:buNone/>
              <a:defRPr/>
            </a:pPr>
            <a:r>
              <a:rPr lang="en-GB" sz="1800" dirty="0" smtClean="0">
                <a:latin typeface="Comic Sans MS" panose="030F0702030302020204" pitchFamily="66" charset="0"/>
              </a:rPr>
              <a:t>* </a:t>
            </a:r>
            <a:r>
              <a:rPr lang="en-GB" sz="1800" dirty="0">
                <a:latin typeface="Comic Sans MS" panose="030F0702030302020204" pitchFamily="66" charset="0"/>
              </a:rPr>
              <a:t>Rigby Star, Big </a:t>
            </a:r>
            <a:r>
              <a:rPr lang="en-GB" sz="1800" dirty="0" smtClean="0">
                <a:latin typeface="Comic Sans MS" panose="030F0702030302020204" pitchFamily="66" charset="0"/>
              </a:rPr>
              <a:t>Cats, </a:t>
            </a:r>
            <a:r>
              <a:rPr lang="en-GB" sz="1800" dirty="0" err="1" smtClean="0">
                <a:latin typeface="Comic Sans MS" panose="030F0702030302020204" pitchFamily="66" charset="0"/>
              </a:rPr>
              <a:t>Seidean</a:t>
            </a:r>
            <a:r>
              <a:rPr lang="en-GB" sz="1800" dirty="0" smtClean="0">
                <a:latin typeface="Comic Sans MS" panose="030F0702030302020204" pitchFamily="66" charset="0"/>
              </a:rPr>
              <a:t> </a:t>
            </a:r>
            <a:r>
              <a:rPr lang="en-GB" sz="1800" dirty="0" err="1" smtClean="0">
                <a:latin typeface="Comic Sans MS" panose="030F0702030302020204" pitchFamily="66" charset="0"/>
              </a:rPr>
              <a:t>Sí</a:t>
            </a:r>
            <a:r>
              <a:rPr lang="en-GB" sz="1800" dirty="0" smtClean="0">
                <a:latin typeface="Comic Sans MS" panose="030F0702030302020204" pitchFamily="66" charset="0"/>
              </a:rPr>
              <a:t>, CLÉITE, </a:t>
            </a:r>
            <a:r>
              <a:rPr lang="en-GB" sz="1800" dirty="0" err="1" smtClean="0">
                <a:latin typeface="Comic Sans MS" panose="030F0702030302020204" pitchFamily="66" charset="0"/>
              </a:rPr>
              <a:t>Céim</a:t>
            </a:r>
            <a:r>
              <a:rPr lang="en-GB" sz="1800" dirty="0" smtClean="0">
                <a:latin typeface="Comic Sans MS" panose="030F0702030302020204" pitchFamily="66" charset="0"/>
              </a:rPr>
              <a:t> </a:t>
            </a:r>
            <a:r>
              <a:rPr lang="en-GB" sz="1800" dirty="0" err="1" smtClean="0">
                <a:latin typeface="Comic Sans MS" panose="030F0702030302020204" pitchFamily="66" charset="0"/>
              </a:rPr>
              <a:t>ar</a:t>
            </a:r>
            <a:r>
              <a:rPr lang="en-GB" sz="1800" dirty="0" smtClean="0">
                <a:latin typeface="Comic Sans MS" panose="030F0702030302020204" pitchFamily="66" charset="0"/>
              </a:rPr>
              <a:t> </a:t>
            </a:r>
            <a:r>
              <a:rPr lang="en-GB" sz="1800" dirty="0" err="1" smtClean="0">
                <a:latin typeface="Comic Sans MS" panose="030F0702030302020204" pitchFamily="66" charset="0"/>
              </a:rPr>
              <a:t>Chéim</a:t>
            </a:r>
            <a:r>
              <a:rPr lang="en-GB" sz="1800" dirty="0" smtClean="0">
                <a:latin typeface="Comic Sans MS" panose="030F0702030302020204" pitchFamily="66" charset="0"/>
              </a:rPr>
              <a:t>, Bug Club*</a:t>
            </a:r>
            <a:endParaRPr lang="en-GB" sz="1800" dirty="0">
              <a:latin typeface="Comic Sans MS" panose="030F0702030302020204" pitchFamily="66" charset="0"/>
            </a:endParaRPr>
          </a:p>
        </p:txBody>
      </p:sp>
    </p:spTree>
    <p:extLst>
      <p:ext uri="{BB962C8B-B14F-4D97-AF65-F5344CB8AC3E}">
        <p14:creationId xmlns:p14="http://schemas.microsoft.com/office/powerpoint/2010/main" val="378643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Literacy</a:t>
            </a:r>
            <a:endParaRPr lang="en-GB" dirty="0"/>
          </a:p>
        </p:txBody>
      </p:sp>
      <p:sp>
        <p:nvSpPr>
          <p:cNvPr id="3" name="Content Placeholder 2"/>
          <p:cNvSpPr>
            <a:spLocks noGrp="1"/>
          </p:cNvSpPr>
          <p:nvPr>
            <p:ph idx="1"/>
          </p:nvPr>
        </p:nvSpPr>
        <p:spPr>
          <a:xfrm>
            <a:off x="457200" y="1124744"/>
            <a:ext cx="8229600" cy="5616624"/>
          </a:xfrm>
        </p:spPr>
        <p:txBody>
          <a:bodyPr/>
          <a:lstStyle/>
          <a:p>
            <a:pPr marL="0" indent="0" algn="ctr">
              <a:buNone/>
            </a:pPr>
            <a:r>
              <a:rPr lang="en-GB" sz="1600" b="1" u="sng" dirty="0">
                <a:latin typeface="Comic Sans MS" pitchFamily="66" charset="0"/>
              </a:rPr>
              <a:t>Resources</a:t>
            </a:r>
          </a:p>
          <a:p>
            <a:pPr marL="0" indent="0"/>
            <a:r>
              <a:rPr lang="en-GB" sz="1600" b="1" dirty="0" err="1">
                <a:latin typeface="Comic Sans MS" pitchFamily="66" charset="0"/>
              </a:rPr>
              <a:t>Fónaic</a:t>
            </a:r>
            <a:r>
              <a:rPr lang="en-GB" sz="1600" b="1" dirty="0">
                <a:latin typeface="Comic Sans MS" pitchFamily="66" charset="0"/>
              </a:rPr>
              <a:t> </a:t>
            </a:r>
            <a:r>
              <a:rPr lang="en-GB" sz="1600" b="1" dirty="0" err="1">
                <a:latin typeface="Comic Sans MS" pitchFamily="66" charset="0"/>
              </a:rPr>
              <a:t>na</a:t>
            </a:r>
            <a:r>
              <a:rPr lang="en-GB" sz="1600" b="1" dirty="0">
                <a:latin typeface="Comic Sans MS" pitchFamily="66" charset="0"/>
              </a:rPr>
              <a:t> </a:t>
            </a:r>
            <a:r>
              <a:rPr lang="en-GB" sz="1600" b="1" dirty="0" err="1">
                <a:latin typeface="Comic Sans MS" pitchFamily="66" charset="0"/>
              </a:rPr>
              <a:t>Gaeilge</a:t>
            </a:r>
            <a:r>
              <a:rPr lang="en-GB" sz="1600" b="1" dirty="0">
                <a:latin typeface="Comic Sans MS" pitchFamily="66" charset="0"/>
              </a:rPr>
              <a:t> </a:t>
            </a:r>
            <a:r>
              <a:rPr lang="en-GB" sz="1600" dirty="0">
                <a:latin typeface="Comic Sans MS" pitchFamily="66" charset="0"/>
              </a:rPr>
              <a:t>and</a:t>
            </a:r>
            <a:r>
              <a:rPr lang="en-GB" sz="1600" b="1" dirty="0">
                <a:latin typeface="Comic Sans MS" pitchFamily="66" charset="0"/>
              </a:rPr>
              <a:t> Linguistic Phonics</a:t>
            </a:r>
            <a:endParaRPr lang="en-GB" sz="1600" dirty="0">
              <a:latin typeface="Comic Sans MS" pitchFamily="66" charset="0"/>
            </a:endParaRPr>
          </a:p>
          <a:p>
            <a:pPr marL="0" indent="0">
              <a:buNone/>
            </a:pPr>
            <a:r>
              <a:rPr lang="en-GB" sz="1600" dirty="0">
                <a:latin typeface="Comic Sans MS" pitchFamily="66" charset="0"/>
              </a:rPr>
              <a:t>10 / 15 minutes a day</a:t>
            </a:r>
          </a:p>
          <a:p>
            <a:pPr marL="0" indent="0">
              <a:buNone/>
            </a:pPr>
            <a:r>
              <a:rPr lang="en-GB" sz="1600" dirty="0">
                <a:latin typeface="Comic Sans MS" pitchFamily="66" charset="0"/>
              </a:rPr>
              <a:t>Word investigations – sounds / syllables </a:t>
            </a:r>
          </a:p>
          <a:p>
            <a:pPr marL="0" indent="0">
              <a:buNone/>
            </a:pPr>
            <a:r>
              <a:rPr lang="en-GB" sz="1600" dirty="0">
                <a:latin typeface="Comic Sans MS" pitchFamily="66" charset="0"/>
              </a:rPr>
              <a:t>Dictation: </a:t>
            </a:r>
            <a:r>
              <a:rPr lang="en-GB" sz="1600" dirty="0" smtClean="0">
                <a:latin typeface="Comic Sans MS" pitchFamily="66" charset="0"/>
              </a:rPr>
              <a:t> Fridays</a:t>
            </a:r>
            <a:endParaRPr lang="en-GB" sz="1600" dirty="0">
              <a:latin typeface="Comic Sans MS" pitchFamily="66" charset="0"/>
            </a:endParaRPr>
          </a:p>
          <a:p>
            <a:pPr marL="0" indent="0">
              <a:buNone/>
            </a:pPr>
            <a:endParaRPr lang="en-GB" sz="1400" dirty="0">
              <a:latin typeface="Comic Sans MS" pitchFamily="66" charset="0"/>
            </a:endParaRPr>
          </a:p>
          <a:p>
            <a:pPr marL="0" indent="0"/>
            <a:r>
              <a:rPr lang="en-GB" sz="1400" b="1" dirty="0">
                <a:latin typeface="Comic Sans MS" pitchFamily="66" charset="0"/>
              </a:rPr>
              <a:t>Collins Primary Literacy</a:t>
            </a:r>
          </a:p>
          <a:p>
            <a:pPr marL="0" indent="0"/>
            <a:endParaRPr lang="en-GB" sz="1400" dirty="0">
              <a:latin typeface="Comic Sans MS" pitchFamily="66" charset="0"/>
            </a:endParaRPr>
          </a:p>
          <a:p>
            <a:pPr marL="0" indent="0"/>
            <a:r>
              <a:rPr lang="en-GB" sz="1400" b="1" dirty="0" err="1">
                <a:latin typeface="Comic Sans MS" pitchFamily="66" charset="0"/>
              </a:rPr>
              <a:t>Séidean</a:t>
            </a:r>
            <a:r>
              <a:rPr lang="en-GB" sz="1400" b="1" dirty="0">
                <a:latin typeface="Comic Sans MS" pitchFamily="66" charset="0"/>
              </a:rPr>
              <a:t> </a:t>
            </a:r>
            <a:r>
              <a:rPr lang="en-GB" sz="1400" b="1" dirty="0" err="1" smtClean="0">
                <a:latin typeface="Comic Sans MS" pitchFamily="66" charset="0"/>
              </a:rPr>
              <a:t>Sí</a:t>
            </a:r>
            <a:endParaRPr lang="en-GB" sz="1400" b="1" dirty="0" smtClean="0">
              <a:latin typeface="Comic Sans MS" pitchFamily="66" charset="0"/>
            </a:endParaRPr>
          </a:p>
          <a:p>
            <a:pPr marL="0" indent="0"/>
            <a:endParaRPr lang="en-GB" sz="1400" b="1" dirty="0" smtClean="0">
              <a:latin typeface="Comic Sans MS" pitchFamily="66" charset="0"/>
            </a:endParaRPr>
          </a:p>
          <a:p>
            <a:pPr marL="0" indent="0"/>
            <a:r>
              <a:rPr lang="en-GB" sz="1400" b="1" dirty="0">
                <a:latin typeface="Comic Sans MS" pitchFamily="66" charset="0"/>
              </a:rPr>
              <a:t>CLÉITE</a:t>
            </a:r>
          </a:p>
          <a:p>
            <a:pPr marL="0" indent="0">
              <a:buNone/>
            </a:pPr>
            <a:endParaRPr lang="en-GB" sz="1400" dirty="0">
              <a:latin typeface="Comic Sans MS" pitchFamily="66" charset="0"/>
            </a:endParaRPr>
          </a:p>
          <a:p>
            <a:pPr marL="0" indent="0"/>
            <a:r>
              <a:rPr lang="en-GB" sz="1400" b="1" dirty="0">
                <a:latin typeface="Comic Sans MS" pitchFamily="66" charset="0"/>
              </a:rPr>
              <a:t>Rigby </a:t>
            </a:r>
            <a:r>
              <a:rPr lang="en-GB" sz="1400" b="1" dirty="0" smtClean="0">
                <a:latin typeface="Comic Sans MS" pitchFamily="66" charset="0"/>
              </a:rPr>
              <a:t>Star</a:t>
            </a:r>
            <a:endParaRPr lang="en-GB" sz="1400" b="1" dirty="0">
              <a:latin typeface="Comic Sans MS" pitchFamily="66" charset="0"/>
            </a:endParaRPr>
          </a:p>
          <a:p>
            <a:pPr marL="0" indent="0">
              <a:buNone/>
            </a:pPr>
            <a:endParaRPr lang="en-GB" sz="1400" b="1" dirty="0" smtClean="0">
              <a:latin typeface="Comic Sans MS" pitchFamily="66" charset="0"/>
            </a:endParaRPr>
          </a:p>
          <a:p>
            <a:pPr marL="0" indent="0"/>
            <a:r>
              <a:rPr lang="en-GB" sz="1400" b="1" dirty="0" smtClean="0">
                <a:latin typeface="Comic Sans MS" pitchFamily="66" charset="0"/>
              </a:rPr>
              <a:t> </a:t>
            </a:r>
            <a:r>
              <a:rPr lang="en-GB" sz="1400" b="1" dirty="0">
                <a:latin typeface="Comic Sans MS" pitchFamily="66" charset="0"/>
              </a:rPr>
              <a:t>Big </a:t>
            </a:r>
            <a:r>
              <a:rPr lang="en-GB" sz="1400" b="1" dirty="0" smtClean="0">
                <a:latin typeface="Comic Sans MS" pitchFamily="66" charset="0"/>
              </a:rPr>
              <a:t>Cats</a:t>
            </a:r>
          </a:p>
          <a:p>
            <a:pPr marL="0" indent="0"/>
            <a:endParaRPr lang="en-GB" sz="1400" b="1" dirty="0" smtClean="0">
              <a:latin typeface="Comic Sans MS" pitchFamily="66" charset="0"/>
            </a:endParaRPr>
          </a:p>
          <a:p>
            <a:pPr marL="0" indent="0"/>
            <a:r>
              <a:rPr lang="en-GB" sz="1400" b="1" dirty="0" smtClean="0">
                <a:latin typeface="Comic Sans MS" pitchFamily="66" charset="0"/>
              </a:rPr>
              <a:t>Bug Club</a:t>
            </a:r>
            <a:endParaRPr lang="en-GB" sz="1400" b="1" dirty="0">
              <a:latin typeface="Comic Sans MS" pitchFamily="66" charset="0"/>
            </a:endParaRPr>
          </a:p>
          <a:p>
            <a:pPr marL="0" indent="0"/>
            <a:endParaRPr lang="en-GB" sz="1400" dirty="0">
              <a:latin typeface="Comic Sans MS" pitchFamily="66" charset="0"/>
            </a:endParaRPr>
          </a:p>
          <a:p>
            <a:pPr marL="0" indent="0"/>
            <a:r>
              <a:rPr lang="en-GB" sz="1400" b="1" dirty="0" err="1">
                <a:latin typeface="Comic Sans MS" pitchFamily="66" charset="0"/>
              </a:rPr>
              <a:t>Céim</a:t>
            </a:r>
            <a:r>
              <a:rPr lang="en-GB" sz="1400" b="1" dirty="0">
                <a:latin typeface="Comic Sans MS" pitchFamily="66" charset="0"/>
              </a:rPr>
              <a:t> </a:t>
            </a:r>
            <a:r>
              <a:rPr lang="en-GB" sz="1400" b="1" dirty="0" err="1">
                <a:latin typeface="Comic Sans MS" pitchFamily="66" charset="0"/>
              </a:rPr>
              <a:t>ar</a:t>
            </a:r>
            <a:r>
              <a:rPr lang="en-GB" sz="1400" b="1" dirty="0">
                <a:latin typeface="Comic Sans MS" pitchFamily="66" charset="0"/>
              </a:rPr>
              <a:t> </a:t>
            </a:r>
            <a:r>
              <a:rPr lang="en-GB" sz="1400" b="1" dirty="0" err="1" smtClean="0">
                <a:latin typeface="Comic Sans MS" pitchFamily="66" charset="0"/>
              </a:rPr>
              <a:t>Chéim</a:t>
            </a:r>
            <a:endParaRPr lang="en-GB" sz="1400" b="1" dirty="0" smtClean="0">
              <a:latin typeface="Comic Sans MS" pitchFamily="66" charset="0"/>
            </a:endParaRPr>
          </a:p>
          <a:p>
            <a:pPr marL="0" indent="0">
              <a:buNone/>
            </a:pPr>
            <a:endParaRPr lang="en-GB" dirty="0"/>
          </a:p>
        </p:txBody>
      </p:sp>
    </p:spTree>
    <p:extLst>
      <p:ext uri="{BB962C8B-B14F-4D97-AF65-F5344CB8AC3E}">
        <p14:creationId xmlns:p14="http://schemas.microsoft.com/office/powerpoint/2010/main" val="3723117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2101</Words>
  <Application>Microsoft Office PowerPoint</Application>
  <PresentationFormat>On-screen Show (4:3)</PresentationFormat>
  <Paragraphs>310</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Comic Sans MS</vt:lpstr>
      <vt:lpstr>Symbol</vt:lpstr>
      <vt:lpstr>Times New Roman</vt:lpstr>
      <vt:lpstr>ヒラギノ角ゴ Pro W3</vt:lpstr>
      <vt:lpstr>Office Theme</vt:lpstr>
      <vt:lpstr>     Fáilte go  Bunscoil Bheanna Boirche Rang 3  </vt:lpstr>
      <vt:lpstr> Curaclam  - Curriculum</vt:lpstr>
      <vt:lpstr>PowerPoint Presentation</vt:lpstr>
      <vt:lpstr>PowerPoint Presentation</vt:lpstr>
      <vt:lpstr>Curaclam (ar lean…) Curriculum (continued…)</vt:lpstr>
      <vt:lpstr>Language and Literacy</vt:lpstr>
      <vt:lpstr>Language and Literacy</vt:lpstr>
      <vt:lpstr>Language and Literacy</vt:lpstr>
      <vt:lpstr>Language and Literacy</vt:lpstr>
      <vt:lpstr>Language and Literacy</vt:lpstr>
      <vt:lpstr>Matamaitic agus Uimhearthacht</vt:lpstr>
      <vt:lpstr>Matamaitic agus Uimhearthacht</vt:lpstr>
      <vt:lpstr>Matamaitic agus Uimhearthacht</vt:lpstr>
      <vt:lpstr>Other areas of Learning</vt:lpstr>
      <vt:lpstr>Personal Development and Mutual Understanding (PDMU)</vt:lpstr>
      <vt:lpstr>PowerPoint Presentation</vt:lpstr>
      <vt:lpstr>Assessment</vt:lpstr>
      <vt:lpstr>Spóirt</vt:lpstr>
      <vt:lpstr>PowerPoint Presentation</vt:lpstr>
      <vt:lpstr>An Lá Scoile The School Day</vt:lpstr>
      <vt:lpstr>Éadaí Scoile School Uniform</vt:lpstr>
      <vt:lpstr>PowerPoint Presentation</vt:lpstr>
      <vt:lpstr>PowerPoint Presentation</vt:lpstr>
      <vt:lpstr>Tuismitheoirí - Parents</vt:lpstr>
      <vt:lpstr>PowerPoint Presentation</vt:lpstr>
      <vt:lpstr>PowerPoint Presentation</vt:lpstr>
      <vt:lpstr>PowerPoint Presentation</vt:lpstr>
      <vt:lpstr>Ag cuidiú le do pháiste  Supporting your child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Welcome!</dc:title>
  <dc:creator>Boden</dc:creator>
  <cp:lastModifiedBy>A Savage</cp:lastModifiedBy>
  <cp:revision>79</cp:revision>
  <cp:lastPrinted>2018-08-29T09:44:25Z</cp:lastPrinted>
  <dcterms:created xsi:type="dcterms:W3CDTF">2012-11-16T18:41:46Z</dcterms:created>
  <dcterms:modified xsi:type="dcterms:W3CDTF">2018-09-26T15:00:53Z</dcterms:modified>
</cp:coreProperties>
</file>