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2" r:id="rId8"/>
    <p:sldId id="263" r:id="rId9"/>
    <p:sldId id="276" r:id="rId10"/>
    <p:sldId id="264" r:id="rId11"/>
    <p:sldId id="265" r:id="rId12"/>
    <p:sldId id="266" r:id="rId13"/>
    <p:sldId id="267" r:id="rId14"/>
    <p:sldId id="268" r:id="rId15"/>
    <p:sldId id="269" r:id="rId16"/>
    <p:sldId id="270" r:id="rId17"/>
    <p:sldId id="271" r:id="rId18"/>
    <p:sldId id="272" r:id="rId19"/>
    <p:sldId id="273" r:id="rId20"/>
    <p:sldId id="277" r:id="rId21"/>
    <p:sldId id="274" r:id="rId22"/>
    <p:sldId id="275" r:id="rId23"/>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6" roundtripDataSignature="AMtx7mjKXNSDmjSlS5u4/aRuKrCafi3qE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1554" y="8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 name="Google Shape;140;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5" name="Google Shape;155;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4" name="Google Shape;17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9" name="Google Shape;18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6" name="Google Shape;19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92204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8" name="Google Shape;218;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25" name="Google Shape;225;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05d4952d28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5" name="Google Shape;105;g105d4952d28_1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05eaefdd0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2" name="Google Shape;112;g105eaefdd0e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 name="Google Shape;132;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2224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20"/>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 name="Google Shape;13;p20"/>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4" name="Google Shape;14;p2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2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0" name="Google Shape;70;p29"/>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0"/>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 name="Google Shape;76;p30"/>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 name="Google Shape;19;p2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0" name="Google Shape;20;p2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2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2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5" name="Google Shape;25;p2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26" name="Google Shape;26;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1" name="Google Shape;31;p2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2" name="Google Shape;32;p2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3" name="Google Shape;33;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8" name="Google Shape;38;p2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39" name="Google Shape;39;p2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0" name="Google Shape;40;p2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1" name="Google Shape;41;p2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2" name="Google Shape;42;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7" name="Google Shape;47;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6" name="Google Shape;56;p2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2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3" name="Google Shape;63;p28"/>
          <p:cNvSpPr>
            <a:spLocks noGrp="1"/>
          </p:cNvSpPr>
          <p:nvPr>
            <p:ph type="pic" idx="2"/>
          </p:nvPr>
        </p:nvSpPr>
        <p:spPr>
          <a:xfrm>
            <a:off x="1792288" y="612775"/>
            <a:ext cx="5486400" cy="4114800"/>
          </a:xfrm>
          <a:prstGeom prst="rect">
            <a:avLst/>
          </a:prstGeom>
          <a:noFill/>
          <a:ln>
            <a:noFill/>
          </a:ln>
        </p:spPr>
      </p:sp>
      <p:sp>
        <p:nvSpPr>
          <p:cNvPr id="64" name="Google Shape;64;p2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None/>
              <a:defRPr sz="1200">
                <a:solidFill>
                  <a:srgbClr val="888888"/>
                </a:solidFill>
                <a:latin typeface="Calibri"/>
                <a:ea typeface="Calibri"/>
                <a:cs typeface="Calibri"/>
                <a:sym typeface="Calibri"/>
              </a:defRPr>
            </a:lvl1pPr>
            <a:lvl2pPr marL="0" marR="0" lvl="1" indent="0" algn="r">
              <a:spcBef>
                <a:spcPts val="0"/>
              </a:spcBef>
              <a:spcAft>
                <a:spcPts val="0"/>
              </a:spcAft>
              <a:buNone/>
              <a:defRPr sz="1200">
                <a:solidFill>
                  <a:srgbClr val="888888"/>
                </a:solidFill>
                <a:latin typeface="Calibri"/>
                <a:ea typeface="Calibri"/>
                <a:cs typeface="Calibri"/>
                <a:sym typeface="Calibri"/>
              </a:defRPr>
            </a:lvl2pPr>
            <a:lvl3pPr marL="0" marR="0" lvl="2" indent="0" algn="r">
              <a:spcBef>
                <a:spcPts val="0"/>
              </a:spcBef>
              <a:spcAft>
                <a:spcPts val="0"/>
              </a:spcAft>
              <a:buNone/>
              <a:defRPr sz="1200">
                <a:solidFill>
                  <a:srgbClr val="888888"/>
                </a:solidFill>
                <a:latin typeface="Calibri"/>
                <a:ea typeface="Calibri"/>
                <a:cs typeface="Calibri"/>
                <a:sym typeface="Calibri"/>
              </a:defRPr>
            </a:lvl3pPr>
            <a:lvl4pPr marL="0" marR="0" lvl="3" indent="0" algn="r">
              <a:spcBef>
                <a:spcPts val="0"/>
              </a:spcBef>
              <a:spcAft>
                <a:spcPts val="0"/>
              </a:spcAft>
              <a:buNone/>
              <a:defRPr sz="1200">
                <a:solidFill>
                  <a:srgbClr val="888888"/>
                </a:solidFill>
                <a:latin typeface="Calibri"/>
                <a:ea typeface="Calibri"/>
                <a:cs typeface="Calibri"/>
                <a:sym typeface="Calibri"/>
              </a:defRPr>
            </a:lvl4pPr>
            <a:lvl5pPr marL="0" marR="0" lvl="4" indent="0" algn="r">
              <a:spcBef>
                <a:spcPts val="0"/>
              </a:spcBef>
              <a:spcAft>
                <a:spcPts val="0"/>
              </a:spcAft>
              <a:buNone/>
              <a:defRPr sz="1200">
                <a:solidFill>
                  <a:srgbClr val="888888"/>
                </a:solidFill>
                <a:latin typeface="Calibri"/>
                <a:ea typeface="Calibri"/>
                <a:cs typeface="Calibri"/>
                <a:sym typeface="Calibri"/>
              </a:defRPr>
            </a:lvl5pPr>
            <a:lvl6pPr marL="0" marR="0" lvl="5" indent="0" algn="r">
              <a:spcBef>
                <a:spcPts val="0"/>
              </a:spcBef>
              <a:spcAft>
                <a:spcPts val="0"/>
              </a:spcAft>
              <a:buNone/>
              <a:defRPr sz="1200">
                <a:solidFill>
                  <a:srgbClr val="888888"/>
                </a:solidFill>
                <a:latin typeface="Calibri"/>
                <a:ea typeface="Calibri"/>
                <a:cs typeface="Calibri"/>
                <a:sym typeface="Calibri"/>
              </a:defRPr>
            </a:lvl6pPr>
            <a:lvl7pPr marL="0" marR="0" lvl="6" indent="0" algn="r">
              <a:spcBef>
                <a:spcPts val="0"/>
              </a:spcBef>
              <a:spcAft>
                <a:spcPts val="0"/>
              </a:spcAft>
              <a:buNone/>
              <a:defRPr sz="1200">
                <a:solidFill>
                  <a:srgbClr val="888888"/>
                </a:solidFill>
                <a:latin typeface="Calibri"/>
                <a:ea typeface="Calibri"/>
                <a:cs typeface="Calibri"/>
                <a:sym typeface="Calibri"/>
              </a:defRPr>
            </a:lvl7pPr>
            <a:lvl8pPr marL="0" marR="0" lvl="7" indent="0" algn="r">
              <a:spcBef>
                <a:spcPts val="0"/>
              </a:spcBef>
              <a:spcAft>
                <a:spcPts val="0"/>
              </a:spcAft>
              <a:buNone/>
              <a:defRPr sz="1200">
                <a:solidFill>
                  <a:srgbClr val="888888"/>
                </a:solidFill>
                <a:latin typeface="Calibri"/>
                <a:ea typeface="Calibri"/>
                <a:cs typeface="Calibri"/>
                <a:sym typeface="Calibri"/>
              </a:defRPr>
            </a:lvl8pPr>
            <a:lvl9pPr marL="0" marR="0" lvl="8" indent="0" algn="r">
              <a:spcBef>
                <a:spcPts val="0"/>
              </a:spcBef>
              <a:spcAft>
                <a:spcPts val="0"/>
              </a:spcAft>
              <a:buNone/>
              <a:defRPr sz="12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 name="Google Shape;7;p1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9" name="Google Shape;9;p1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0" name="Google Shape;10;p1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22.JP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hyperlink" Target="https://www.teanglann.ie/ga/"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focloir.ie/" TargetMode="External"/><Relationship Id="rId5" Type="http://schemas.openxmlformats.org/officeDocument/2006/relationships/hyperlink" Target="https://www.tearma.ie/" TargetMode="External"/><Relationship Id="rId4" Type="http://schemas.openxmlformats.org/officeDocument/2006/relationships/hyperlink" Target="https://abair.ie/ga"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bunscoilbb.com/"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hyperlink" Target="https://www.bunscoilbb.com/virtual-open-da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3" name="Picture 2">
            <a:extLst>
              <a:ext uri="{FF2B5EF4-FFF2-40B4-BE49-F238E27FC236}">
                <a16:creationId xmlns:a16="http://schemas.microsoft.com/office/drawing/2014/main" id="{617D5972-6E85-4C55-A0F2-71767487835C}"/>
              </a:ext>
            </a:extLst>
          </p:cNvPr>
          <p:cNvPicPr>
            <a:picLocks noChangeAspect="1"/>
          </p:cNvPicPr>
          <p:nvPr/>
        </p:nvPicPr>
        <p:blipFill>
          <a:blip r:embed="rId3"/>
          <a:stretch>
            <a:fillRect/>
          </a:stretch>
        </p:blipFill>
        <p:spPr>
          <a:xfrm>
            <a:off x="5132" y="0"/>
            <a:ext cx="9144000" cy="3044886"/>
          </a:xfrm>
          <a:prstGeom prst="rect">
            <a:avLst/>
          </a:prstGeom>
        </p:spPr>
      </p:pic>
      <p:pic>
        <p:nvPicPr>
          <p:cNvPr id="87" name="Google Shape;87;p1"/>
          <p:cNvPicPr preferRelativeResize="0"/>
          <p:nvPr/>
        </p:nvPicPr>
        <p:blipFill rotWithShape="1">
          <a:blip r:embed="rId4">
            <a:alphaModFix/>
          </a:blip>
          <a:srcRect/>
          <a:stretch/>
        </p:blipFill>
        <p:spPr>
          <a:xfrm>
            <a:off x="4793662" y="4258345"/>
            <a:ext cx="3896474" cy="2599655"/>
          </a:xfrm>
          <a:prstGeom prst="rect">
            <a:avLst/>
          </a:prstGeom>
          <a:noFill/>
          <a:ln>
            <a:noFill/>
          </a:ln>
        </p:spPr>
      </p:pic>
      <p:pic>
        <p:nvPicPr>
          <p:cNvPr id="88" name="Google Shape;88;p1"/>
          <p:cNvPicPr preferRelativeResize="0"/>
          <p:nvPr/>
        </p:nvPicPr>
        <p:blipFill rotWithShape="1">
          <a:blip r:embed="rId5">
            <a:alphaModFix/>
          </a:blip>
          <a:srcRect/>
          <a:stretch/>
        </p:blipFill>
        <p:spPr>
          <a:xfrm>
            <a:off x="642866" y="4270097"/>
            <a:ext cx="4023635" cy="2600604"/>
          </a:xfrm>
          <a:prstGeom prst="rect">
            <a:avLst/>
          </a:prstGeom>
          <a:noFill/>
          <a:ln>
            <a:noFill/>
          </a:ln>
        </p:spPr>
      </p:pic>
      <p:sp>
        <p:nvSpPr>
          <p:cNvPr id="5" name="Title 4">
            <a:extLst>
              <a:ext uri="{FF2B5EF4-FFF2-40B4-BE49-F238E27FC236}">
                <a16:creationId xmlns:a16="http://schemas.microsoft.com/office/drawing/2014/main" id="{CC8AAD93-B760-4CEE-AF15-86218D363DA9}"/>
              </a:ext>
            </a:extLst>
          </p:cNvPr>
          <p:cNvSpPr>
            <a:spLocks noGrp="1"/>
          </p:cNvSpPr>
          <p:nvPr>
            <p:ph type="ctrTitle"/>
          </p:nvPr>
        </p:nvSpPr>
        <p:spPr>
          <a:xfrm>
            <a:off x="780301" y="2901210"/>
            <a:ext cx="7772400" cy="1470025"/>
          </a:xfrm>
        </p:spPr>
        <p:txBody>
          <a:bodyPr/>
          <a:lstStyle/>
          <a:p>
            <a:r>
              <a:rPr lang="en-GB" dirty="0">
                <a:latin typeface="SassoonPrimaryInfant" pitchFamily="2" charset="0"/>
              </a:rPr>
              <a:t>Fáilte go </a:t>
            </a:r>
            <a:r>
              <a:rPr lang="en-GB" dirty="0" err="1">
                <a:latin typeface="SassoonPrimaryInfant" pitchFamily="2" charset="0"/>
              </a:rPr>
              <a:t>Naíscoil</a:t>
            </a:r>
            <a:r>
              <a:rPr lang="en-GB" dirty="0">
                <a:latin typeface="SassoonPrimaryInfant" pitchFamily="2" charset="0"/>
              </a:rPr>
              <a:t> </a:t>
            </a:r>
            <a:r>
              <a:rPr lang="en-GB" dirty="0" err="1">
                <a:latin typeface="SassoonPrimaryInfant" pitchFamily="2" charset="0"/>
              </a:rPr>
              <a:t>agus</a:t>
            </a:r>
            <a:r>
              <a:rPr lang="en-GB" dirty="0">
                <a:latin typeface="SassoonPrimaryInfant" pitchFamily="2" charset="0"/>
              </a:rPr>
              <a:t> </a:t>
            </a:r>
            <a:r>
              <a:rPr lang="en-GB" dirty="0" err="1">
                <a:latin typeface="SassoonPrimaryInfant" pitchFamily="2" charset="0"/>
              </a:rPr>
              <a:t>Bunscoil</a:t>
            </a:r>
            <a:r>
              <a:rPr lang="en-GB" dirty="0">
                <a:latin typeface="SassoonPrimaryInfant" pitchFamily="2" charset="0"/>
              </a:rPr>
              <a:t> </a:t>
            </a:r>
            <a:r>
              <a:rPr lang="en-GB" dirty="0" err="1">
                <a:latin typeface="SassoonPrimaryInfant" pitchFamily="2" charset="0"/>
              </a:rPr>
              <a:t>Bheanna</a:t>
            </a:r>
            <a:r>
              <a:rPr lang="en-GB" dirty="0">
                <a:latin typeface="SassoonPrimaryInfant" pitchFamily="2" charset="0"/>
              </a:rPr>
              <a:t> Boirche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5" name="Picture 4">
            <a:extLst>
              <a:ext uri="{FF2B5EF4-FFF2-40B4-BE49-F238E27FC236}">
                <a16:creationId xmlns:a16="http://schemas.microsoft.com/office/drawing/2014/main" id="{C0CF08FB-7A9D-488F-B579-F7A73289DECD}"/>
              </a:ext>
            </a:extLst>
          </p:cNvPr>
          <p:cNvPicPr>
            <a:picLocks noChangeAspect="1"/>
          </p:cNvPicPr>
          <p:nvPr/>
        </p:nvPicPr>
        <p:blipFill>
          <a:blip r:embed="rId3"/>
          <a:stretch>
            <a:fillRect/>
          </a:stretch>
        </p:blipFill>
        <p:spPr>
          <a:xfrm>
            <a:off x="800966" y="238849"/>
            <a:ext cx="7519842" cy="1240774"/>
          </a:xfrm>
          <a:prstGeom prst="rect">
            <a:avLst/>
          </a:prstGeom>
        </p:spPr>
      </p:pic>
      <p:sp>
        <p:nvSpPr>
          <p:cNvPr id="143" name="Google Shape;143;p7"/>
          <p:cNvSpPr txBox="1">
            <a:spLocks noGrp="1"/>
          </p:cNvSpPr>
          <p:nvPr>
            <p:ph type="title"/>
          </p:nvPr>
        </p:nvSpPr>
        <p:spPr>
          <a:xfrm>
            <a:off x="457200" y="285612"/>
            <a:ext cx="8229600" cy="922337"/>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b="1" dirty="0" err="1">
                <a:latin typeface="SassoonPrimaryInfant" pitchFamily="2" charset="0"/>
                <a:ea typeface="Comic Sans MS"/>
                <a:cs typeface="Comic Sans MS"/>
                <a:sym typeface="Comic Sans MS"/>
              </a:rPr>
              <a:t>Spóirt</a:t>
            </a:r>
            <a:endParaRPr b="1" dirty="0">
              <a:latin typeface="SassoonPrimaryInfant" pitchFamily="2" charset="0"/>
              <a:ea typeface="Comic Sans MS"/>
              <a:cs typeface="Comic Sans MS"/>
              <a:sym typeface="Comic Sans MS"/>
            </a:endParaRPr>
          </a:p>
        </p:txBody>
      </p:sp>
      <p:sp>
        <p:nvSpPr>
          <p:cNvPr id="144" name="Google Shape;144;p7"/>
          <p:cNvSpPr txBox="1">
            <a:spLocks noGrp="1"/>
          </p:cNvSpPr>
          <p:nvPr>
            <p:ph type="body" idx="1"/>
          </p:nvPr>
        </p:nvSpPr>
        <p:spPr>
          <a:xfrm>
            <a:off x="590550" y="1823685"/>
            <a:ext cx="8229600" cy="4536280"/>
          </a:xfrm>
          <a:prstGeom prst="rect">
            <a:avLst/>
          </a:prstGeom>
          <a:noFill/>
          <a:ln>
            <a:noFill/>
          </a:ln>
        </p:spPr>
        <p:txBody>
          <a:bodyPr spcFirstLastPara="1" wrap="square" lIns="91425" tIns="45700" rIns="91425" bIns="45700" anchor="t" anchorCtr="0">
            <a:noAutofit/>
          </a:bodyPr>
          <a:lstStyle/>
          <a:p>
            <a:pPr marL="0" lvl="0" indent="0" algn="l" rtl="0">
              <a:lnSpc>
                <a:spcPct val="80000"/>
              </a:lnSpc>
              <a:spcBef>
                <a:spcPts val="0"/>
              </a:spcBef>
              <a:spcAft>
                <a:spcPts val="0"/>
              </a:spcAft>
              <a:buClr>
                <a:schemeClr val="dk1"/>
              </a:buClr>
              <a:buSzPts val="1000"/>
              <a:buFont typeface="Arial"/>
              <a:buNone/>
            </a:pPr>
            <a:endParaRPr sz="1000" dirty="0">
              <a:latin typeface="SassoonPrimaryInfant" pitchFamily="2" charset="0"/>
              <a:ea typeface="Times New Roman"/>
              <a:cs typeface="Times New Roman"/>
              <a:sym typeface="Times New Roman"/>
            </a:endParaRPr>
          </a:p>
          <a:p>
            <a:pPr marL="0" lvl="0" indent="0" algn="just" rtl="0">
              <a:lnSpc>
                <a:spcPct val="80000"/>
              </a:lnSpc>
              <a:spcBef>
                <a:spcPts val="560"/>
              </a:spcBef>
              <a:spcAft>
                <a:spcPts val="0"/>
              </a:spcAft>
              <a:buClr>
                <a:schemeClr val="dk1"/>
              </a:buClr>
              <a:buSzPts val="2800"/>
              <a:buFont typeface="Arial"/>
              <a:buNone/>
            </a:pPr>
            <a:r>
              <a:rPr lang="en-GB" sz="2400" dirty="0">
                <a:latin typeface="SassoonPrimaryInfant" pitchFamily="2" charset="0"/>
                <a:ea typeface="Comic Sans MS"/>
                <a:cs typeface="Comic Sans MS"/>
                <a:sym typeface="Comic Sans MS"/>
              </a:rPr>
              <a:t>Pupils experience a wide range of sporting activities here. Structured weekly PE lessons are taught throughout the school, in which teachers follow a movement and athletics scheme which ensures continuity and progression of core skills and competences.</a:t>
            </a:r>
          </a:p>
          <a:p>
            <a:pPr marL="0" lvl="0" indent="0" algn="just" rtl="0">
              <a:lnSpc>
                <a:spcPct val="80000"/>
              </a:lnSpc>
              <a:spcBef>
                <a:spcPts val="560"/>
              </a:spcBef>
              <a:spcAft>
                <a:spcPts val="0"/>
              </a:spcAft>
              <a:buClr>
                <a:schemeClr val="dk1"/>
              </a:buClr>
              <a:buSzPts val="2800"/>
              <a:buFont typeface="Arial"/>
              <a:buNone/>
            </a:pPr>
            <a:endParaRPr lang="en-GB" sz="2400" dirty="0">
              <a:latin typeface="SassoonPrimaryInfant" pitchFamily="2" charset="0"/>
              <a:sym typeface="Comic Sans MS"/>
            </a:endParaRPr>
          </a:p>
          <a:p>
            <a:pPr marL="0" lvl="0" indent="0" algn="just" rtl="0">
              <a:lnSpc>
                <a:spcPct val="80000"/>
              </a:lnSpc>
              <a:spcBef>
                <a:spcPts val="560"/>
              </a:spcBef>
              <a:spcAft>
                <a:spcPts val="0"/>
              </a:spcAft>
              <a:buClr>
                <a:schemeClr val="dk1"/>
              </a:buClr>
              <a:buSzPts val="2800"/>
              <a:buFont typeface="Arial"/>
              <a:buNone/>
            </a:pPr>
            <a:r>
              <a:rPr lang="en-GB" sz="2400" dirty="0">
                <a:latin typeface="SassoonPrimaryInfant" pitchFamily="2" charset="0"/>
                <a:sym typeface="Comic Sans MS"/>
              </a:rPr>
              <a:t>We often have coaches in for blocks working with different classes – Gaelic football, hurling, soccer, cross-country running and we’ve also had cricket and rugby coaches in the past.</a:t>
            </a:r>
            <a:endParaRPr sz="2800" dirty="0">
              <a:latin typeface="SassoonPrimaryInfant" pitchFamily="2" charset="0"/>
            </a:endParaRPr>
          </a:p>
          <a:p>
            <a:pPr marL="0" lvl="0" indent="0" algn="just" rtl="0">
              <a:lnSpc>
                <a:spcPct val="80000"/>
              </a:lnSpc>
              <a:spcBef>
                <a:spcPts val="560"/>
              </a:spcBef>
              <a:spcAft>
                <a:spcPts val="0"/>
              </a:spcAft>
              <a:buClr>
                <a:schemeClr val="dk1"/>
              </a:buClr>
              <a:buSzPts val="2800"/>
              <a:buFont typeface="Arial"/>
              <a:buNone/>
            </a:pPr>
            <a:endParaRPr sz="2400" dirty="0">
              <a:latin typeface="SassoonPrimaryInfant" pitchFamily="2" charset="0"/>
              <a:ea typeface="Comic Sans MS"/>
              <a:cs typeface="Comic Sans MS"/>
              <a:sym typeface="Comic Sans MS"/>
            </a:endParaRPr>
          </a:p>
          <a:p>
            <a:pPr marL="0" lvl="0" indent="0" algn="just" rtl="0">
              <a:lnSpc>
                <a:spcPct val="80000"/>
              </a:lnSpc>
              <a:spcBef>
                <a:spcPts val="560"/>
              </a:spcBef>
              <a:spcAft>
                <a:spcPts val="0"/>
              </a:spcAft>
              <a:buClr>
                <a:schemeClr val="dk1"/>
              </a:buClr>
              <a:buSzPts val="2800"/>
              <a:buFont typeface="Arial"/>
              <a:buNone/>
            </a:pPr>
            <a:r>
              <a:rPr lang="en-GB" sz="2400" dirty="0">
                <a:latin typeface="SassoonPrimaryInfant" pitchFamily="2" charset="0"/>
                <a:ea typeface="Comic Sans MS"/>
                <a:cs typeface="Comic Sans MS"/>
                <a:sym typeface="Comic Sans MS"/>
              </a:rPr>
              <a:t>Rang 7 pupils attend Down Leisure Centre for swimming lessons in the second term.</a:t>
            </a:r>
            <a:endParaRPr sz="2400" dirty="0">
              <a:latin typeface="SassoonPrimaryInfant" pitchFamily="2" charset="0"/>
              <a:ea typeface="Times New Roman"/>
              <a:cs typeface="Times New Roman"/>
              <a:sym typeface="Times New Roman"/>
            </a:endParaRPr>
          </a:p>
          <a:p>
            <a:pPr marL="0" lvl="0" indent="0" algn="l" rtl="0">
              <a:lnSpc>
                <a:spcPct val="80000"/>
              </a:lnSpc>
              <a:spcBef>
                <a:spcPts val="420"/>
              </a:spcBef>
              <a:spcAft>
                <a:spcPts val="0"/>
              </a:spcAft>
              <a:buClr>
                <a:schemeClr val="dk1"/>
              </a:buClr>
              <a:buSzPts val="2100"/>
              <a:buNone/>
            </a:pPr>
            <a:endParaRPr sz="20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50" name="Google Shape;150;p8"/>
          <p:cNvPicPr preferRelativeResize="0">
            <a:picLocks noGrp="1"/>
          </p:cNvPicPr>
          <p:nvPr>
            <p:ph type="body" idx="1"/>
          </p:nvPr>
        </p:nvPicPr>
        <p:blipFill rotWithShape="1">
          <a:blip r:embed="rId3">
            <a:alphaModFix/>
          </a:blip>
          <a:srcRect l="436" r="436"/>
          <a:stretch/>
        </p:blipFill>
        <p:spPr>
          <a:xfrm>
            <a:off x="263526" y="3573016"/>
            <a:ext cx="4092600" cy="3096300"/>
          </a:xfrm>
          <a:prstGeom prst="rect">
            <a:avLst/>
          </a:prstGeom>
          <a:noFill/>
          <a:ln>
            <a:noFill/>
          </a:ln>
        </p:spPr>
      </p:pic>
      <p:pic>
        <p:nvPicPr>
          <p:cNvPr id="152" name="Google Shape;152;p8"/>
          <p:cNvPicPr preferRelativeResize="0"/>
          <p:nvPr/>
        </p:nvPicPr>
        <p:blipFill rotWithShape="1">
          <a:blip r:embed="rId4">
            <a:alphaModFix/>
          </a:blip>
          <a:srcRect t="209" b="199"/>
          <a:stretch/>
        </p:blipFill>
        <p:spPr>
          <a:xfrm>
            <a:off x="4742264" y="3614465"/>
            <a:ext cx="4089964" cy="3054851"/>
          </a:xfrm>
          <a:prstGeom prst="rect">
            <a:avLst/>
          </a:prstGeom>
          <a:noFill/>
          <a:ln>
            <a:noFill/>
          </a:ln>
        </p:spPr>
      </p:pic>
      <p:pic>
        <p:nvPicPr>
          <p:cNvPr id="3" name="Picture 2">
            <a:extLst>
              <a:ext uri="{FF2B5EF4-FFF2-40B4-BE49-F238E27FC236}">
                <a16:creationId xmlns:a16="http://schemas.microsoft.com/office/drawing/2014/main" id="{C72DF0FC-00D0-4F35-B07F-E21B6AC8DDDA}"/>
              </a:ext>
            </a:extLst>
          </p:cNvPr>
          <p:cNvPicPr>
            <a:picLocks noChangeAspect="1"/>
          </p:cNvPicPr>
          <p:nvPr/>
        </p:nvPicPr>
        <p:blipFill>
          <a:blip r:embed="rId5"/>
          <a:stretch>
            <a:fillRect/>
          </a:stretch>
        </p:blipFill>
        <p:spPr>
          <a:xfrm>
            <a:off x="5435150" y="188684"/>
            <a:ext cx="3216322" cy="3260381"/>
          </a:xfrm>
          <a:prstGeom prst="rect">
            <a:avLst/>
          </a:prstGeom>
        </p:spPr>
      </p:pic>
      <p:pic>
        <p:nvPicPr>
          <p:cNvPr id="7" name="Picture 6">
            <a:extLst>
              <a:ext uri="{FF2B5EF4-FFF2-40B4-BE49-F238E27FC236}">
                <a16:creationId xmlns:a16="http://schemas.microsoft.com/office/drawing/2014/main" id="{6854C18D-33C7-4312-9F64-C55D3543518A}"/>
              </a:ext>
            </a:extLst>
          </p:cNvPr>
          <p:cNvPicPr>
            <a:picLocks noChangeAspect="1"/>
          </p:cNvPicPr>
          <p:nvPr/>
        </p:nvPicPr>
        <p:blipFill>
          <a:blip r:embed="rId6"/>
          <a:stretch>
            <a:fillRect/>
          </a:stretch>
        </p:blipFill>
        <p:spPr>
          <a:xfrm>
            <a:off x="479854" y="281275"/>
            <a:ext cx="4406850" cy="316779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8" name="Picture 7">
            <a:extLst>
              <a:ext uri="{FF2B5EF4-FFF2-40B4-BE49-F238E27FC236}">
                <a16:creationId xmlns:a16="http://schemas.microsoft.com/office/drawing/2014/main" id="{C064B80C-6B01-4DE9-8BFC-333047FDA433}"/>
              </a:ext>
            </a:extLst>
          </p:cNvPr>
          <p:cNvPicPr>
            <a:picLocks noChangeAspect="1"/>
          </p:cNvPicPr>
          <p:nvPr/>
        </p:nvPicPr>
        <p:blipFill>
          <a:blip r:embed="rId3"/>
          <a:stretch>
            <a:fillRect/>
          </a:stretch>
        </p:blipFill>
        <p:spPr>
          <a:xfrm>
            <a:off x="800966" y="238849"/>
            <a:ext cx="7519842" cy="1240774"/>
          </a:xfrm>
          <a:prstGeom prst="rect">
            <a:avLst/>
          </a:prstGeom>
        </p:spPr>
      </p:pic>
      <p:sp>
        <p:nvSpPr>
          <p:cNvPr id="158" name="Google Shape;158;p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br>
              <a:rPr lang="en-GB" b="1" dirty="0">
                <a:latin typeface="SassoonPrimaryInfant" pitchFamily="2" charset="0"/>
              </a:rPr>
            </a:br>
            <a:r>
              <a:rPr lang="en-GB" b="1" dirty="0" err="1">
                <a:latin typeface="SassoonPrimaryInfant" pitchFamily="2" charset="0"/>
                <a:ea typeface="Comic Sans MS"/>
                <a:cs typeface="Comic Sans MS"/>
                <a:sym typeface="Comic Sans MS"/>
              </a:rPr>
              <a:t>Imeachtaí</a:t>
            </a:r>
            <a:r>
              <a:rPr lang="en-GB" b="1" dirty="0">
                <a:latin typeface="SassoonPrimaryInfant" pitchFamily="2" charset="0"/>
                <a:ea typeface="Comic Sans MS"/>
                <a:cs typeface="Comic Sans MS"/>
                <a:sym typeface="Comic Sans MS"/>
              </a:rPr>
              <a:t> </a:t>
            </a:r>
            <a:r>
              <a:rPr lang="en-GB" b="1" dirty="0" err="1">
                <a:latin typeface="SassoonPrimaryInfant" pitchFamily="2" charset="0"/>
                <a:ea typeface="Comic Sans MS"/>
                <a:cs typeface="Comic Sans MS"/>
                <a:sym typeface="Comic Sans MS"/>
              </a:rPr>
              <a:t>Seach-churaclaim</a:t>
            </a:r>
            <a:br>
              <a:rPr lang="en-GB" b="1" dirty="0">
                <a:latin typeface="SassoonPrimaryInfant" pitchFamily="2" charset="0"/>
                <a:ea typeface="Comic Sans MS"/>
                <a:cs typeface="Comic Sans MS"/>
                <a:sym typeface="Comic Sans MS"/>
              </a:rPr>
            </a:br>
            <a:r>
              <a:rPr lang="en-GB" i="1" dirty="0">
                <a:latin typeface="SassoonPrimaryInfant" pitchFamily="2" charset="0"/>
                <a:ea typeface="Comic Sans MS"/>
                <a:cs typeface="Comic Sans MS"/>
                <a:sym typeface="Comic Sans MS"/>
              </a:rPr>
              <a:t>Extra-curricular activities</a:t>
            </a:r>
            <a:br>
              <a:rPr lang="en-GB" b="1" dirty="0">
                <a:latin typeface="SassoonPrimaryInfant" pitchFamily="2" charset="0"/>
              </a:rPr>
            </a:br>
            <a:endParaRPr b="1" dirty="0">
              <a:latin typeface="SassoonPrimaryInfant" pitchFamily="2" charset="0"/>
            </a:endParaRPr>
          </a:p>
        </p:txBody>
      </p:sp>
      <p:sp>
        <p:nvSpPr>
          <p:cNvPr id="159" name="Google Shape;159;p9"/>
          <p:cNvSpPr txBox="1">
            <a:spLocks noGrp="1"/>
          </p:cNvSpPr>
          <p:nvPr>
            <p:ph type="body" idx="1"/>
          </p:nvPr>
        </p:nvSpPr>
        <p:spPr>
          <a:xfrm>
            <a:off x="457200" y="1600200"/>
            <a:ext cx="5599817" cy="4525963"/>
          </a:xfrm>
          <a:prstGeom prst="rect">
            <a:avLst/>
          </a:prstGeom>
          <a:noFill/>
          <a:ln>
            <a:noFill/>
          </a:ln>
        </p:spPr>
        <p:txBody>
          <a:bodyPr spcFirstLastPara="1" wrap="square" lIns="91425" tIns="45700" rIns="91425" bIns="45700" anchor="t" anchorCtr="0">
            <a:noAutofit/>
          </a:bodyPr>
          <a:lstStyle/>
          <a:p>
            <a:pPr marL="342900" lvl="0" indent="-342900" algn="just" rtl="0">
              <a:spcBef>
                <a:spcPts val="400"/>
              </a:spcBef>
              <a:spcAft>
                <a:spcPts val="0"/>
              </a:spcAft>
              <a:buClr>
                <a:schemeClr val="dk1"/>
              </a:buClr>
              <a:buSzPts val="2000"/>
              <a:buChar char="•"/>
            </a:pPr>
            <a:r>
              <a:rPr lang="en-GB" sz="2000" dirty="0">
                <a:latin typeface="SassoonPrimaryInfant" pitchFamily="2" charset="0"/>
                <a:ea typeface="Comic Sans MS"/>
                <a:cs typeface="Comic Sans MS"/>
                <a:sym typeface="Comic Sans MS"/>
              </a:rPr>
              <a:t>Club </a:t>
            </a:r>
            <a:r>
              <a:rPr lang="en-GB" sz="2000" dirty="0" err="1">
                <a:latin typeface="SassoonPrimaryInfant" pitchFamily="2" charset="0"/>
                <a:ea typeface="Comic Sans MS"/>
                <a:cs typeface="Comic Sans MS"/>
                <a:sym typeface="Comic Sans MS"/>
              </a:rPr>
              <a:t>Bricfeasta</a:t>
            </a:r>
            <a:r>
              <a:rPr lang="en-GB" sz="2000" dirty="0">
                <a:latin typeface="SassoonPrimaryInfant" pitchFamily="2" charset="0"/>
                <a:ea typeface="Comic Sans MS"/>
                <a:cs typeface="Comic Sans MS"/>
                <a:sym typeface="Comic Sans MS"/>
              </a:rPr>
              <a:t> - from 8.00am each morning</a:t>
            </a:r>
            <a:endParaRPr dirty="0">
              <a:latin typeface="SassoonPrimaryInfant" pitchFamily="2" charset="0"/>
            </a:endParaRPr>
          </a:p>
          <a:p>
            <a:pPr marL="342900" lvl="0" indent="-342900" algn="just" rtl="0">
              <a:spcBef>
                <a:spcPts val="400"/>
              </a:spcBef>
              <a:spcAft>
                <a:spcPts val="0"/>
              </a:spcAft>
              <a:buClr>
                <a:schemeClr val="dk1"/>
              </a:buClr>
              <a:buSzPts val="2000"/>
              <a:buChar char="•"/>
            </a:pPr>
            <a:r>
              <a:rPr lang="en-GB" sz="2000" dirty="0">
                <a:latin typeface="SassoonPrimaryInfant" pitchFamily="2" charset="0"/>
                <a:ea typeface="Comic Sans MS"/>
                <a:cs typeface="Comic Sans MS"/>
                <a:sym typeface="Comic Sans MS"/>
              </a:rPr>
              <a:t>After school club 2 – 3pm and 3 – 4pm</a:t>
            </a:r>
            <a:endParaRPr dirty="0">
              <a:latin typeface="SassoonPrimaryInfant" pitchFamily="2" charset="0"/>
            </a:endParaRPr>
          </a:p>
          <a:p>
            <a:pPr marL="342900" lvl="0" indent="-342900" algn="just" rtl="0">
              <a:spcBef>
                <a:spcPts val="400"/>
              </a:spcBef>
              <a:spcAft>
                <a:spcPts val="0"/>
              </a:spcAft>
              <a:buClr>
                <a:schemeClr val="dk1"/>
              </a:buClr>
              <a:buSzPts val="2000"/>
              <a:buChar char="•"/>
            </a:pPr>
            <a:r>
              <a:rPr lang="en-GB" sz="2000" dirty="0">
                <a:latin typeface="SassoonPrimaryInfant" pitchFamily="2" charset="0"/>
                <a:ea typeface="Comic Sans MS"/>
                <a:cs typeface="Comic Sans MS"/>
                <a:sym typeface="Comic Sans MS"/>
              </a:rPr>
              <a:t>School choir &amp; musical groups</a:t>
            </a:r>
          </a:p>
          <a:p>
            <a:pPr marL="342900" lvl="0" indent="-342900" algn="just" rtl="0">
              <a:spcBef>
                <a:spcPts val="400"/>
              </a:spcBef>
              <a:spcAft>
                <a:spcPts val="0"/>
              </a:spcAft>
              <a:buClr>
                <a:schemeClr val="dk1"/>
              </a:buClr>
              <a:buSzPts val="2000"/>
              <a:buChar char="•"/>
            </a:pPr>
            <a:r>
              <a:rPr lang="en-GB" sz="2000" dirty="0">
                <a:latin typeface="SassoonPrimaryInfant" pitchFamily="2" charset="0"/>
                <a:ea typeface="Comic Sans MS"/>
                <a:cs typeface="Comic Sans MS"/>
                <a:sym typeface="Comic Sans MS"/>
              </a:rPr>
              <a:t>Links with local high schools and other </a:t>
            </a:r>
            <a:r>
              <a:rPr lang="en-GB" sz="2000" dirty="0" err="1">
                <a:latin typeface="SassoonPrimaryInfant" pitchFamily="2" charset="0"/>
                <a:ea typeface="Comic Sans MS"/>
                <a:cs typeface="Comic Sans MS"/>
                <a:sym typeface="Comic Sans MS"/>
              </a:rPr>
              <a:t>Gaelscoileanna</a:t>
            </a:r>
            <a:endParaRPr lang="en-GB" sz="2000" dirty="0">
              <a:latin typeface="SassoonPrimaryInfant" pitchFamily="2" charset="0"/>
              <a:ea typeface="Comic Sans MS"/>
              <a:cs typeface="Comic Sans MS"/>
              <a:sym typeface="Comic Sans MS"/>
            </a:endParaRPr>
          </a:p>
          <a:p>
            <a:pPr marL="342900" lvl="0" indent="-342900" algn="just" rtl="0">
              <a:spcBef>
                <a:spcPts val="400"/>
              </a:spcBef>
              <a:spcAft>
                <a:spcPts val="0"/>
              </a:spcAft>
              <a:buClr>
                <a:schemeClr val="dk1"/>
              </a:buClr>
              <a:buSzPts val="2000"/>
              <a:buChar char="•"/>
            </a:pPr>
            <a:r>
              <a:rPr lang="en-GB" sz="2000" dirty="0" err="1">
                <a:latin typeface="SassoonPrimaryInfant" pitchFamily="2" charset="0"/>
                <a:sym typeface="Comic Sans MS"/>
              </a:rPr>
              <a:t>Cumann</a:t>
            </a:r>
            <a:r>
              <a:rPr lang="en-GB" sz="2000" dirty="0">
                <a:latin typeface="SassoonPrimaryInfant" pitchFamily="2" charset="0"/>
                <a:sym typeface="Comic Sans MS"/>
              </a:rPr>
              <a:t> na </a:t>
            </a:r>
            <a:r>
              <a:rPr lang="en-GB" sz="2000" dirty="0" err="1">
                <a:latin typeface="SassoonPrimaryInfant" pitchFamily="2" charset="0"/>
                <a:sym typeface="Comic Sans MS"/>
              </a:rPr>
              <a:t>mBunscol</a:t>
            </a:r>
            <a:r>
              <a:rPr lang="en-GB" sz="2000" dirty="0">
                <a:latin typeface="SassoonPrimaryInfant" pitchFamily="2" charset="0"/>
                <a:sym typeface="Comic Sans MS"/>
              </a:rPr>
              <a:t> competitions</a:t>
            </a:r>
          </a:p>
          <a:p>
            <a:pPr marL="342900" lvl="0" indent="-342900" algn="just" rtl="0">
              <a:spcBef>
                <a:spcPts val="400"/>
              </a:spcBef>
              <a:spcAft>
                <a:spcPts val="0"/>
              </a:spcAft>
              <a:buClr>
                <a:schemeClr val="dk1"/>
              </a:buClr>
              <a:buSzPts val="2000"/>
              <a:buChar char="•"/>
            </a:pPr>
            <a:r>
              <a:rPr lang="en-GB" sz="2000" dirty="0" err="1">
                <a:latin typeface="SassoonPrimaryInfant" pitchFamily="2" charset="0"/>
                <a:sym typeface="Comic Sans MS"/>
              </a:rPr>
              <a:t>Flahavan’s</a:t>
            </a:r>
            <a:r>
              <a:rPr lang="en-GB" sz="2000" dirty="0">
                <a:latin typeface="SassoonPrimaryInfant" pitchFamily="2" charset="0"/>
                <a:sym typeface="Comic Sans MS"/>
              </a:rPr>
              <a:t> Cross-country Running League </a:t>
            </a:r>
          </a:p>
          <a:p>
            <a:pPr marL="342900" lvl="0" indent="-342900" algn="just" rtl="0">
              <a:spcBef>
                <a:spcPts val="400"/>
              </a:spcBef>
              <a:spcAft>
                <a:spcPts val="0"/>
              </a:spcAft>
              <a:buClr>
                <a:schemeClr val="dk1"/>
              </a:buClr>
              <a:buSzPts val="2000"/>
              <a:buChar char="•"/>
            </a:pPr>
            <a:r>
              <a:rPr lang="en-GB" sz="2000" dirty="0" err="1">
                <a:latin typeface="SassoonPrimaryInfant" pitchFamily="2" charset="0"/>
                <a:sym typeface="Comic Sans MS"/>
              </a:rPr>
              <a:t>Féile</a:t>
            </a:r>
            <a:r>
              <a:rPr lang="en-GB" sz="2000" dirty="0">
                <a:latin typeface="SassoonPrimaryInfant" pitchFamily="2" charset="0"/>
                <a:sym typeface="Comic Sans MS"/>
              </a:rPr>
              <a:t> </a:t>
            </a:r>
            <a:r>
              <a:rPr lang="en-GB" sz="2000" dirty="0" err="1">
                <a:latin typeface="SassoonPrimaryInfant" pitchFamily="2" charset="0"/>
                <a:sym typeface="Comic Sans MS"/>
              </a:rPr>
              <a:t>Scoildrámaíochta</a:t>
            </a:r>
            <a:endParaRPr lang="en-GB" sz="2000" dirty="0">
              <a:latin typeface="SassoonPrimaryInfant" pitchFamily="2" charset="0"/>
              <a:sym typeface="Comic Sans MS"/>
            </a:endParaRPr>
          </a:p>
          <a:p>
            <a:pPr marL="342900" lvl="0" indent="-342900" algn="just" rtl="0">
              <a:spcBef>
                <a:spcPts val="400"/>
              </a:spcBef>
              <a:spcAft>
                <a:spcPts val="0"/>
              </a:spcAft>
              <a:buClr>
                <a:schemeClr val="dk1"/>
              </a:buClr>
              <a:buSzPts val="2000"/>
              <a:buChar char="•"/>
            </a:pPr>
            <a:r>
              <a:rPr lang="en-GB" sz="2000" dirty="0">
                <a:latin typeface="SassoonPrimaryInfant" pitchFamily="2" charset="0"/>
                <a:sym typeface="Comic Sans MS"/>
              </a:rPr>
              <a:t>Shared Education Partnership</a:t>
            </a:r>
            <a:endParaRPr dirty="0">
              <a:latin typeface="SassoonPrimaryInfant" pitchFamily="2" charset="0"/>
            </a:endParaRPr>
          </a:p>
          <a:p>
            <a:pPr marL="342900" lvl="0" indent="-342900" algn="just" rtl="0">
              <a:spcBef>
                <a:spcPts val="400"/>
              </a:spcBef>
              <a:spcAft>
                <a:spcPts val="0"/>
              </a:spcAft>
              <a:buClr>
                <a:schemeClr val="dk1"/>
              </a:buClr>
              <a:buSzPts val="2000"/>
              <a:buChar char="•"/>
            </a:pPr>
            <a:r>
              <a:rPr lang="en-GB" sz="2000" dirty="0">
                <a:latin typeface="SassoonPrimaryInfant" pitchFamily="2" charset="0"/>
                <a:ea typeface="Comic Sans MS"/>
                <a:cs typeface="Comic Sans MS"/>
                <a:sym typeface="Comic Sans MS"/>
              </a:rPr>
              <a:t>School Council and Eco-School Committee</a:t>
            </a:r>
            <a:endParaRPr dirty="0">
              <a:latin typeface="SassoonPrimaryInfant" pitchFamily="2" charset="0"/>
            </a:endParaRPr>
          </a:p>
          <a:p>
            <a:pPr marL="342900" lvl="0" indent="-342900" algn="just" rtl="0">
              <a:spcBef>
                <a:spcPts val="400"/>
              </a:spcBef>
              <a:spcAft>
                <a:spcPts val="0"/>
              </a:spcAft>
              <a:buClr>
                <a:schemeClr val="dk1"/>
              </a:buClr>
              <a:buSzPts val="2000"/>
              <a:buChar char="•"/>
            </a:pPr>
            <a:r>
              <a:rPr lang="en-GB" sz="2000" dirty="0">
                <a:latin typeface="SassoonPrimaryInfant" pitchFamily="2" charset="0"/>
                <a:ea typeface="Comic Sans MS"/>
                <a:cs typeface="Comic Sans MS"/>
                <a:sym typeface="Comic Sans MS"/>
              </a:rPr>
              <a:t>Cycling Proficiency</a:t>
            </a:r>
            <a:endParaRPr dirty="0">
              <a:latin typeface="SassoonPrimaryInfant" pitchFamily="2" charset="0"/>
            </a:endParaRPr>
          </a:p>
          <a:p>
            <a:pPr marL="342900" lvl="0" indent="-342900" algn="l" rtl="0">
              <a:spcBef>
                <a:spcPts val="640"/>
              </a:spcBef>
              <a:spcAft>
                <a:spcPts val="0"/>
              </a:spcAft>
              <a:buClr>
                <a:schemeClr val="dk1"/>
              </a:buClr>
              <a:buSzPts val="3200"/>
              <a:buFont typeface="Arial"/>
              <a:buNone/>
            </a:pPr>
            <a:endParaRPr dirty="0"/>
          </a:p>
        </p:txBody>
      </p:sp>
      <p:pic>
        <p:nvPicPr>
          <p:cNvPr id="160" name="Google Shape;160;p9"/>
          <p:cNvPicPr preferRelativeResize="0"/>
          <p:nvPr/>
        </p:nvPicPr>
        <p:blipFill rotWithShape="1">
          <a:blip r:embed="rId4">
            <a:alphaModFix/>
          </a:blip>
          <a:srcRect/>
          <a:stretch/>
        </p:blipFill>
        <p:spPr>
          <a:xfrm rot="21213599">
            <a:off x="6726066" y="5009982"/>
            <a:ext cx="2026661" cy="1564775"/>
          </a:xfrm>
          <a:prstGeom prst="rect">
            <a:avLst/>
          </a:prstGeom>
          <a:noFill/>
          <a:ln>
            <a:noFill/>
          </a:ln>
        </p:spPr>
      </p:pic>
      <p:pic>
        <p:nvPicPr>
          <p:cNvPr id="161" name="Google Shape;161;p9"/>
          <p:cNvPicPr preferRelativeResize="0"/>
          <p:nvPr/>
        </p:nvPicPr>
        <p:blipFill rotWithShape="1">
          <a:blip r:embed="rId5">
            <a:alphaModFix/>
          </a:blip>
          <a:srcRect t="3575" b="3565"/>
          <a:stretch/>
        </p:blipFill>
        <p:spPr>
          <a:xfrm rot="21156143">
            <a:off x="6883717" y="2919230"/>
            <a:ext cx="1971281" cy="1407337"/>
          </a:xfrm>
          <a:prstGeom prst="rect">
            <a:avLst/>
          </a:prstGeom>
          <a:noFill/>
          <a:ln>
            <a:noFill/>
          </a:ln>
        </p:spPr>
      </p:pic>
      <p:pic>
        <p:nvPicPr>
          <p:cNvPr id="162" name="Google Shape;162;p9"/>
          <p:cNvPicPr preferRelativeResize="0"/>
          <p:nvPr/>
        </p:nvPicPr>
        <p:blipFill rotWithShape="1">
          <a:blip r:embed="rId6">
            <a:alphaModFix/>
          </a:blip>
          <a:srcRect/>
          <a:stretch/>
        </p:blipFill>
        <p:spPr>
          <a:xfrm rot="482328">
            <a:off x="6444611" y="1572949"/>
            <a:ext cx="1797408" cy="1253088"/>
          </a:xfrm>
          <a:prstGeom prst="rect">
            <a:avLst/>
          </a:prstGeom>
          <a:noFill/>
          <a:ln>
            <a:noFill/>
          </a:ln>
        </p:spPr>
      </p:pic>
      <p:pic>
        <p:nvPicPr>
          <p:cNvPr id="3" name="Picture 2">
            <a:extLst>
              <a:ext uri="{FF2B5EF4-FFF2-40B4-BE49-F238E27FC236}">
                <a16:creationId xmlns:a16="http://schemas.microsoft.com/office/drawing/2014/main" id="{C8B5A713-0E6D-43EA-A84C-5DB0EFEB9870}"/>
              </a:ext>
            </a:extLst>
          </p:cNvPr>
          <p:cNvPicPr>
            <a:picLocks noChangeAspect="1"/>
          </p:cNvPicPr>
          <p:nvPr/>
        </p:nvPicPr>
        <p:blipFill>
          <a:blip r:embed="rId7"/>
          <a:stretch>
            <a:fillRect/>
          </a:stretch>
        </p:blipFill>
        <p:spPr>
          <a:xfrm rot="21408992">
            <a:off x="5693771" y="3993989"/>
            <a:ext cx="1779602" cy="13622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66"/>
        <p:cNvGrpSpPr/>
        <p:nvPr/>
      </p:nvGrpSpPr>
      <p:grpSpPr>
        <a:xfrm>
          <a:off x="0" y="0"/>
          <a:ext cx="0" cy="0"/>
          <a:chOff x="0" y="0"/>
          <a:chExt cx="0" cy="0"/>
        </a:xfrm>
      </p:grpSpPr>
      <p:sp useBgFill="1">
        <p:nvSpPr>
          <p:cNvPr id="176" name="Rectangle 173">
            <a:extLst>
              <a:ext uri="{FF2B5EF4-FFF2-40B4-BE49-F238E27FC236}">
                <a16:creationId xmlns:a16="http://schemas.microsoft.com/office/drawing/2014/main" id="{AD96FDFD-4E42-4A06-B8B5-768A1DB9C2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Google Shape;168;p10"/>
          <p:cNvSpPr txBox="1">
            <a:spLocks noGrp="1"/>
          </p:cNvSpPr>
          <p:nvPr>
            <p:ph type="title"/>
          </p:nvPr>
        </p:nvSpPr>
        <p:spPr>
          <a:xfrm>
            <a:off x="728526" y="371719"/>
            <a:ext cx="4594473" cy="1906863"/>
          </a:xfrm>
          <a:prstGeom prst="rect">
            <a:avLst/>
          </a:prstGeom>
        </p:spPr>
        <p:txBody>
          <a:bodyPr spcFirstLastPara="1" lIns="91425" tIns="45700" rIns="91425" bIns="45700" anchor="b" anchorCtr="0">
            <a:normAutofit/>
          </a:bodyPr>
          <a:lstStyle/>
          <a:p>
            <a:pPr marL="0" lvl="0" indent="0" rtl="0">
              <a:lnSpc>
                <a:spcPct val="90000"/>
              </a:lnSpc>
              <a:spcBef>
                <a:spcPts val="0"/>
              </a:spcBef>
              <a:spcAft>
                <a:spcPts val="0"/>
              </a:spcAft>
              <a:buNone/>
            </a:pPr>
            <a:r>
              <a:rPr lang="en-GB" sz="3100" b="1" dirty="0" err="1">
                <a:latin typeface="SassoonPrimaryInfant" pitchFamily="2" charset="0"/>
                <a:ea typeface="Comic Sans MS"/>
                <a:cs typeface="Comic Sans MS"/>
                <a:sym typeface="Comic Sans MS"/>
              </a:rPr>
              <a:t>Comhairle</a:t>
            </a:r>
            <a:r>
              <a:rPr lang="en-GB" sz="3100" b="1" dirty="0">
                <a:latin typeface="SassoonPrimaryInfant" pitchFamily="2" charset="0"/>
                <a:ea typeface="Comic Sans MS"/>
                <a:cs typeface="Comic Sans MS"/>
                <a:sym typeface="Comic Sans MS"/>
              </a:rPr>
              <a:t> </a:t>
            </a:r>
            <a:r>
              <a:rPr lang="en-GB" sz="3100" b="1" dirty="0" err="1">
                <a:latin typeface="SassoonPrimaryInfant" pitchFamily="2" charset="0"/>
                <a:ea typeface="Comic Sans MS"/>
                <a:cs typeface="Comic Sans MS"/>
                <a:sym typeface="Comic Sans MS"/>
              </a:rPr>
              <a:t>Scoile</a:t>
            </a:r>
            <a:r>
              <a:rPr lang="en-GB" sz="3100" b="1" dirty="0">
                <a:latin typeface="SassoonPrimaryInfant" pitchFamily="2" charset="0"/>
                <a:ea typeface="Comic Sans MS"/>
                <a:cs typeface="Comic Sans MS"/>
                <a:sym typeface="Comic Sans MS"/>
              </a:rPr>
              <a:t> / </a:t>
            </a:r>
            <a:r>
              <a:rPr lang="en-GB" sz="3100" b="1" dirty="0" err="1">
                <a:latin typeface="SassoonPrimaryInfant" pitchFamily="2" charset="0"/>
                <a:ea typeface="Comic Sans MS"/>
                <a:cs typeface="Comic Sans MS"/>
                <a:sym typeface="Comic Sans MS"/>
              </a:rPr>
              <a:t>Éiceachoiste</a:t>
            </a:r>
            <a:br>
              <a:rPr lang="en-GB" sz="3100" b="1" dirty="0">
                <a:latin typeface="SassoonPrimaryInfant" pitchFamily="2" charset="0"/>
                <a:ea typeface="Comic Sans MS"/>
                <a:cs typeface="Comic Sans MS"/>
                <a:sym typeface="Comic Sans MS"/>
              </a:rPr>
            </a:br>
            <a:r>
              <a:rPr lang="en-GB" sz="3100" i="1" dirty="0">
                <a:latin typeface="SassoonPrimaryInfant" pitchFamily="2" charset="0"/>
                <a:ea typeface="Comic Sans MS"/>
                <a:cs typeface="Comic Sans MS"/>
                <a:sym typeface="Comic Sans MS"/>
              </a:rPr>
              <a:t>School Council &amp; Eco-School committee</a:t>
            </a:r>
          </a:p>
        </p:txBody>
      </p:sp>
      <p:sp>
        <p:nvSpPr>
          <p:cNvPr id="169" name="Google Shape;169;p10"/>
          <p:cNvSpPr txBox="1">
            <a:spLocks noGrp="1"/>
          </p:cNvSpPr>
          <p:nvPr>
            <p:ph type="body" idx="1"/>
          </p:nvPr>
        </p:nvSpPr>
        <p:spPr>
          <a:xfrm>
            <a:off x="728526" y="2711395"/>
            <a:ext cx="3086100" cy="3465568"/>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2000"/>
              <a:buFont typeface="Arial"/>
              <a:buNone/>
            </a:pPr>
            <a:r>
              <a:rPr lang="en-GB" sz="1700">
                <a:latin typeface="SassoonPrimaryInfant" pitchFamily="2" charset="0"/>
                <a:ea typeface="Comic Sans MS"/>
                <a:cs typeface="Comic Sans MS"/>
                <a:sym typeface="Comic Sans MS"/>
              </a:rPr>
              <a:t>We have both a School Council and Eco-School committee who have regular meetings to provide the pupils’ voice on school matters. They have a say in the decision making process and are involved in lots of various events and initiatives that help to continually improve our school – fundraising events, playground rules, ordering resources, taking care of our garden, etc.</a:t>
            </a:r>
            <a:endParaRPr lang="en-GB" sz="1700">
              <a:latin typeface="SassoonPrimaryInfant" pitchFamily="2" charset="0"/>
            </a:endParaRPr>
          </a:p>
          <a:p>
            <a:pPr marL="0" lvl="0" indent="0" rtl="0">
              <a:spcBef>
                <a:spcPts val="640"/>
              </a:spcBef>
              <a:spcAft>
                <a:spcPts val="0"/>
              </a:spcAft>
              <a:buClr>
                <a:schemeClr val="dk1"/>
              </a:buClr>
              <a:buSzPts val="3200"/>
              <a:buFont typeface="Arial"/>
              <a:buNone/>
            </a:pPr>
            <a:endParaRPr lang="en-GB" sz="1700"/>
          </a:p>
        </p:txBody>
      </p:sp>
      <p:pic>
        <p:nvPicPr>
          <p:cNvPr id="3" name="Picture 2">
            <a:extLst>
              <a:ext uri="{FF2B5EF4-FFF2-40B4-BE49-F238E27FC236}">
                <a16:creationId xmlns:a16="http://schemas.microsoft.com/office/drawing/2014/main" id="{A6F06BFC-EF3F-4649-B284-CFD05CBF5058}"/>
              </a:ext>
            </a:extLst>
          </p:cNvPr>
          <p:cNvPicPr>
            <a:picLocks noChangeAspect="1"/>
          </p:cNvPicPr>
          <p:nvPr/>
        </p:nvPicPr>
        <p:blipFill rotWithShape="1">
          <a:blip r:embed="rId3"/>
          <a:srcRect l="12957" r="11601" b="-4"/>
          <a:stretch/>
        </p:blipFill>
        <p:spPr>
          <a:xfrm>
            <a:off x="6339726" y="3681465"/>
            <a:ext cx="2810949" cy="3176541"/>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5" name="Picture 4" descr="A group of children sitting around a table&#10;&#10;Description automatically generated with medium confidence">
            <a:extLst>
              <a:ext uri="{FF2B5EF4-FFF2-40B4-BE49-F238E27FC236}">
                <a16:creationId xmlns:a16="http://schemas.microsoft.com/office/drawing/2014/main" id="{05292236-573D-40CB-9744-293E166A4F3F}"/>
              </a:ext>
            </a:extLst>
          </p:cNvPr>
          <p:cNvPicPr>
            <a:picLocks noChangeAspect="1"/>
          </p:cNvPicPr>
          <p:nvPr/>
        </p:nvPicPr>
        <p:blipFill rotWithShape="1">
          <a:blip r:embed="rId4"/>
          <a:srcRect l="9990" r="34235" b="-3"/>
          <a:stretch/>
        </p:blipFill>
        <p:spPr>
          <a:xfrm>
            <a:off x="4048707" y="2457970"/>
            <a:ext cx="2593775" cy="3476265"/>
          </a:xfrm>
          <a:custGeom>
            <a:avLst/>
            <a:gdLst/>
            <a:ahLst/>
            <a:cxnLst/>
            <a:rect l="l" t="t" r="r" b="b"/>
            <a:pathLst>
              <a:path w="3458367" h="3476265">
                <a:moveTo>
                  <a:pt x="549716" y="15"/>
                </a:moveTo>
                <a:cubicBezTo>
                  <a:pt x="557611" y="271"/>
                  <a:pt x="565778" y="3856"/>
                  <a:pt x="573176" y="4995"/>
                </a:cubicBezTo>
                <a:cubicBezTo>
                  <a:pt x="736504" y="30493"/>
                  <a:pt x="899830" y="58040"/>
                  <a:pt x="1063336" y="82398"/>
                </a:cubicBezTo>
                <a:cubicBezTo>
                  <a:pt x="1216195" y="105163"/>
                  <a:pt x="1370136" y="110398"/>
                  <a:pt x="1523717" y="122237"/>
                </a:cubicBezTo>
                <a:cubicBezTo>
                  <a:pt x="1709602" y="136580"/>
                  <a:pt x="1895127" y="156841"/>
                  <a:pt x="2079929" y="188711"/>
                </a:cubicBezTo>
                <a:cubicBezTo>
                  <a:pt x="2208244" y="211023"/>
                  <a:pt x="2337823" y="226502"/>
                  <a:pt x="2467943" y="208745"/>
                </a:cubicBezTo>
                <a:cubicBezTo>
                  <a:pt x="2474439" y="207834"/>
                  <a:pt x="2481839" y="204876"/>
                  <a:pt x="2487253" y="207834"/>
                </a:cubicBezTo>
                <a:cubicBezTo>
                  <a:pt x="2550419" y="241073"/>
                  <a:pt x="2619357" y="217168"/>
                  <a:pt x="2684869" y="238113"/>
                </a:cubicBezTo>
                <a:cubicBezTo>
                  <a:pt x="2668085" y="318930"/>
                  <a:pt x="2596077" y="312327"/>
                  <a:pt x="2555471" y="368331"/>
                </a:cubicBezTo>
                <a:cubicBezTo>
                  <a:pt x="2621704" y="390639"/>
                  <a:pt x="2681259" y="413178"/>
                  <a:pt x="2741717" y="430023"/>
                </a:cubicBezTo>
                <a:cubicBezTo>
                  <a:pt x="2805785" y="447780"/>
                  <a:pt x="2860106" y="495816"/>
                  <a:pt x="2922728" y="517216"/>
                </a:cubicBezTo>
                <a:cubicBezTo>
                  <a:pt x="2936085" y="521769"/>
                  <a:pt x="2952146" y="537704"/>
                  <a:pt x="2956838" y="553184"/>
                </a:cubicBezTo>
                <a:cubicBezTo>
                  <a:pt x="2971997" y="603269"/>
                  <a:pt x="3274647" y="743732"/>
                  <a:pt x="3238914" y="788350"/>
                </a:cubicBezTo>
                <a:cubicBezTo>
                  <a:pt x="3224116" y="806791"/>
                  <a:pt x="3204986" y="819994"/>
                  <a:pt x="3184953" y="838207"/>
                </a:cubicBezTo>
                <a:cubicBezTo>
                  <a:pt x="3215093" y="872582"/>
                  <a:pt x="3249020" y="887608"/>
                  <a:pt x="3285115" y="897852"/>
                </a:cubicBezTo>
                <a:cubicBezTo>
                  <a:pt x="3295944" y="901039"/>
                  <a:pt x="3306591" y="907413"/>
                  <a:pt x="3307674" y="922894"/>
                </a:cubicBezTo>
                <a:cubicBezTo>
                  <a:pt x="3308757" y="939056"/>
                  <a:pt x="3297748" y="945429"/>
                  <a:pt x="3288544" y="952944"/>
                </a:cubicBezTo>
                <a:cubicBezTo>
                  <a:pt x="3275731" y="963415"/>
                  <a:pt x="3263278" y="972523"/>
                  <a:pt x="3247036" y="973888"/>
                </a:cubicBezTo>
                <a:cubicBezTo>
                  <a:pt x="3220325" y="975937"/>
                  <a:pt x="3207513" y="1005076"/>
                  <a:pt x="3191993" y="1026930"/>
                </a:cubicBezTo>
                <a:cubicBezTo>
                  <a:pt x="3183330" y="1039224"/>
                  <a:pt x="3178998" y="1064037"/>
                  <a:pt x="3194157" y="1068363"/>
                </a:cubicBezTo>
                <a:cubicBezTo>
                  <a:pt x="3230613" y="1078837"/>
                  <a:pt x="3227725" y="1109114"/>
                  <a:pt x="3226824" y="1143489"/>
                </a:cubicBezTo>
                <a:cubicBezTo>
                  <a:pt x="3225560" y="1186061"/>
                  <a:pt x="3204083" y="1205638"/>
                  <a:pt x="3177734" y="1222030"/>
                </a:cubicBezTo>
                <a:cubicBezTo>
                  <a:pt x="3168711" y="1227720"/>
                  <a:pt x="3155898" y="1227493"/>
                  <a:pt x="3152469" y="1245250"/>
                </a:cubicBezTo>
                <a:cubicBezTo>
                  <a:pt x="3167267" y="1262097"/>
                  <a:pt x="3185314" y="1248439"/>
                  <a:pt x="3201197" y="1253218"/>
                </a:cubicBezTo>
                <a:cubicBezTo>
                  <a:pt x="3214370" y="1257088"/>
                  <a:pt x="3236208" y="1255040"/>
                  <a:pt x="3218160" y="1286000"/>
                </a:cubicBezTo>
                <a:cubicBezTo>
                  <a:pt x="3212926" y="1294878"/>
                  <a:pt x="3219062" y="1301709"/>
                  <a:pt x="3225741" y="1302392"/>
                </a:cubicBezTo>
                <a:cubicBezTo>
                  <a:pt x="3279159" y="1309449"/>
                  <a:pt x="3254615" y="1372054"/>
                  <a:pt x="3271761" y="1405063"/>
                </a:cubicBezTo>
                <a:cubicBezTo>
                  <a:pt x="3276452" y="1414169"/>
                  <a:pt x="3271399" y="1429877"/>
                  <a:pt x="3263999" y="1433747"/>
                </a:cubicBezTo>
                <a:cubicBezTo>
                  <a:pt x="3216716" y="1459245"/>
                  <a:pt x="3210220" y="1520028"/>
                  <a:pt x="3187299" y="1572389"/>
                </a:cubicBezTo>
                <a:cubicBezTo>
                  <a:pt x="3212205" y="1593104"/>
                  <a:pt x="3241982" y="1597657"/>
                  <a:pt x="3268872" y="1611089"/>
                </a:cubicBezTo>
                <a:cubicBezTo>
                  <a:pt x="3296846" y="1625204"/>
                  <a:pt x="3296846" y="1635676"/>
                  <a:pt x="3273746" y="1676653"/>
                </a:cubicBezTo>
                <a:cubicBezTo>
                  <a:pt x="3333842" y="1685532"/>
                  <a:pt x="3333842" y="1685532"/>
                  <a:pt x="3315254" y="1749957"/>
                </a:cubicBezTo>
                <a:cubicBezTo>
                  <a:pt x="3365607" y="1755877"/>
                  <a:pt x="3398812" y="1786382"/>
                  <a:pt x="3406572" y="1853085"/>
                </a:cubicBezTo>
                <a:cubicBezTo>
                  <a:pt x="3410362" y="1885411"/>
                  <a:pt x="3433101" y="1900663"/>
                  <a:pt x="3458367" y="1922291"/>
                </a:cubicBezTo>
                <a:cubicBezTo>
                  <a:pt x="3426966" y="1943236"/>
                  <a:pt x="3405669" y="1986945"/>
                  <a:pt x="3369034" y="1940730"/>
                </a:cubicBezTo>
                <a:cubicBezTo>
                  <a:pt x="3355680" y="1923885"/>
                  <a:pt x="3356941" y="1945284"/>
                  <a:pt x="3355138" y="1951430"/>
                </a:cubicBezTo>
                <a:cubicBezTo>
                  <a:pt x="3350807" y="1966455"/>
                  <a:pt x="3359830" y="1976472"/>
                  <a:pt x="3365786" y="1987854"/>
                </a:cubicBezTo>
                <a:cubicBezTo>
                  <a:pt x="3371561" y="1999237"/>
                  <a:pt x="3378420" y="2011302"/>
                  <a:pt x="3380043" y="2024054"/>
                </a:cubicBezTo>
                <a:cubicBezTo>
                  <a:pt x="3381125" y="2032931"/>
                  <a:pt x="3375892" y="2045905"/>
                  <a:pt x="3370117" y="2052509"/>
                </a:cubicBezTo>
                <a:cubicBezTo>
                  <a:pt x="3339797" y="2087340"/>
                  <a:pt x="3357844" y="2165652"/>
                  <a:pt x="3300454" y="2175670"/>
                </a:cubicBezTo>
                <a:cubicBezTo>
                  <a:pt x="3274647" y="2180221"/>
                  <a:pt x="3262195" y="2208906"/>
                  <a:pt x="3243246" y="2224614"/>
                </a:cubicBezTo>
                <a:cubicBezTo>
                  <a:pt x="3177374" y="2279478"/>
                  <a:pt x="3133338" y="2350051"/>
                  <a:pt x="3112946" y="2447031"/>
                </a:cubicBezTo>
                <a:cubicBezTo>
                  <a:pt x="3107352" y="2473894"/>
                  <a:pt x="3085875" y="2495522"/>
                  <a:pt x="3071979" y="2519197"/>
                </a:cubicBezTo>
                <a:cubicBezTo>
                  <a:pt x="3078657" y="2536499"/>
                  <a:pt x="3115112" y="2499164"/>
                  <a:pt x="3102298" y="2544694"/>
                </a:cubicBezTo>
                <a:cubicBezTo>
                  <a:pt x="3092553" y="2578843"/>
                  <a:pt x="3067647" y="2600014"/>
                  <a:pt x="3044185" y="2620276"/>
                </a:cubicBezTo>
                <a:cubicBezTo>
                  <a:pt x="3017476" y="2643268"/>
                  <a:pt x="2987879" y="2661708"/>
                  <a:pt x="2975787" y="2704279"/>
                </a:cubicBezTo>
                <a:cubicBezTo>
                  <a:pt x="2973260" y="2713386"/>
                  <a:pt x="2965140" y="2722947"/>
                  <a:pt x="2957921" y="2726591"/>
                </a:cubicBezTo>
                <a:cubicBezTo>
                  <a:pt x="2581458" y="3475797"/>
                  <a:pt x="1654740" y="3480805"/>
                  <a:pt x="1547901" y="3475568"/>
                </a:cubicBezTo>
                <a:cubicBezTo>
                  <a:pt x="1418503" y="3468966"/>
                  <a:pt x="1296143" y="3422753"/>
                  <a:pt x="1176132" y="3365156"/>
                </a:cubicBezTo>
                <a:cubicBezTo>
                  <a:pt x="1125418" y="3340797"/>
                  <a:pt x="1078316" y="3306195"/>
                  <a:pt x="1029045" y="3279332"/>
                </a:cubicBezTo>
                <a:cubicBezTo>
                  <a:pt x="961009" y="3242223"/>
                  <a:pt x="908492" y="3171424"/>
                  <a:pt x="840634" y="3141601"/>
                </a:cubicBezTo>
                <a:cubicBezTo>
                  <a:pt x="770793" y="3110867"/>
                  <a:pt x="711057" y="3054638"/>
                  <a:pt x="639229" y="3030734"/>
                </a:cubicBezTo>
                <a:cubicBezTo>
                  <a:pt x="601330" y="3017985"/>
                  <a:pt x="564695" y="2994993"/>
                  <a:pt x="570649" y="2929200"/>
                </a:cubicBezTo>
                <a:cubicBezTo>
                  <a:pt x="572274" y="2910532"/>
                  <a:pt x="562349" y="2895282"/>
                  <a:pt x="546647" y="2900745"/>
                </a:cubicBezTo>
                <a:cubicBezTo>
                  <a:pt x="516690" y="2910989"/>
                  <a:pt x="503154" y="2883898"/>
                  <a:pt x="486550" y="2863636"/>
                </a:cubicBezTo>
                <a:cubicBezTo>
                  <a:pt x="456953" y="2827667"/>
                  <a:pt x="428801" y="2789422"/>
                  <a:pt x="381697" y="2783503"/>
                </a:cubicBezTo>
                <a:cubicBezTo>
                  <a:pt x="390720" y="2755272"/>
                  <a:pt x="406060" y="2759371"/>
                  <a:pt x="420137" y="2765290"/>
                </a:cubicBezTo>
                <a:cubicBezTo>
                  <a:pt x="457133" y="2780772"/>
                  <a:pt x="493769" y="2798300"/>
                  <a:pt x="530765" y="2813781"/>
                </a:cubicBezTo>
                <a:cubicBezTo>
                  <a:pt x="554948" y="2823799"/>
                  <a:pt x="578952" y="2837912"/>
                  <a:pt x="611257" y="2826755"/>
                </a:cubicBezTo>
                <a:cubicBezTo>
                  <a:pt x="583463" y="2769843"/>
                  <a:pt x="536180" y="2759598"/>
                  <a:pt x="497920" y="2742071"/>
                </a:cubicBezTo>
                <a:cubicBezTo>
                  <a:pt x="450096" y="2719988"/>
                  <a:pt x="421942" y="2678326"/>
                  <a:pt x="388193" y="2631885"/>
                </a:cubicBezTo>
                <a:cubicBezTo>
                  <a:pt x="423386" y="2620730"/>
                  <a:pt x="445223" y="2654879"/>
                  <a:pt x="472834" y="2653056"/>
                </a:cubicBezTo>
                <a:cubicBezTo>
                  <a:pt x="474279" y="2647140"/>
                  <a:pt x="476804" y="2638488"/>
                  <a:pt x="476444" y="2638259"/>
                </a:cubicBezTo>
                <a:cubicBezTo>
                  <a:pt x="431326" y="2612763"/>
                  <a:pt x="410211" y="2564956"/>
                  <a:pt x="403173" y="2507131"/>
                </a:cubicBezTo>
                <a:cubicBezTo>
                  <a:pt x="399563" y="2477310"/>
                  <a:pt x="383140" y="2467976"/>
                  <a:pt x="366897" y="2454316"/>
                </a:cubicBezTo>
                <a:cubicBezTo>
                  <a:pt x="310230" y="2405826"/>
                  <a:pt x="250314" y="2361890"/>
                  <a:pt x="203752" y="2295188"/>
                </a:cubicBezTo>
                <a:cubicBezTo>
                  <a:pt x="257532" y="2304066"/>
                  <a:pt x="300665" y="2347547"/>
                  <a:pt x="358597" y="2366215"/>
                </a:cubicBezTo>
                <a:cubicBezTo>
                  <a:pt x="312577" y="2292910"/>
                  <a:pt x="253020" y="2255803"/>
                  <a:pt x="198698" y="2211409"/>
                </a:cubicBezTo>
                <a:cubicBezTo>
                  <a:pt x="173974" y="2191149"/>
                  <a:pt x="151055" y="2165197"/>
                  <a:pt x="121097" y="2154269"/>
                </a:cubicBezTo>
                <a:cubicBezTo>
                  <a:pt x="110448" y="2150400"/>
                  <a:pt x="92943" y="2142204"/>
                  <a:pt x="101425" y="2120577"/>
                </a:cubicBezTo>
                <a:cubicBezTo>
                  <a:pt x="108643" y="2102593"/>
                  <a:pt x="122900" y="2108055"/>
                  <a:pt x="135895" y="2113292"/>
                </a:cubicBezTo>
                <a:cubicBezTo>
                  <a:pt x="167116" y="2126269"/>
                  <a:pt x="199421" y="2126495"/>
                  <a:pt x="241652" y="2126269"/>
                </a:cubicBezTo>
                <a:cubicBezTo>
                  <a:pt x="206279" y="2066851"/>
                  <a:pt x="141489" y="2084608"/>
                  <a:pt x="111170" y="2022231"/>
                </a:cubicBezTo>
                <a:cubicBezTo>
                  <a:pt x="149069" y="2011302"/>
                  <a:pt x="178305" y="2033841"/>
                  <a:pt x="208987" y="2038166"/>
                </a:cubicBezTo>
                <a:cubicBezTo>
                  <a:pt x="236777" y="2042036"/>
                  <a:pt x="243636" y="2031565"/>
                  <a:pt x="237139" y="1997188"/>
                </a:cubicBezTo>
                <a:cubicBezTo>
                  <a:pt x="227034" y="1943690"/>
                  <a:pt x="242193" y="1916371"/>
                  <a:pt x="282618" y="1930941"/>
                </a:cubicBezTo>
                <a:cubicBezTo>
                  <a:pt x="320155" y="1944601"/>
                  <a:pt x="324125" y="1924568"/>
                  <a:pt x="314019" y="1894062"/>
                </a:cubicBezTo>
                <a:cubicBezTo>
                  <a:pt x="299582" y="1849671"/>
                  <a:pt x="316004" y="1815295"/>
                  <a:pt x="327194" y="1777960"/>
                </a:cubicBezTo>
                <a:cubicBezTo>
                  <a:pt x="344339" y="1721045"/>
                  <a:pt x="337121" y="1693272"/>
                  <a:pt x="300123" y="1650929"/>
                </a:cubicBezTo>
                <a:cubicBezTo>
                  <a:pt x="279370" y="1627251"/>
                  <a:pt x="256992" y="1607219"/>
                  <a:pt x="226852" y="1586731"/>
                </a:cubicBezTo>
                <a:cubicBezTo>
                  <a:pt x="296334" y="1575576"/>
                  <a:pt x="223423" y="1538013"/>
                  <a:pt x="247968" y="1514564"/>
                </a:cubicBezTo>
                <a:cubicBezTo>
                  <a:pt x="297056" y="1505003"/>
                  <a:pt x="337121" y="1579673"/>
                  <a:pt x="403895" y="1558274"/>
                </a:cubicBezTo>
                <a:cubicBezTo>
                  <a:pt x="321420" y="1493619"/>
                  <a:pt x="230281" y="1472448"/>
                  <a:pt x="170546" y="1386396"/>
                </a:cubicBezTo>
                <a:cubicBezTo>
                  <a:pt x="184261" y="1366817"/>
                  <a:pt x="197977" y="1385030"/>
                  <a:pt x="209707" y="1377746"/>
                </a:cubicBezTo>
                <a:cubicBezTo>
                  <a:pt x="209346" y="1373192"/>
                  <a:pt x="210250" y="1366362"/>
                  <a:pt x="208083" y="1364314"/>
                </a:cubicBezTo>
                <a:cubicBezTo>
                  <a:pt x="163508" y="1317416"/>
                  <a:pt x="162784" y="1316279"/>
                  <a:pt x="210610" y="1281675"/>
                </a:cubicBezTo>
                <a:cubicBezTo>
                  <a:pt x="227394" y="1269609"/>
                  <a:pt x="225950" y="1258909"/>
                  <a:pt x="217108" y="1243657"/>
                </a:cubicBezTo>
                <a:cubicBezTo>
                  <a:pt x="210790" y="1232957"/>
                  <a:pt x="203211" y="1223395"/>
                  <a:pt x="206820" y="1199947"/>
                </a:cubicBezTo>
                <a:cubicBezTo>
                  <a:pt x="232988" y="1229998"/>
                  <a:pt x="359499" y="1220208"/>
                  <a:pt x="381877" y="1217021"/>
                </a:cubicBezTo>
                <a:cubicBezTo>
                  <a:pt x="406963" y="1213607"/>
                  <a:pt x="431688" y="1199037"/>
                  <a:pt x="458035" y="1207003"/>
                </a:cubicBezTo>
                <a:cubicBezTo>
                  <a:pt x="479150" y="1213381"/>
                  <a:pt x="576966" y="1275073"/>
                  <a:pt x="590863" y="1204273"/>
                </a:cubicBezTo>
                <a:cubicBezTo>
                  <a:pt x="591585" y="1200858"/>
                  <a:pt x="631107" y="1208826"/>
                  <a:pt x="652403" y="1212696"/>
                </a:cubicBezTo>
                <a:cubicBezTo>
                  <a:pt x="671172" y="1215883"/>
                  <a:pt x="692288" y="1229998"/>
                  <a:pt x="704920" y="1201769"/>
                </a:cubicBezTo>
                <a:cubicBezTo>
                  <a:pt x="712320" y="1185150"/>
                  <a:pt x="681820" y="1153051"/>
                  <a:pt x="654569" y="1150320"/>
                </a:cubicBezTo>
                <a:cubicBezTo>
                  <a:pt x="630926" y="1147814"/>
                  <a:pt x="606202" y="1144172"/>
                  <a:pt x="583643" y="1151001"/>
                </a:cubicBezTo>
                <a:cubicBezTo>
                  <a:pt x="555852" y="1159198"/>
                  <a:pt x="540873" y="1145995"/>
                  <a:pt x="533111" y="1117538"/>
                </a:cubicBezTo>
                <a:cubicBezTo>
                  <a:pt x="524450" y="1086122"/>
                  <a:pt x="507845" y="1071550"/>
                  <a:pt x="484926" y="1056980"/>
                </a:cubicBezTo>
                <a:cubicBezTo>
                  <a:pt x="429340" y="1021696"/>
                  <a:pt x="375921" y="980946"/>
                  <a:pt x="314922" y="960456"/>
                </a:cubicBezTo>
                <a:cubicBezTo>
                  <a:pt x="302830" y="956358"/>
                  <a:pt x="289476" y="950894"/>
                  <a:pt x="283881" y="923805"/>
                </a:cubicBezTo>
                <a:cubicBezTo>
                  <a:pt x="449013" y="964326"/>
                  <a:pt x="599526" y="1069958"/>
                  <a:pt x="769890" y="1063811"/>
                </a:cubicBezTo>
                <a:cubicBezTo>
                  <a:pt x="723329" y="1030346"/>
                  <a:pt x="669369" y="1028524"/>
                  <a:pt x="619738" y="1005076"/>
                </a:cubicBezTo>
                <a:cubicBezTo>
                  <a:pt x="654930" y="987546"/>
                  <a:pt x="687956" y="1005759"/>
                  <a:pt x="721344" y="1015777"/>
                </a:cubicBezTo>
                <a:cubicBezTo>
                  <a:pt x="749317" y="1023970"/>
                  <a:pt x="774583" y="1025337"/>
                  <a:pt x="777650" y="976393"/>
                </a:cubicBezTo>
                <a:cubicBezTo>
                  <a:pt x="776566" y="973205"/>
                  <a:pt x="776747" y="969107"/>
                  <a:pt x="776929" y="965238"/>
                </a:cubicBezTo>
                <a:cubicBezTo>
                  <a:pt x="767542" y="944976"/>
                  <a:pt x="752926" y="934504"/>
                  <a:pt x="735601" y="928584"/>
                </a:cubicBezTo>
                <a:cubicBezTo>
                  <a:pt x="725133" y="924942"/>
                  <a:pt x="711237" y="919478"/>
                  <a:pt x="711416" y="904909"/>
                </a:cubicBezTo>
                <a:cubicBezTo>
                  <a:pt x="711958" y="850955"/>
                  <a:pt x="678571" y="835246"/>
                  <a:pt x="645185" y="819539"/>
                </a:cubicBezTo>
                <a:cubicBezTo>
                  <a:pt x="663773" y="792676"/>
                  <a:pt x="678391" y="812481"/>
                  <a:pt x="692468" y="810433"/>
                </a:cubicBezTo>
                <a:cubicBezTo>
                  <a:pt x="701672" y="809067"/>
                  <a:pt x="709973" y="806563"/>
                  <a:pt x="709973" y="792676"/>
                </a:cubicBezTo>
                <a:cubicBezTo>
                  <a:pt x="710154" y="781065"/>
                  <a:pt x="705822" y="767861"/>
                  <a:pt x="696799" y="767635"/>
                </a:cubicBezTo>
                <a:cubicBezTo>
                  <a:pt x="640312" y="765585"/>
                  <a:pt x="609090" y="690914"/>
                  <a:pt x="550437" y="690687"/>
                </a:cubicBezTo>
                <a:cubicBezTo>
                  <a:pt x="515425" y="690687"/>
                  <a:pt x="568666" y="648572"/>
                  <a:pt x="539068" y="631042"/>
                </a:cubicBezTo>
                <a:cubicBezTo>
                  <a:pt x="532570" y="627171"/>
                  <a:pt x="556032" y="621254"/>
                  <a:pt x="566500" y="622164"/>
                </a:cubicBezTo>
                <a:cubicBezTo>
                  <a:pt x="576786" y="623074"/>
                  <a:pt x="585990" y="634229"/>
                  <a:pt x="598443" y="626261"/>
                </a:cubicBezTo>
                <a:cubicBezTo>
                  <a:pt x="605300" y="597806"/>
                  <a:pt x="587615" y="587332"/>
                  <a:pt x="572996" y="579365"/>
                </a:cubicBezTo>
                <a:cubicBezTo>
                  <a:pt x="539247" y="560925"/>
                  <a:pt x="506402" y="538615"/>
                  <a:pt x="469405" y="532013"/>
                </a:cubicBezTo>
                <a:cubicBezTo>
                  <a:pt x="456232" y="529737"/>
                  <a:pt x="488355" y="499231"/>
                  <a:pt x="494671" y="488532"/>
                </a:cubicBezTo>
                <a:cubicBezTo>
                  <a:pt x="345782" y="376071"/>
                  <a:pt x="166756" y="381762"/>
                  <a:pt x="0" y="290928"/>
                </a:cubicBezTo>
                <a:cubicBezTo>
                  <a:pt x="36817" y="273173"/>
                  <a:pt x="63887" y="286148"/>
                  <a:pt x="88973" y="288880"/>
                </a:cubicBezTo>
                <a:cubicBezTo>
                  <a:pt x="151595" y="295708"/>
                  <a:pt x="213498" y="309822"/>
                  <a:pt x="275940" y="318246"/>
                </a:cubicBezTo>
                <a:cubicBezTo>
                  <a:pt x="306620" y="322344"/>
                  <a:pt x="335134" y="337824"/>
                  <a:pt x="369424" y="313239"/>
                </a:cubicBezTo>
                <a:cubicBezTo>
                  <a:pt x="392343" y="296847"/>
                  <a:pt x="428980" y="314604"/>
                  <a:pt x="457133" y="329174"/>
                </a:cubicBezTo>
                <a:cubicBezTo>
                  <a:pt x="480414" y="341238"/>
                  <a:pt x="502612" y="344425"/>
                  <a:pt x="533474" y="329174"/>
                </a:cubicBezTo>
                <a:cubicBezTo>
                  <a:pt x="505501" y="319841"/>
                  <a:pt x="484023" y="311645"/>
                  <a:pt x="462006" y="305953"/>
                </a:cubicBezTo>
                <a:cubicBezTo>
                  <a:pt x="444501" y="301400"/>
                  <a:pt x="486189" y="282960"/>
                  <a:pt x="507484" y="285237"/>
                </a:cubicBezTo>
                <a:cubicBezTo>
                  <a:pt x="537263" y="288423"/>
                  <a:pt x="520479" y="276586"/>
                  <a:pt x="515425" y="260195"/>
                </a:cubicBezTo>
                <a:cubicBezTo>
                  <a:pt x="510012" y="242665"/>
                  <a:pt x="526074" y="237203"/>
                  <a:pt x="536180" y="240844"/>
                </a:cubicBezTo>
                <a:cubicBezTo>
                  <a:pt x="574980" y="255187"/>
                  <a:pt x="613602" y="229917"/>
                  <a:pt x="653668" y="250407"/>
                </a:cubicBezTo>
                <a:cubicBezTo>
                  <a:pt x="643561" y="199867"/>
                  <a:pt x="621723" y="177784"/>
                  <a:pt x="576064" y="170726"/>
                </a:cubicBezTo>
                <a:cubicBezTo>
                  <a:pt x="558919" y="167996"/>
                  <a:pt x="541053" y="172093"/>
                  <a:pt x="526254" y="157522"/>
                </a:cubicBezTo>
                <a:cubicBezTo>
                  <a:pt x="517771" y="149101"/>
                  <a:pt x="508207" y="139084"/>
                  <a:pt x="514884" y="123603"/>
                </a:cubicBezTo>
                <a:cubicBezTo>
                  <a:pt x="519577" y="112674"/>
                  <a:pt x="529684" y="112674"/>
                  <a:pt x="537985" y="116318"/>
                </a:cubicBezTo>
                <a:cubicBezTo>
                  <a:pt x="575162" y="132483"/>
                  <a:pt x="613963" y="138400"/>
                  <a:pt x="652764" y="144320"/>
                </a:cubicBezTo>
                <a:cubicBezTo>
                  <a:pt x="658720" y="145230"/>
                  <a:pt x="665397" y="148191"/>
                  <a:pt x="672075" y="133164"/>
                </a:cubicBezTo>
                <a:cubicBezTo>
                  <a:pt x="599526" y="108805"/>
                  <a:pt x="530585" y="74202"/>
                  <a:pt x="456051" y="60770"/>
                </a:cubicBezTo>
                <a:cubicBezTo>
                  <a:pt x="457133" y="54397"/>
                  <a:pt x="458215" y="48022"/>
                  <a:pt x="459299" y="41649"/>
                </a:cubicBezTo>
                <a:cubicBezTo>
                  <a:pt x="517591" y="50753"/>
                  <a:pt x="575884" y="59859"/>
                  <a:pt x="649515" y="71243"/>
                </a:cubicBezTo>
                <a:cubicBezTo>
                  <a:pt x="604218" y="35045"/>
                  <a:pt x="561446" y="47111"/>
                  <a:pt x="527879" y="15013"/>
                </a:cubicBezTo>
                <a:cubicBezTo>
                  <a:pt x="534195" y="2833"/>
                  <a:pt x="541820" y="-241"/>
                  <a:pt x="549716" y="15"/>
                </a:cubicBezTo>
                <a:close/>
              </a:path>
            </a:pathLst>
          </a:custGeom>
        </p:spPr>
      </p:pic>
      <p:pic>
        <p:nvPicPr>
          <p:cNvPr id="7" name="Picture 6">
            <a:extLst>
              <a:ext uri="{FF2B5EF4-FFF2-40B4-BE49-F238E27FC236}">
                <a16:creationId xmlns:a16="http://schemas.microsoft.com/office/drawing/2014/main" id="{42482062-CF6E-4238-A21D-7EE297CA6BB4}"/>
              </a:ext>
            </a:extLst>
          </p:cNvPr>
          <p:cNvPicPr>
            <a:picLocks noChangeAspect="1"/>
          </p:cNvPicPr>
          <p:nvPr/>
        </p:nvPicPr>
        <p:blipFill rotWithShape="1">
          <a:blip r:embed="rId5"/>
          <a:srcRect l="56845" r="27129" b="-1"/>
          <a:stretch/>
        </p:blipFill>
        <p:spPr>
          <a:xfrm>
            <a:off x="5715768" y="-5"/>
            <a:ext cx="3434907" cy="3536502"/>
          </a:xfrm>
          <a:custGeom>
            <a:avLst/>
            <a:gdLst/>
            <a:ahLst/>
            <a:cxnLst/>
            <a:rect l="l" t="t" r="r" b="b"/>
            <a:pathLst>
              <a:path w="4579876" h="3536502">
                <a:moveTo>
                  <a:pt x="457312" y="0"/>
                </a:moveTo>
                <a:lnTo>
                  <a:pt x="4579876" y="0"/>
                </a:lnTo>
                <a:lnTo>
                  <a:pt x="4579876" y="3057029"/>
                </a:lnTo>
                <a:lnTo>
                  <a:pt x="4508441" y="3086568"/>
                </a:lnTo>
                <a:cubicBezTo>
                  <a:pt x="4391572" y="3126663"/>
                  <a:pt x="4301124" y="3221848"/>
                  <a:pt x="4183947" y="3271738"/>
                </a:cubicBezTo>
                <a:cubicBezTo>
                  <a:pt x="4099090" y="3307854"/>
                  <a:pt x="4017967" y="3354374"/>
                  <a:pt x="3930625" y="3387123"/>
                </a:cubicBezTo>
                <a:cubicBezTo>
                  <a:pt x="3723932" y="3464557"/>
                  <a:pt x="3513195" y="3526689"/>
                  <a:pt x="3290337" y="3535564"/>
                </a:cubicBezTo>
                <a:cubicBezTo>
                  <a:pt x="3106332" y="3542605"/>
                  <a:pt x="1510274" y="3535872"/>
                  <a:pt x="861903" y="2528615"/>
                </a:cubicBezTo>
                <a:cubicBezTo>
                  <a:pt x="849470" y="2523717"/>
                  <a:pt x="835485" y="2510862"/>
                  <a:pt x="831133" y="2498619"/>
                </a:cubicBezTo>
                <a:cubicBezTo>
                  <a:pt x="810307" y="2441385"/>
                  <a:pt x="759333" y="2416594"/>
                  <a:pt x="713333" y="2385682"/>
                </a:cubicBezTo>
                <a:cubicBezTo>
                  <a:pt x="672925" y="2358442"/>
                  <a:pt x="630030" y="2329978"/>
                  <a:pt x="613246" y="2284067"/>
                </a:cubicBezTo>
                <a:cubicBezTo>
                  <a:pt x="591179" y="2222855"/>
                  <a:pt x="653963" y="2273050"/>
                  <a:pt x="665465" y="2249789"/>
                </a:cubicBezTo>
                <a:cubicBezTo>
                  <a:pt x="641532" y="2217960"/>
                  <a:pt x="604543" y="2188882"/>
                  <a:pt x="594908" y="2152767"/>
                </a:cubicBezTo>
                <a:cubicBezTo>
                  <a:pt x="559787" y="2022383"/>
                  <a:pt x="483946" y="1927503"/>
                  <a:pt x="370497" y="1853742"/>
                </a:cubicBezTo>
                <a:cubicBezTo>
                  <a:pt x="337861" y="1832624"/>
                  <a:pt x="316415" y="1794059"/>
                  <a:pt x="271969" y="1787940"/>
                </a:cubicBezTo>
                <a:cubicBezTo>
                  <a:pt x="173127" y="1774472"/>
                  <a:pt x="204209" y="1669186"/>
                  <a:pt x="151990" y="1622358"/>
                </a:cubicBezTo>
                <a:cubicBezTo>
                  <a:pt x="142044" y="1613481"/>
                  <a:pt x="133031" y="1596037"/>
                  <a:pt x="134895" y="1584102"/>
                </a:cubicBezTo>
                <a:cubicBezTo>
                  <a:pt x="137691" y="1566959"/>
                  <a:pt x="149504" y="1550739"/>
                  <a:pt x="159450" y="1535435"/>
                </a:cubicBezTo>
                <a:cubicBezTo>
                  <a:pt x="169708" y="1520133"/>
                  <a:pt x="185247" y="1506664"/>
                  <a:pt x="177788" y="1486465"/>
                </a:cubicBezTo>
                <a:cubicBezTo>
                  <a:pt x="174683" y="1478202"/>
                  <a:pt x="176855" y="1449432"/>
                  <a:pt x="153856" y="1472079"/>
                </a:cubicBezTo>
                <a:cubicBezTo>
                  <a:pt x="90760" y="1534212"/>
                  <a:pt x="54082" y="1475449"/>
                  <a:pt x="0" y="1447289"/>
                </a:cubicBezTo>
                <a:cubicBezTo>
                  <a:pt x="43515" y="1418212"/>
                  <a:pt x="82677" y="1397707"/>
                  <a:pt x="89205" y="1354247"/>
                </a:cubicBezTo>
                <a:cubicBezTo>
                  <a:pt x="102570" y="1264569"/>
                  <a:pt x="159758" y="1223557"/>
                  <a:pt x="246479" y="1215599"/>
                </a:cubicBezTo>
                <a:cubicBezTo>
                  <a:pt x="214465" y="1128983"/>
                  <a:pt x="214465" y="1128983"/>
                  <a:pt x="317968" y="1117045"/>
                </a:cubicBezTo>
                <a:cubicBezTo>
                  <a:pt x="278183" y="1061955"/>
                  <a:pt x="278183" y="1047876"/>
                  <a:pt x="326362" y="1028900"/>
                </a:cubicBezTo>
                <a:cubicBezTo>
                  <a:pt x="372673" y="1010841"/>
                  <a:pt x="423957" y="1004720"/>
                  <a:pt x="466852" y="976870"/>
                </a:cubicBezTo>
                <a:cubicBezTo>
                  <a:pt x="427377" y="906475"/>
                  <a:pt x="416188" y="824756"/>
                  <a:pt x="334754" y="790475"/>
                </a:cubicBezTo>
                <a:cubicBezTo>
                  <a:pt x="322010" y="785272"/>
                  <a:pt x="313307" y="764154"/>
                  <a:pt x="321386" y="751912"/>
                </a:cubicBezTo>
                <a:cubicBezTo>
                  <a:pt x="350915" y="707534"/>
                  <a:pt x="308644" y="623365"/>
                  <a:pt x="400645" y="613877"/>
                </a:cubicBezTo>
                <a:cubicBezTo>
                  <a:pt x="412147" y="612959"/>
                  <a:pt x="422716" y="603776"/>
                  <a:pt x="413701" y="591839"/>
                </a:cubicBezTo>
                <a:cubicBezTo>
                  <a:pt x="382618" y="550216"/>
                  <a:pt x="420228" y="552969"/>
                  <a:pt x="442917" y="547767"/>
                </a:cubicBezTo>
                <a:cubicBezTo>
                  <a:pt x="470271" y="541341"/>
                  <a:pt x="501353" y="559703"/>
                  <a:pt x="526840" y="537055"/>
                </a:cubicBezTo>
                <a:cubicBezTo>
                  <a:pt x="520932" y="513181"/>
                  <a:pt x="498866" y="513487"/>
                  <a:pt x="483325" y="505836"/>
                </a:cubicBezTo>
                <a:cubicBezTo>
                  <a:pt x="437946" y="483799"/>
                  <a:pt x="400956" y="457479"/>
                  <a:pt x="398780" y="400243"/>
                </a:cubicBezTo>
                <a:cubicBezTo>
                  <a:pt x="397229" y="354028"/>
                  <a:pt x="392255" y="313323"/>
                  <a:pt x="455041" y="299242"/>
                </a:cubicBezTo>
                <a:cubicBezTo>
                  <a:pt x="481149" y="293426"/>
                  <a:pt x="473687" y="260067"/>
                  <a:pt x="458769" y="243538"/>
                </a:cubicBezTo>
                <a:cubicBezTo>
                  <a:pt x="432038" y="214157"/>
                  <a:pt x="409972" y="174981"/>
                  <a:pt x="363969" y="172227"/>
                </a:cubicBezTo>
                <a:cubicBezTo>
                  <a:pt x="335995" y="170391"/>
                  <a:pt x="314549" y="158146"/>
                  <a:pt x="292481" y="144069"/>
                </a:cubicBezTo>
                <a:cubicBezTo>
                  <a:pt x="276630" y="133966"/>
                  <a:pt x="257670" y="125398"/>
                  <a:pt x="259534" y="103668"/>
                </a:cubicBezTo>
                <a:cubicBezTo>
                  <a:pt x="261399" y="82855"/>
                  <a:pt x="279736" y="74286"/>
                  <a:pt x="298387" y="70001"/>
                </a:cubicBezTo>
                <a:cubicBezTo>
                  <a:pt x="345011" y="59672"/>
                  <a:pt x="389535" y="45726"/>
                  <a:pt x="430782" y="19902"/>
                </a:cubicBezTo>
                <a:close/>
              </a:path>
            </a:pathLst>
          </a:cu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6" name="Picture 5">
            <a:extLst>
              <a:ext uri="{FF2B5EF4-FFF2-40B4-BE49-F238E27FC236}">
                <a16:creationId xmlns:a16="http://schemas.microsoft.com/office/drawing/2014/main" id="{BF98ED5C-6A9E-439B-A9B1-2A939B383422}"/>
              </a:ext>
            </a:extLst>
          </p:cNvPr>
          <p:cNvPicPr>
            <a:picLocks noChangeAspect="1"/>
          </p:cNvPicPr>
          <p:nvPr/>
        </p:nvPicPr>
        <p:blipFill>
          <a:blip r:embed="rId3"/>
          <a:stretch>
            <a:fillRect/>
          </a:stretch>
        </p:blipFill>
        <p:spPr>
          <a:xfrm>
            <a:off x="800966" y="238849"/>
            <a:ext cx="7519842" cy="1240774"/>
          </a:xfrm>
          <a:prstGeom prst="rect">
            <a:avLst/>
          </a:prstGeom>
        </p:spPr>
      </p:pic>
      <p:sp>
        <p:nvSpPr>
          <p:cNvPr id="178" name="Google Shape;178;p11"/>
          <p:cNvSpPr txBox="1">
            <a:spLocks noGrp="1"/>
          </p:cNvSpPr>
          <p:nvPr>
            <p:ph type="body" idx="1"/>
          </p:nvPr>
        </p:nvSpPr>
        <p:spPr>
          <a:xfrm>
            <a:off x="559991" y="1196752"/>
            <a:ext cx="8229600" cy="4525963"/>
          </a:xfrm>
          <a:prstGeom prst="rect">
            <a:avLst/>
          </a:prstGeom>
          <a:noFill/>
          <a:ln>
            <a:noFill/>
          </a:ln>
        </p:spPr>
        <p:txBody>
          <a:bodyPr spcFirstLastPara="1" wrap="square" lIns="91425" tIns="45700" rIns="91425" bIns="45700" anchor="t" anchorCtr="0">
            <a:noAutofit/>
          </a:bodyPr>
          <a:lstStyle/>
          <a:p>
            <a:pPr marL="342900" lvl="0" indent="-139700" algn="l" rtl="0">
              <a:spcBef>
                <a:spcPts val="0"/>
              </a:spcBef>
              <a:spcAft>
                <a:spcPts val="0"/>
              </a:spcAft>
              <a:buClr>
                <a:schemeClr val="dk1"/>
              </a:buClr>
              <a:buSzPts val="3200"/>
              <a:buNone/>
            </a:pPr>
            <a:endParaRPr dirty="0">
              <a:latin typeface="Comic Sans MS"/>
              <a:ea typeface="Comic Sans MS"/>
              <a:cs typeface="Comic Sans MS"/>
              <a:sym typeface="Comic Sans MS"/>
            </a:endParaRPr>
          </a:p>
          <a:p>
            <a:pPr marL="342900" lvl="0" indent="-342900" algn="l" rtl="0">
              <a:spcBef>
                <a:spcPts val="480"/>
              </a:spcBef>
              <a:spcAft>
                <a:spcPts val="0"/>
              </a:spcAft>
              <a:buClr>
                <a:schemeClr val="dk1"/>
              </a:buClr>
              <a:buSzPts val="2400"/>
              <a:buChar char="•"/>
            </a:pPr>
            <a:r>
              <a:rPr lang="en-GB" sz="2400" dirty="0">
                <a:latin typeface="SassoonPrimaryInfant" pitchFamily="2" charset="0"/>
                <a:ea typeface="Comic Sans MS"/>
                <a:cs typeface="Comic Sans MS"/>
                <a:sym typeface="Comic Sans MS"/>
              </a:rPr>
              <a:t>BBB awarded Digital School Status 2017</a:t>
            </a:r>
            <a:endParaRPr dirty="0">
              <a:latin typeface="SassoonPrimaryInfant" pitchFamily="2" charset="0"/>
            </a:endParaRPr>
          </a:p>
          <a:p>
            <a:pPr marL="342900" lvl="0" indent="-342900" algn="l" rtl="0">
              <a:spcBef>
                <a:spcPts val="480"/>
              </a:spcBef>
              <a:spcAft>
                <a:spcPts val="0"/>
              </a:spcAft>
              <a:buClr>
                <a:schemeClr val="dk1"/>
              </a:buClr>
              <a:buSzPts val="2400"/>
              <a:buChar char="•"/>
            </a:pPr>
            <a:r>
              <a:rPr lang="en-GB" sz="2400" dirty="0">
                <a:latin typeface="SassoonPrimaryInfant" pitchFamily="2" charset="0"/>
                <a:ea typeface="Comic Sans MS"/>
                <a:cs typeface="Comic Sans MS"/>
                <a:sym typeface="Comic Sans MS"/>
              </a:rPr>
              <a:t>Highly commended in C2K ICT Excellence Awards 2018 (iPads, computers and interactive whiteboards in use in each class by all pupils)</a:t>
            </a:r>
            <a:endParaRPr dirty="0">
              <a:latin typeface="SassoonPrimaryInfant" pitchFamily="2" charset="0"/>
            </a:endParaRPr>
          </a:p>
          <a:p>
            <a:pPr marL="342900" lvl="0" indent="-342900" algn="l" rtl="0">
              <a:spcBef>
                <a:spcPts val="480"/>
              </a:spcBef>
              <a:spcAft>
                <a:spcPts val="0"/>
              </a:spcAft>
              <a:buClr>
                <a:schemeClr val="dk1"/>
              </a:buClr>
              <a:buSzPts val="2400"/>
              <a:buChar char="•"/>
            </a:pPr>
            <a:r>
              <a:rPr lang="en-GB" sz="2400" dirty="0">
                <a:latin typeface="SassoonPrimaryInfant" pitchFamily="2" charset="0"/>
                <a:ea typeface="Comic Sans MS"/>
                <a:cs typeface="Comic Sans MS"/>
                <a:sym typeface="Comic Sans MS"/>
              </a:rPr>
              <a:t>Northern Ireland winners of C2K ICT Excellence Awards 2019</a:t>
            </a:r>
          </a:p>
          <a:p>
            <a:pPr marL="342900" lvl="0" indent="-342900" algn="l" rtl="0">
              <a:spcBef>
                <a:spcPts val="480"/>
              </a:spcBef>
              <a:spcAft>
                <a:spcPts val="0"/>
              </a:spcAft>
              <a:buClr>
                <a:schemeClr val="dk1"/>
              </a:buClr>
              <a:buSzPts val="2400"/>
              <a:buChar char="•"/>
            </a:pPr>
            <a:r>
              <a:rPr lang="en-GB" sz="2400" dirty="0">
                <a:latin typeface="SassoonPrimaryInfant" pitchFamily="2" charset="0"/>
                <a:sym typeface="Comic Sans MS"/>
              </a:rPr>
              <a:t>Winners of regional </a:t>
            </a:r>
            <a:r>
              <a:rPr lang="en-GB" sz="2400" dirty="0" err="1">
                <a:latin typeface="SassoonPrimaryInfant" pitchFamily="2" charset="0"/>
                <a:sym typeface="Comic Sans MS"/>
              </a:rPr>
              <a:t>Féile</a:t>
            </a:r>
            <a:r>
              <a:rPr lang="en-GB" sz="2400" dirty="0">
                <a:latin typeface="SassoonPrimaryInfant" pitchFamily="2" charset="0"/>
                <a:sym typeface="Comic Sans MS"/>
              </a:rPr>
              <a:t> </a:t>
            </a:r>
            <a:r>
              <a:rPr lang="en-GB" sz="2400" dirty="0" err="1">
                <a:latin typeface="SassoonPrimaryInfant" pitchFamily="2" charset="0"/>
                <a:sym typeface="Comic Sans MS"/>
              </a:rPr>
              <a:t>Scoildrámaíochta</a:t>
            </a:r>
            <a:r>
              <a:rPr lang="en-GB" sz="2400" dirty="0">
                <a:latin typeface="SassoonPrimaryInfant" pitchFamily="2" charset="0"/>
                <a:sym typeface="Comic Sans MS"/>
              </a:rPr>
              <a:t> competitions</a:t>
            </a:r>
            <a:endParaRPr dirty="0">
              <a:latin typeface="SassoonPrimaryInfant" pitchFamily="2" charset="0"/>
            </a:endParaRPr>
          </a:p>
          <a:p>
            <a:pPr marL="342900" lvl="0" indent="-342900" algn="l" rtl="0">
              <a:spcBef>
                <a:spcPts val="480"/>
              </a:spcBef>
              <a:spcAft>
                <a:spcPts val="0"/>
              </a:spcAft>
              <a:buClr>
                <a:schemeClr val="dk1"/>
              </a:buClr>
              <a:buSzPts val="2400"/>
              <a:buChar char="•"/>
            </a:pPr>
            <a:r>
              <a:rPr lang="en-GB" sz="2400" dirty="0">
                <a:latin typeface="SassoonPrimaryInfant" pitchFamily="2" charset="0"/>
                <a:ea typeface="Comic Sans MS"/>
                <a:cs typeface="Comic Sans MS"/>
                <a:sym typeface="Comic Sans MS"/>
              </a:rPr>
              <a:t>UNICEF Rights Respecting school (Silver award)</a:t>
            </a:r>
            <a:endParaRPr dirty="0">
              <a:latin typeface="SassoonPrimaryInfant" pitchFamily="2" charset="0"/>
            </a:endParaRPr>
          </a:p>
          <a:p>
            <a:pPr marL="342900" lvl="0" indent="-342900" algn="l" rtl="0">
              <a:spcBef>
                <a:spcPts val="480"/>
              </a:spcBef>
              <a:spcAft>
                <a:spcPts val="0"/>
              </a:spcAft>
              <a:buClr>
                <a:schemeClr val="dk1"/>
              </a:buClr>
              <a:buSzPts val="2400"/>
              <a:buChar char="•"/>
            </a:pPr>
            <a:r>
              <a:rPr lang="en-GB" sz="2400" dirty="0">
                <a:latin typeface="SassoonPrimaryInfant" pitchFamily="2" charset="0"/>
                <a:ea typeface="Comic Sans MS"/>
                <a:cs typeface="Comic Sans MS"/>
                <a:sym typeface="Comic Sans MS"/>
              </a:rPr>
              <a:t>Awarded Green Flag Eco-School status in 2017, 2019 and again in 2022</a:t>
            </a:r>
            <a:endParaRPr sz="2400" dirty="0">
              <a:latin typeface="SassoonPrimaryInfant" pitchFamily="2" charset="0"/>
              <a:ea typeface="Comic Sans MS"/>
              <a:cs typeface="Comic Sans MS"/>
              <a:sym typeface="Comic Sans MS"/>
            </a:endParaRPr>
          </a:p>
        </p:txBody>
      </p:sp>
      <p:sp>
        <p:nvSpPr>
          <p:cNvPr id="179" name="Google Shape;179;p11"/>
          <p:cNvSpPr txBox="1"/>
          <p:nvPr/>
        </p:nvSpPr>
        <p:spPr>
          <a:xfrm>
            <a:off x="719572" y="427311"/>
            <a:ext cx="7704856" cy="76944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dirty="0">
                <a:solidFill>
                  <a:schemeClr val="dk1"/>
                </a:solidFill>
                <a:latin typeface="SassoonPrimaryInfant" pitchFamily="2" charset="0"/>
                <a:ea typeface="Comic Sans MS"/>
                <a:cs typeface="Comic Sans MS"/>
                <a:sym typeface="Comic Sans MS"/>
              </a:rPr>
              <a:t>Award winning Education</a:t>
            </a:r>
            <a:endParaRPr sz="4400" b="1" dirty="0">
              <a:solidFill>
                <a:schemeClr val="dk1"/>
              </a:solidFill>
              <a:latin typeface="SassoonPrimaryInfant" pitchFamily="2" charset="0"/>
              <a:ea typeface="Comic Sans MS"/>
              <a:cs typeface="Comic Sans MS"/>
              <a:sym typeface="Comic Sans MS"/>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5" name="Picture 4">
            <a:extLst>
              <a:ext uri="{FF2B5EF4-FFF2-40B4-BE49-F238E27FC236}">
                <a16:creationId xmlns:a16="http://schemas.microsoft.com/office/drawing/2014/main" id="{7B856A3B-633F-4BA4-8644-642034DDEDCE}"/>
              </a:ext>
            </a:extLst>
          </p:cNvPr>
          <p:cNvPicPr>
            <a:picLocks noChangeAspect="1"/>
          </p:cNvPicPr>
          <p:nvPr/>
        </p:nvPicPr>
        <p:blipFill>
          <a:blip r:embed="rId3"/>
          <a:stretch>
            <a:fillRect/>
          </a:stretch>
        </p:blipFill>
        <p:spPr>
          <a:xfrm>
            <a:off x="800966" y="238849"/>
            <a:ext cx="7519842" cy="1240774"/>
          </a:xfrm>
          <a:prstGeom prst="rect">
            <a:avLst/>
          </a:prstGeom>
        </p:spPr>
      </p:pic>
      <p:sp>
        <p:nvSpPr>
          <p:cNvPr id="185" name="Google Shape;185;p1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b="1" dirty="0" err="1">
                <a:latin typeface="SassoonPrimaryInfant" pitchFamily="2" charset="0"/>
                <a:ea typeface="Comic Sans MS"/>
                <a:cs typeface="Comic Sans MS"/>
                <a:sym typeface="Comic Sans MS"/>
              </a:rPr>
              <a:t>Tuismitheoirí</a:t>
            </a:r>
            <a:br>
              <a:rPr lang="en-GB" b="1" dirty="0">
                <a:latin typeface="SassoonPrimaryInfant" pitchFamily="2" charset="0"/>
                <a:ea typeface="Comic Sans MS"/>
                <a:cs typeface="Comic Sans MS"/>
                <a:sym typeface="Comic Sans MS"/>
              </a:rPr>
            </a:br>
            <a:r>
              <a:rPr lang="en-GB" i="1" dirty="0">
                <a:latin typeface="SassoonPrimaryInfant" pitchFamily="2" charset="0"/>
                <a:ea typeface="Comic Sans MS"/>
                <a:cs typeface="Comic Sans MS"/>
                <a:sym typeface="Comic Sans MS"/>
              </a:rPr>
              <a:t>Parents</a:t>
            </a:r>
            <a:endParaRPr i="1" dirty="0">
              <a:latin typeface="SassoonPrimaryInfant" pitchFamily="2" charset="0"/>
            </a:endParaRPr>
          </a:p>
        </p:txBody>
      </p:sp>
      <p:sp>
        <p:nvSpPr>
          <p:cNvPr id="186" name="Google Shape;186;p12"/>
          <p:cNvSpPr txBox="1">
            <a:spLocks noGrp="1"/>
          </p:cNvSpPr>
          <p:nvPr>
            <p:ph type="body" idx="1"/>
          </p:nvPr>
        </p:nvSpPr>
        <p:spPr>
          <a:xfrm>
            <a:off x="539750" y="1515412"/>
            <a:ext cx="8229600" cy="4605867"/>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2400"/>
              <a:buFont typeface="Arial"/>
              <a:buNone/>
            </a:pPr>
            <a:endParaRPr sz="2400" dirty="0">
              <a:solidFill>
                <a:srgbClr val="000000"/>
              </a:solidFill>
              <a:latin typeface="SassoonPrimaryInfant" pitchFamily="2" charset="0"/>
              <a:ea typeface="Comic Sans MS"/>
              <a:cs typeface="Comic Sans MS"/>
              <a:sym typeface="Comic Sans MS"/>
            </a:endParaRPr>
          </a:p>
          <a:p>
            <a:pPr marL="0" lvl="0" indent="-152400" algn="just" rtl="0">
              <a:lnSpc>
                <a:spcPct val="80000"/>
              </a:lnSpc>
              <a:spcBef>
                <a:spcPts val="480"/>
              </a:spcBef>
              <a:spcAft>
                <a:spcPts val="0"/>
              </a:spcAft>
              <a:buClr>
                <a:srgbClr val="000000"/>
              </a:buClr>
              <a:buSzPts val="2400"/>
              <a:buChar char="•"/>
            </a:pPr>
            <a:r>
              <a:rPr lang="en-GB" sz="2400" dirty="0">
                <a:solidFill>
                  <a:srgbClr val="000000"/>
                </a:solidFill>
                <a:latin typeface="SassoonPrimaryInfant" pitchFamily="2" charset="0"/>
                <a:ea typeface="Comic Sans MS"/>
                <a:cs typeface="Comic Sans MS"/>
                <a:sym typeface="Comic Sans MS"/>
              </a:rPr>
              <a:t>We strive to involve parents in the life of the school. </a:t>
            </a:r>
            <a:endParaRPr dirty="0">
              <a:latin typeface="SassoonPrimaryInfant" pitchFamily="2" charset="0"/>
            </a:endParaRPr>
          </a:p>
          <a:p>
            <a:pPr marL="0" lvl="0" indent="0" algn="just" rtl="0">
              <a:lnSpc>
                <a:spcPct val="80000"/>
              </a:lnSpc>
              <a:spcBef>
                <a:spcPts val="480"/>
              </a:spcBef>
              <a:spcAft>
                <a:spcPts val="0"/>
              </a:spcAft>
              <a:buClr>
                <a:schemeClr val="dk1"/>
              </a:buClr>
              <a:buSzPts val="2400"/>
              <a:buFont typeface="Arial"/>
              <a:buNone/>
            </a:pPr>
            <a:endParaRPr sz="2400" dirty="0">
              <a:solidFill>
                <a:srgbClr val="000000"/>
              </a:solidFill>
              <a:latin typeface="SassoonPrimaryInfant" pitchFamily="2" charset="0"/>
              <a:ea typeface="Comic Sans MS"/>
              <a:cs typeface="Comic Sans MS"/>
              <a:sym typeface="Comic Sans MS"/>
            </a:endParaRPr>
          </a:p>
          <a:p>
            <a:pPr marL="0" lvl="0" indent="-152400" algn="just" rtl="0">
              <a:lnSpc>
                <a:spcPct val="80000"/>
              </a:lnSpc>
              <a:spcBef>
                <a:spcPts val="480"/>
              </a:spcBef>
              <a:spcAft>
                <a:spcPts val="0"/>
              </a:spcAft>
              <a:buClr>
                <a:srgbClr val="000000"/>
              </a:buClr>
              <a:buSzPts val="2400"/>
              <a:buChar char="•"/>
            </a:pPr>
            <a:r>
              <a:rPr lang="en-GB" sz="2400" dirty="0">
                <a:solidFill>
                  <a:srgbClr val="000000"/>
                </a:solidFill>
                <a:latin typeface="SassoonPrimaryInfant" pitchFamily="2" charset="0"/>
                <a:ea typeface="Comic Sans MS"/>
                <a:cs typeface="Comic Sans MS"/>
                <a:sym typeface="Comic Sans MS"/>
              </a:rPr>
              <a:t>We believe that happy children are more effective learners.  </a:t>
            </a:r>
            <a:r>
              <a:rPr lang="en-GB" sz="2400" u="sng" dirty="0">
                <a:solidFill>
                  <a:srgbClr val="000000"/>
                </a:solidFill>
                <a:latin typeface="SassoonPrimaryInfant" pitchFamily="2" charset="0"/>
                <a:ea typeface="Comic Sans MS"/>
                <a:cs typeface="Comic Sans MS"/>
                <a:sym typeface="Comic Sans MS"/>
              </a:rPr>
              <a:t>Parents are always encouraged to discuss any concerns they may have either with the class teacher or with the principal</a:t>
            </a:r>
            <a:r>
              <a:rPr lang="en-GB" sz="2400" dirty="0">
                <a:solidFill>
                  <a:srgbClr val="000000"/>
                </a:solidFill>
                <a:latin typeface="SassoonPrimaryInfant" pitchFamily="2" charset="0"/>
                <a:ea typeface="Comic Sans MS"/>
                <a:cs typeface="Comic Sans MS"/>
                <a:sym typeface="Comic Sans MS"/>
              </a:rPr>
              <a:t>.  Our door is always open, and we pride ourselves here at </a:t>
            </a:r>
            <a:r>
              <a:rPr lang="en-GB" sz="2400" dirty="0" err="1">
                <a:solidFill>
                  <a:srgbClr val="000000"/>
                </a:solidFill>
                <a:latin typeface="SassoonPrimaryInfant" pitchFamily="2" charset="0"/>
                <a:ea typeface="Comic Sans MS"/>
                <a:cs typeface="Comic Sans MS"/>
                <a:sym typeface="Comic Sans MS"/>
              </a:rPr>
              <a:t>Naíscoil</a:t>
            </a:r>
            <a:r>
              <a:rPr lang="en-GB" sz="2400" dirty="0">
                <a:solidFill>
                  <a:srgbClr val="000000"/>
                </a:solidFill>
                <a:latin typeface="SassoonPrimaryInfant" pitchFamily="2" charset="0"/>
                <a:ea typeface="Comic Sans MS"/>
                <a:cs typeface="Comic Sans MS"/>
                <a:sym typeface="Comic Sans MS"/>
              </a:rPr>
              <a:t> &amp; </a:t>
            </a:r>
            <a:r>
              <a:rPr lang="en-GB" sz="2400" dirty="0" err="1">
                <a:solidFill>
                  <a:srgbClr val="000000"/>
                </a:solidFill>
                <a:latin typeface="SassoonPrimaryInfant" pitchFamily="2" charset="0"/>
                <a:ea typeface="Comic Sans MS"/>
                <a:cs typeface="Comic Sans MS"/>
                <a:sym typeface="Comic Sans MS"/>
              </a:rPr>
              <a:t>Bunscoil</a:t>
            </a:r>
            <a:r>
              <a:rPr lang="en-GB" sz="2400" dirty="0">
                <a:solidFill>
                  <a:srgbClr val="000000"/>
                </a:solidFill>
                <a:latin typeface="SassoonPrimaryInfant" pitchFamily="2" charset="0"/>
                <a:ea typeface="Comic Sans MS"/>
                <a:cs typeface="Comic Sans MS"/>
                <a:sym typeface="Comic Sans MS"/>
              </a:rPr>
              <a:t> </a:t>
            </a:r>
            <a:r>
              <a:rPr lang="en-GB" sz="2400" dirty="0" err="1">
                <a:solidFill>
                  <a:srgbClr val="000000"/>
                </a:solidFill>
                <a:latin typeface="SassoonPrimaryInfant" pitchFamily="2" charset="0"/>
                <a:ea typeface="Comic Sans MS"/>
                <a:cs typeface="Comic Sans MS"/>
                <a:sym typeface="Comic Sans MS"/>
              </a:rPr>
              <a:t>Bheanna</a:t>
            </a:r>
            <a:r>
              <a:rPr lang="en-GB" sz="2400" dirty="0">
                <a:solidFill>
                  <a:srgbClr val="000000"/>
                </a:solidFill>
                <a:latin typeface="SassoonPrimaryInfant" pitchFamily="2" charset="0"/>
                <a:ea typeface="Comic Sans MS"/>
                <a:cs typeface="Comic Sans MS"/>
                <a:sym typeface="Comic Sans MS"/>
              </a:rPr>
              <a:t> Boirche on our open and friendly relationships between teachers and parents. </a:t>
            </a:r>
            <a:endParaRPr dirty="0">
              <a:latin typeface="SassoonPrimaryInfant" pitchFamily="2" charset="0"/>
            </a:endParaRPr>
          </a:p>
          <a:p>
            <a:pPr marL="0" lvl="0" indent="0" algn="just" rtl="0">
              <a:lnSpc>
                <a:spcPct val="80000"/>
              </a:lnSpc>
              <a:spcBef>
                <a:spcPts val="480"/>
              </a:spcBef>
              <a:spcAft>
                <a:spcPts val="0"/>
              </a:spcAft>
              <a:buClr>
                <a:schemeClr val="dk1"/>
              </a:buClr>
              <a:buSzPts val="2400"/>
              <a:buFont typeface="Arial"/>
              <a:buNone/>
            </a:pPr>
            <a:endParaRPr sz="2400" dirty="0">
              <a:solidFill>
                <a:srgbClr val="000000"/>
              </a:solidFill>
              <a:latin typeface="SassoonPrimaryInfant" pitchFamily="2" charset="0"/>
              <a:ea typeface="Comic Sans MS"/>
              <a:cs typeface="Comic Sans MS"/>
              <a:sym typeface="Comic Sans MS"/>
            </a:endParaRPr>
          </a:p>
          <a:p>
            <a:pPr marL="0" lvl="0" indent="0" algn="just" rtl="0">
              <a:lnSpc>
                <a:spcPct val="80000"/>
              </a:lnSpc>
              <a:spcBef>
                <a:spcPts val="480"/>
              </a:spcBef>
              <a:spcAft>
                <a:spcPts val="0"/>
              </a:spcAft>
              <a:buClr>
                <a:srgbClr val="000000"/>
              </a:buClr>
              <a:buSzPts val="2400"/>
              <a:buNone/>
            </a:pPr>
            <a:r>
              <a:rPr lang="en-GB" sz="2400" dirty="0">
                <a:solidFill>
                  <a:srgbClr val="000000"/>
                </a:solidFill>
                <a:latin typeface="SassoonPrimaryInfant" pitchFamily="2" charset="0"/>
                <a:ea typeface="Comic Sans MS"/>
                <a:cs typeface="Comic Sans MS"/>
                <a:sym typeface="Comic Sans MS"/>
              </a:rPr>
              <a:t>Having Irish in the home is not a </a:t>
            </a:r>
          </a:p>
          <a:p>
            <a:pPr marL="0" lvl="0" indent="0" algn="just" rtl="0">
              <a:lnSpc>
                <a:spcPct val="80000"/>
              </a:lnSpc>
              <a:spcBef>
                <a:spcPts val="480"/>
              </a:spcBef>
              <a:spcAft>
                <a:spcPts val="0"/>
              </a:spcAft>
              <a:buClr>
                <a:srgbClr val="000000"/>
              </a:buClr>
              <a:buSzPts val="2400"/>
              <a:buNone/>
            </a:pPr>
            <a:r>
              <a:rPr lang="en-GB" sz="2400" dirty="0">
                <a:solidFill>
                  <a:srgbClr val="000000"/>
                </a:solidFill>
                <a:latin typeface="SassoonPrimaryInfant" pitchFamily="2" charset="0"/>
                <a:ea typeface="Comic Sans MS"/>
                <a:cs typeface="Comic Sans MS"/>
                <a:sym typeface="Comic Sans MS"/>
              </a:rPr>
              <a:t>prerequisite to attend </a:t>
            </a:r>
          </a:p>
          <a:p>
            <a:pPr marL="0" lvl="0" indent="0" algn="just" rtl="0">
              <a:lnSpc>
                <a:spcPct val="80000"/>
              </a:lnSpc>
              <a:spcBef>
                <a:spcPts val="480"/>
              </a:spcBef>
              <a:spcAft>
                <a:spcPts val="0"/>
              </a:spcAft>
              <a:buClr>
                <a:srgbClr val="000000"/>
              </a:buClr>
              <a:buSzPts val="2400"/>
              <a:buNone/>
            </a:pPr>
            <a:r>
              <a:rPr lang="en-GB" sz="2400" dirty="0" err="1">
                <a:solidFill>
                  <a:srgbClr val="000000"/>
                </a:solidFill>
                <a:latin typeface="SassoonPrimaryInfant" pitchFamily="2" charset="0"/>
                <a:ea typeface="Comic Sans MS"/>
                <a:cs typeface="Comic Sans MS"/>
                <a:sym typeface="Comic Sans MS"/>
              </a:rPr>
              <a:t>Naíscoil</a:t>
            </a:r>
            <a:r>
              <a:rPr lang="en-GB" sz="2400" dirty="0">
                <a:solidFill>
                  <a:srgbClr val="000000"/>
                </a:solidFill>
                <a:latin typeface="SassoonPrimaryInfant" pitchFamily="2" charset="0"/>
                <a:ea typeface="Comic Sans MS"/>
                <a:cs typeface="Comic Sans MS"/>
                <a:sym typeface="Comic Sans MS"/>
              </a:rPr>
              <a:t> </a:t>
            </a:r>
            <a:r>
              <a:rPr lang="en-GB" sz="2400" dirty="0" err="1">
                <a:solidFill>
                  <a:srgbClr val="000000"/>
                </a:solidFill>
                <a:latin typeface="SassoonPrimaryInfant" pitchFamily="2" charset="0"/>
                <a:ea typeface="Comic Sans MS"/>
                <a:cs typeface="Comic Sans MS"/>
                <a:sym typeface="Comic Sans MS"/>
              </a:rPr>
              <a:t>agus</a:t>
            </a:r>
            <a:r>
              <a:rPr lang="en-GB" sz="2400" dirty="0">
                <a:solidFill>
                  <a:srgbClr val="000000"/>
                </a:solidFill>
                <a:latin typeface="SassoonPrimaryInfant" pitchFamily="2" charset="0"/>
                <a:ea typeface="Comic Sans MS"/>
                <a:cs typeface="Comic Sans MS"/>
                <a:sym typeface="Comic Sans MS"/>
              </a:rPr>
              <a:t> </a:t>
            </a:r>
          </a:p>
          <a:p>
            <a:pPr marL="0" lvl="0" indent="0" algn="just" rtl="0">
              <a:lnSpc>
                <a:spcPct val="80000"/>
              </a:lnSpc>
              <a:spcBef>
                <a:spcPts val="480"/>
              </a:spcBef>
              <a:spcAft>
                <a:spcPts val="0"/>
              </a:spcAft>
              <a:buClr>
                <a:srgbClr val="000000"/>
              </a:buClr>
              <a:buSzPts val="2400"/>
              <a:buNone/>
            </a:pPr>
            <a:r>
              <a:rPr lang="en-GB" sz="2400" dirty="0" err="1">
                <a:solidFill>
                  <a:srgbClr val="000000"/>
                </a:solidFill>
                <a:latin typeface="SassoonPrimaryInfant" pitchFamily="2" charset="0"/>
                <a:ea typeface="Comic Sans MS"/>
                <a:cs typeface="Comic Sans MS"/>
                <a:sym typeface="Comic Sans MS"/>
              </a:rPr>
              <a:t>Bunscoil</a:t>
            </a:r>
            <a:r>
              <a:rPr lang="en-GB" sz="2400" dirty="0">
                <a:solidFill>
                  <a:srgbClr val="000000"/>
                </a:solidFill>
                <a:latin typeface="SassoonPrimaryInfant" pitchFamily="2" charset="0"/>
                <a:ea typeface="Comic Sans MS"/>
                <a:cs typeface="Comic Sans MS"/>
                <a:sym typeface="Comic Sans MS"/>
              </a:rPr>
              <a:t> </a:t>
            </a:r>
            <a:r>
              <a:rPr lang="en-GB" sz="2400" dirty="0" err="1">
                <a:solidFill>
                  <a:srgbClr val="000000"/>
                </a:solidFill>
                <a:latin typeface="SassoonPrimaryInfant" pitchFamily="2" charset="0"/>
                <a:ea typeface="Comic Sans MS"/>
                <a:cs typeface="Comic Sans MS"/>
                <a:sym typeface="Comic Sans MS"/>
              </a:rPr>
              <a:t>Bheanna</a:t>
            </a:r>
            <a:r>
              <a:rPr lang="en-GB" sz="2400" dirty="0">
                <a:solidFill>
                  <a:srgbClr val="000000"/>
                </a:solidFill>
                <a:latin typeface="SassoonPrimaryInfant" pitchFamily="2" charset="0"/>
                <a:ea typeface="Comic Sans MS"/>
                <a:cs typeface="Comic Sans MS"/>
                <a:sym typeface="Comic Sans MS"/>
              </a:rPr>
              <a:t> Boirche.</a:t>
            </a:r>
            <a:endParaRPr sz="2400" dirty="0">
              <a:latin typeface="SassoonPrimaryInfant" pitchFamily="2" charset="0"/>
            </a:endParaRPr>
          </a:p>
        </p:txBody>
      </p:sp>
      <p:pic>
        <p:nvPicPr>
          <p:cNvPr id="3" name="Picture 2">
            <a:extLst>
              <a:ext uri="{FF2B5EF4-FFF2-40B4-BE49-F238E27FC236}">
                <a16:creationId xmlns:a16="http://schemas.microsoft.com/office/drawing/2014/main" id="{CEE98967-E59A-4807-BEEA-DB9E2B0EE767}"/>
              </a:ext>
            </a:extLst>
          </p:cNvPr>
          <p:cNvPicPr>
            <a:picLocks noChangeAspect="1"/>
          </p:cNvPicPr>
          <p:nvPr/>
        </p:nvPicPr>
        <p:blipFill>
          <a:blip r:embed="rId4"/>
          <a:stretch>
            <a:fillRect/>
          </a:stretch>
        </p:blipFill>
        <p:spPr>
          <a:xfrm>
            <a:off x="5052381" y="4588268"/>
            <a:ext cx="3450270" cy="203088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5" name="Picture 4">
            <a:extLst>
              <a:ext uri="{FF2B5EF4-FFF2-40B4-BE49-F238E27FC236}">
                <a16:creationId xmlns:a16="http://schemas.microsoft.com/office/drawing/2014/main" id="{0B98C5A1-B89E-4FDB-A96A-9B26CEABA1D8}"/>
              </a:ext>
            </a:extLst>
          </p:cNvPr>
          <p:cNvPicPr>
            <a:picLocks noChangeAspect="1"/>
          </p:cNvPicPr>
          <p:nvPr/>
        </p:nvPicPr>
        <p:blipFill>
          <a:blip r:embed="rId3"/>
          <a:stretch>
            <a:fillRect/>
          </a:stretch>
        </p:blipFill>
        <p:spPr>
          <a:xfrm>
            <a:off x="800966" y="238849"/>
            <a:ext cx="7519842" cy="1240774"/>
          </a:xfrm>
          <a:prstGeom prst="rect">
            <a:avLst/>
          </a:prstGeom>
        </p:spPr>
      </p:pic>
      <p:sp>
        <p:nvSpPr>
          <p:cNvPr id="191" name="Google Shape;191;p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200"/>
              <a:buNone/>
            </a:pPr>
            <a:r>
              <a:rPr lang="en-GB" sz="1600" b="1" dirty="0">
                <a:solidFill>
                  <a:srgbClr val="000000"/>
                </a:solidFill>
                <a:latin typeface="SassoonPrimaryInfant" pitchFamily="2" charset="0"/>
                <a:ea typeface="Comic Sans MS"/>
                <a:cs typeface="Comic Sans MS"/>
                <a:sym typeface="Comic Sans MS"/>
              </a:rPr>
              <a:t>Our uniform consists of:</a:t>
            </a:r>
            <a:endParaRPr sz="1600" b="1" dirty="0">
              <a:latin typeface="SassoonPrimaryInfant" pitchFamily="2" charset="0"/>
            </a:endParaRPr>
          </a:p>
          <a:p>
            <a:pPr marL="342900" lvl="0" indent="-342900" algn="l" rtl="0">
              <a:spcBef>
                <a:spcPts val="36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Navy sweatshirt embroidered with the school logo and motto (available from John McKenny’s Clothes Shop in Castlewellan);</a:t>
            </a:r>
            <a:endParaRPr sz="1600" dirty="0">
              <a:solidFill>
                <a:srgbClr val="000000"/>
              </a:solidFill>
              <a:latin typeface="SassoonPrimaryInfant" pitchFamily="2" charset="0"/>
              <a:ea typeface="Noto Sans Symbols"/>
              <a:cs typeface="Noto Sans Symbols"/>
              <a:sym typeface="Noto Sans Symbols"/>
            </a:endParaRPr>
          </a:p>
          <a:p>
            <a:pPr marL="342900" lvl="0" indent="-342900" algn="l" rtl="0">
              <a:spcBef>
                <a:spcPts val="36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Grey trousers, skirt or shorts (joggers in </a:t>
            </a:r>
            <a:r>
              <a:rPr lang="en-GB" sz="1600" dirty="0" err="1">
                <a:solidFill>
                  <a:srgbClr val="000000"/>
                </a:solidFill>
                <a:latin typeface="SassoonPrimaryInfant" pitchFamily="2" charset="0"/>
                <a:ea typeface="Comic Sans MS"/>
                <a:cs typeface="Comic Sans MS"/>
                <a:sym typeface="Comic Sans MS"/>
              </a:rPr>
              <a:t>Naíscoil</a:t>
            </a:r>
            <a:r>
              <a:rPr lang="en-GB" sz="1600" dirty="0">
                <a:solidFill>
                  <a:srgbClr val="000000"/>
                </a:solidFill>
                <a:latin typeface="SassoonPrimaryInfant" pitchFamily="2" charset="0"/>
                <a:ea typeface="Comic Sans MS"/>
                <a:cs typeface="Comic Sans MS"/>
                <a:sym typeface="Comic Sans MS"/>
              </a:rPr>
              <a:t>);</a:t>
            </a:r>
            <a:endParaRPr sz="1600" dirty="0">
              <a:solidFill>
                <a:srgbClr val="000000"/>
              </a:solidFill>
              <a:latin typeface="SassoonPrimaryInfant" pitchFamily="2" charset="0"/>
              <a:ea typeface="Noto Sans Symbols"/>
              <a:cs typeface="Noto Sans Symbols"/>
              <a:sym typeface="Noto Sans Symbols"/>
            </a:endParaRPr>
          </a:p>
          <a:p>
            <a:pPr marL="342900" lvl="0" indent="-342900" algn="l" rtl="0">
              <a:spcBef>
                <a:spcPts val="36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Green polo shirt embroidered with the school logo and motto;</a:t>
            </a:r>
            <a:endParaRPr sz="1600" dirty="0">
              <a:solidFill>
                <a:srgbClr val="000000"/>
              </a:solidFill>
              <a:latin typeface="SassoonPrimaryInfant" pitchFamily="2" charset="0"/>
              <a:ea typeface="Noto Sans Symbols"/>
              <a:cs typeface="Noto Sans Symbols"/>
              <a:sym typeface="Noto Sans Symbols"/>
            </a:endParaRPr>
          </a:p>
          <a:p>
            <a:pPr marL="342900" lvl="0" indent="-342900" algn="l" rtl="0">
              <a:spcBef>
                <a:spcPts val="36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Navy school coat (optional);</a:t>
            </a:r>
            <a:endParaRPr sz="1600" dirty="0">
              <a:solidFill>
                <a:srgbClr val="000000"/>
              </a:solidFill>
              <a:latin typeface="SassoonPrimaryInfant" pitchFamily="2" charset="0"/>
              <a:ea typeface="Noto Sans Symbols"/>
              <a:cs typeface="Noto Sans Symbols"/>
              <a:sym typeface="Noto Sans Symbols"/>
            </a:endParaRPr>
          </a:p>
          <a:p>
            <a:pPr marL="342900" lvl="0" indent="-342900" algn="l" rtl="0">
              <a:spcBef>
                <a:spcPts val="36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Black shoes - slip on/</a:t>
            </a:r>
            <a:r>
              <a:rPr lang="en-GB" sz="1600" dirty="0" err="1">
                <a:solidFill>
                  <a:srgbClr val="000000"/>
                </a:solidFill>
                <a:latin typeface="SassoonPrimaryInfant" pitchFamily="2" charset="0"/>
                <a:ea typeface="Comic Sans MS"/>
                <a:cs typeface="Comic Sans MS"/>
                <a:sym typeface="Comic Sans MS"/>
              </a:rPr>
              <a:t>velcro</a:t>
            </a:r>
            <a:r>
              <a:rPr lang="en-GB" sz="1600" dirty="0">
                <a:solidFill>
                  <a:srgbClr val="000000"/>
                </a:solidFill>
                <a:latin typeface="SassoonPrimaryInfant" pitchFamily="2" charset="0"/>
                <a:ea typeface="Comic Sans MS"/>
                <a:cs typeface="Comic Sans MS"/>
                <a:sym typeface="Comic Sans MS"/>
              </a:rPr>
              <a:t> ideally (trainers in </a:t>
            </a:r>
            <a:r>
              <a:rPr lang="en-GB" sz="1600" dirty="0" err="1">
                <a:solidFill>
                  <a:srgbClr val="000000"/>
                </a:solidFill>
                <a:latin typeface="SassoonPrimaryInfant" pitchFamily="2" charset="0"/>
                <a:ea typeface="Comic Sans MS"/>
                <a:cs typeface="Comic Sans MS"/>
                <a:sym typeface="Comic Sans MS"/>
              </a:rPr>
              <a:t>Naíscoil</a:t>
            </a:r>
            <a:r>
              <a:rPr lang="en-GB" sz="1600" dirty="0">
                <a:solidFill>
                  <a:srgbClr val="000000"/>
                </a:solidFill>
                <a:latin typeface="SassoonPrimaryInfant" pitchFamily="2" charset="0"/>
                <a:ea typeface="Comic Sans MS"/>
                <a:cs typeface="Comic Sans MS"/>
                <a:sym typeface="Comic Sans MS"/>
              </a:rPr>
              <a:t>);</a:t>
            </a:r>
            <a:endParaRPr sz="1600" dirty="0">
              <a:solidFill>
                <a:srgbClr val="000000"/>
              </a:solidFill>
              <a:latin typeface="SassoonPrimaryInfant" pitchFamily="2" charset="0"/>
              <a:ea typeface="Noto Sans Symbols"/>
              <a:cs typeface="Noto Sans Symbols"/>
              <a:sym typeface="Noto Sans Symbols"/>
            </a:endParaRPr>
          </a:p>
          <a:p>
            <a:pPr marL="342900" lvl="0" indent="-342900" algn="l" rtl="0">
              <a:spcBef>
                <a:spcPts val="36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Navy or green gingham dresses in the summer time;</a:t>
            </a:r>
            <a:endParaRPr sz="1600" dirty="0">
              <a:solidFill>
                <a:srgbClr val="000000"/>
              </a:solidFill>
              <a:latin typeface="SassoonPrimaryInfant" pitchFamily="2" charset="0"/>
              <a:ea typeface="Noto Sans Symbols"/>
              <a:cs typeface="Noto Sans Symbols"/>
              <a:sym typeface="Noto Sans Symbols"/>
            </a:endParaRPr>
          </a:p>
          <a:p>
            <a:pPr marL="0" lvl="0" indent="0" algn="l" rtl="0">
              <a:spcBef>
                <a:spcPts val="360"/>
              </a:spcBef>
              <a:spcAft>
                <a:spcPts val="0"/>
              </a:spcAft>
              <a:buClr>
                <a:schemeClr val="dk1"/>
              </a:buClr>
              <a:buSzPts val="1600"/>
              <a:buNone/>
            </a:pPr>
            <a:br>
              <a:rPr lang="en-GB" sz="1600" dirty="0">
                <a:latin typeface="SassoonPrimaryInfant" pitchFamily="2" charset="0"/>
              </a:rPr>
            </a:br>
            <a:r>
              <a:rPr lang="en-GB" sz="1600" b="1" dirty="0">
                <a:solidFill>
                  <a:srgbClr val="000000"/>
                </a:solidFill>
                <a:latin typeface="SassoonPrimaryInfant" pitchFamily="2" charset="0"/>
                <a:ea typeface="Comic Sans MS"/>
                <a:cs typeface="Comic Sans MS"/>
                <a:sym typeface="Comic Sans MS"/>
              </a:rPr>
              <a:t>P.E. uniform (Rang 1 upwards) consists of:</a:t>
            </a:r>
            <a:endParaRPr sz="1600" dirty="0">
              <a:latin typeface="SassoonPrimaryInfant" pitchFamily="2" charset="0"/>
            </a:endParaRPr>
          </a:p>
          <a:p>
            <a:pPr marL="342900" lvl="0" indent="-342900" algn="l" rtl="0">
              <a:spcBef>
                <a:spcPts val="36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Grey/ navy track bottoms, or grey/navy shorts;</a:t>
            </a:r>
            <a:endParaRPr sz="1600" dirty="0">
              <a:solidFill>
                <a:srgbClr val="000000"/>
              </a:solidFill>
              <a:latin typeface="SassoonPrimaryInfant" pitchFamily="2" charset="0"/>
              <a:ea typeface="Noto Sans Symbols"/>
              <a:cs typeface="Noto Sans Symbols"/>
              <a:sym typeface="Noto Sans Symbols"/>
            </a:endParaRPr>
          </a:p>
          <a:p>
            <a:pPr marL="342900" lvl="0" indent="-342900" algn="l" rtl="0">
              <a:spcBef>
                <a:spcPts val="36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Suitable trainers</a:t>
            </a:r>
            <a:endParaRPr sz="1600" dirty="0">
              <a:solidFill>
                <a:srgbClr val="000000"/>
              </a:solidFill>
              <a:latin typeface="SassoonPrimaryInfant" pitchFamily="2" charset="0"/>
              <a:ea typeface="Noto Sans Symbols"/>
              <a:cs typeface="Noto Sans Symbols"/>
              <a:sym typeface="Noto Sans Symbols"/>
            </a:endParaRPr>
          </a:p>
          <a:p>
            <a:pPr marL="342900" lvl="0" indent="-342900" algn="l" rtl="0">
              <a:spcBef>
                <a:spcPts val="36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Green polo shirt embroidered with the school logo and motto</a:t>
            </a:r>
            <a:endParaRPr sz="1600" dirty="0">
              <a:solidFill>
                <a:srgbClr val="000000"/>
              </a:solidFill>
              <a:latin typeface="SassoonPrimaryInfant" pitchFamily="2" charset="0"/>
              <a:ea typeface="Noto Sans Symbols"/>
              <a:cs typeface="Noto Sans Symbols"/>
              <a:sym typeface="Noto Sans Symbols"/>
            </a:endParaRPr>
          </a:p>
          <a:p>
            <a:pPr marL="342900" lvl="0" indent="-342900" algn="l" rtl="0">
              <a:spcBef>
                <a:spcPts val="36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We have a school jersey which is OPTIONAL, which can be ordered from the </a:t>
            </a:r>
            <a:r>
              <a:rPr lang="en-GB" sz="1600" dirty="0" err="1">
                <a:solidFill>
                  <a:srgbClr val="000000"/>
                </a:solidFill>
                <a:latin typeface="SassoonPrimaryInfant" pitchFamily="2" charset="0"/>
                <a:ea typeface="Comic Sans MS"/>
                <a:cs typeface="Comic Sans MS"/>
                <a:sym typeface="Comic Sans MS"/>
              </a:rPr>
              <a:t>O’Neills</a:t>
            </a:r>
            <a:r>
              <a:rPr lang="en-GB" sz="1600" dirty="0">
                <a:solidFill>
                  <a:srgbClr val="000000"/>
                </a:solidFill>
                <a:latin typeface="SassoonPrimaryInfant" pitchFamily="2" charset="0"/>
                <a:ea typeface="Comic Sans MS"/>
                <a:cs typeface="Comic Sans MS"/>
                <a:sym typeface="Comic Sans MS"/>
              </a:rPr>
              <a:t> website</a:t>
            </a:r>
            <a:endParaRPr sz="1600" dirty="0">
              <a:solidFill>
                <a:srgbClr val="000000"/>
              </a:solidFill>
              <a:latin typeface="SassoonPrimaryInfant" pitchFamily="2" charset="0"/>
              <a:ea typeface="Noto Sans Symbols"/>
              <a:cs typeface="Noto Sans Symbols"/>
              <a:sym typeface="Noto Sans Symbols"/>
            </a:endParaRPr>
          </a:p>
          <a:p>
            <a:pPr marL="342900" lvl="0" indent="-342900" algn="l" rtl="0">
              <a:spcBef>
                <a:spcPts val="320"/>
              </a:spcBef>
              <a:spcAft>
                <a:spcPts val="0"/>
              </a:spcAft>
              <a:buClr>
                <a:srgbClr val="000000"/>
              </a:buClr>
              <a:buSzPts val="1600"/>
              <a:buChar char="•"/>
            </a:pPr>
            <a:r>
              <a:rPr lang="en-GB" sz="1600" dirty="0">
                <a:solidFill>
                  <a:srgbClr val="000000"/>
                </a:solidFill>
                <a:latin typeface="SassoonPrimaryInfant" pitchFamily="2" charset="0"/>
                <a:ea typeface="Comic Sans MS"/>
                <a:cs typeface="Comic Sans MS"/>
                <a:sym typeface="Comic Sans MS"/>
              </a:rPr>
              <a:t>Younger pupils are strongly recommended to wear </a:t>
            </a:r>
            <a:r>
              <a:rPr lang="en-GB" sz="1600" dirty="0" err="1">
                <a:solidFill>
                  <a:srgbClr val="FF0000"/>
                </a:solidFill>
                <a:latin typeface="SassoonPrimaryInfant" pitchFamily="2" charset="0"/>
                <a:ea typeface="Comic Sans MS"/>
                <a:cs typeface="Comic Sans MS"/>
                <a:sym typeface="Comic Sans MS"/>
              </a:rPr>
              <a:t>velcro</a:t>
            </a:r>
            <a:r>
              <a:rPr lang="en-GB" sz="1600" dirty="0">
                <a:solidFill>
                  <a:srgbClr val="FF0000"/>
                </a:solidFill>
                <a:latin typeface="SassoonPrimaryInfant" pitchFamily="2" charset="0"/>
                <a:ea typeface="Comic Sans MS"/>
                <a:cs typeface="Comic Sans MS"/>
                <a:sym typeface="Comic Sans MS"/>
              </a:rPr>
              <a:t> trainers </a:t>
            </a:r>
            <a:r>
              <a:rPr lang="en-GB" sz="1600" dirty="0">
                <a:solidFill>
                  <a:srgbClr val="000000"/>
                </a:solidFill>
                <a:latin typeface="SassoonPrimaryInfant" pitchFamily="2" charset="0"/>
                <a:ea typeface="Comic Sans MS"/>
                <a:cs typeface="Comic Sans MS"/>
                <a:sym typeface="Comic Sans MS"/>
              </a:rPr>
              <a:t>for PE to enable them to change as independently as possible</a:t>
            </a:r>
            <a:endParaRPr sz="1600" dirty="0">
              <a:latin typeface="SassoonPrimaryInfant" pitchFamily="2" charset="0"/>
            </a:endParaRPr>
          </a:p>
        </p:txBody>
      </p:sp>
      <p:sp>
        <p:nvSpPr>
          <p:cNvPr id="193" name="Google Shape;193;p13"/>
          <p:cNvSpPr/>
          <p:nvPr/>
        </p:nvSpPr>
        <p:spPr>
          <a:xfrm>
            <a:off x="1691680" y="251708"/>
            <a:ext cx="5616624"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dirty="0" err="1">
                <a:solidFill>
                  <a:srgbClr val="000000"/>
                </a:solidFill>
                <a:latin typeface="SassoonPrimaryInfant" pitchFamily="2" charset="0"/>
                <a:ea typeface="Comic Sans MS"/>
                <a:cs typeface="Comic Sans MS"/>
                <a:sym typeface="Comic Sans MS"/>
              </a:rPr>
              <a:t>Éide</a:t>
            </a:r>
            <a:r>
              <a:rPr lang="en-GB" sz="4400" b="1" dirty="0">
                <a:solidFill>
                  <a:srgbClr val="000000"/>
                </a:solidFill>
                <a:latin typeface="SassoonPrimaryInfant" pitchFamily="2" charset="0"/>
                <a:ea typeface="Comic Sans MS"/>
                <a:cs typeface="Comic Sans MS"/>
                <a:sym typeface="Comic Sans MS"/>
              </a:rPr>
              <a:t> </a:t>
            </a:r>
            <a:r>
              <a:rPr lang="en-GB" sz="4400" b="1" dirty="0" err="1">
                <a:solidFill>
                  <a:srgbClr val="000000"/>
                </a:solidFill>
                <a:latin typeface="SassoonPrimaryInfant" pitchFamily="2" charset="0"/>
                <a:ea typeface="Comic Sans MS"/>
                <a:cs typeface="Comic Sans MS"/>
                <a:sym typeface="Comic Sans MS"/>
              </a:rPr>
              <a:t>Scoile</a:t>
            </a:r>
            <a:br>
              <a:rPr lang="en-GB" sz="4400" b="1" dirty="0">
                <a:solidFill>
                  <a:srgbClr val="000000"/>
                </a:solidFill>
                <a:latin typeface="SassoonPrimaryInfant" pitchFamily="2" charset="0"/>
                <a:ea typeface="Comic Sans MS"/>
                <a:cs typeface="Comic Sans MS"/>
                <a:sym typeface="Comic Sans MS"/>
              </a:rPr>
            </a:br>
            <a:r>
              <a:rPr lang="en-GB" sz="4400" i="1" dirty="0">
                <a:solidFill>
                  <a:srgbClr val="000000"/>
                </a:solidFill>
                <a:latin typeface="SassoonPrimaryInfant" pitchFamily="2" charset="0"/>
                <a:ea typeface="Comic Sans MS"/>
                <a:cs typeface="Comic Sans MS"/>
                <a:sym typeface="Comic Sans MS"/>
              </a:rPr>
              <a:t>School Uniform</a:t>
            </a:r>
            <a:endParaRPr sz="4400" i="1" dirty="0">
              <a:solidFill>
                <a:schemeClr val="dk1"/>
              </a:solidFill>
              <a:latin typeface="SassoonPrimaryInfant" pitchFamily="2" charset="0"/>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5" name="Picture 4">
            <a:extLst>
              <a:ext uri="{FF2B5EF4-FFF2-40B4-BE49-F238E27FC236}">
                <a16:creationId xmlns:a16="http://schemas.microsoft.com/office/drawing/2014/main" id="{C862637A-4D21-4FC3-8215-E31373928317}"/>
              </a:ext>
            </a:extLst>
          </p:cNvPr>
          <p:cNvPicPr>
            <a:picLocks noChangeAspect="1"/>
          </p:cNvPicPr>
          <p:nvPr/>
        </p:nvPicPr>
        <p:blipFill>
          <a:blip r:embed="rId3"/>
          <a:stretch>
            <a:fillRect/>
          </a:stretch>
        </p:blipFill>
        <p:spPr>
          <a:xfrm>
            <a:off x="800966" y="238849"/>
            <a:ext cx="7519842" cy="1240774"/>
          </a:xfrm>
          <a:prstGeom prst="rect">
            <a:avLst/>
          </a:prstGeom>
        </p:spPr>
      </p:pic>
      <p:sp>
        <p:nvSpPr>
          <p:cNvPr id="199" name="Google Shape;199;p1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GB" b="1" dirty="0">
                <a:latin typeface="SassoonPrimaryInfant" pitchFamily="2" charset="0"/>
                <a:ea typeface="Comic Sans MS"/>
                <a:cs typeface="Comic Sans MS"/>
                <a:sym typeface="Comic Sans MS"/>
              </a:rPr>
              <a:t>Ag </a:t>
            </a:r>
            <a:r>
              <a:rPr lang="en-GB" b="1" dirty="0" err="1">
                <a:latin typeface="SassoonPrimaryInfant" pitchFamily="2" charset="0"/>
                <a:ea typeface="Comic Sans MS"/>
                <a:cs typeface="Comic Sans MS"/>
                <a:sym typeface="Comic Sans MS"/>
              </a:rPr>
              <a:t>cuidiú</a:t>
            </a:r>
            <a:r>
              <a:rPr lang="en-GB" b="1" dirty="0">
                <a:latin typeface="SassoonPrimaryInfant" pitchFamily="2" charset="0"/>
                <a:ea typeface="Comic Sans MS"/>
                <a:cs typeface="Comic Sans MS"/>
                <a:sym typeface="Comic Sans MS"/>
              </a:rPr>
              <a:t> le do </a:t>
            </a:r>
            <a:r>
              <a:rPr lang="en-GB" b="1" dirty="0" err="1">
                <a:latin typeface="SassoonPrimaryInfant" pitchFamily="2" charset="0"/>
                <a:ea typeface="Comic Sans MS"/>
                <a:cs typeface="Comic Sans MS"/>
                <a:sym typeface="Comic Sans MS"/>
              </a:rPr>
              <a:t>pháiste</a:t>
            </a:r>
            <a:r>
              <a:rPr lang="en-GB" b="1" dirty="0">
                <a:latin typeface="SassoonPrimaryInfant" pitchFamily="2" charset="0"/>
                <a:ea typeface="Comic Sans MS"/>
                <a:cs typeface="Comic Sans MS"/>
                <a:sym typeface="Comic Sans MS"/>
              </a:rPr>
              <a:t> </a:t>
            </a:r>
            <a:br>
              <a:rPr lang="en-GB" b="1" dirty="0">
                <a:latin typeface="SassoonPrimaryInfant" pitchFamily="2" charset="0"/>
                <a:ea typeface="Comic Sans MS"/>
                <a:cs typeface="Comic Sans MS"/>
                <a:sym typeface="Comic Sans MS"/>
              </a:rPr>
            </a:br>
            <a:r>
              <a:rPr lang="en-GB" i="1" dirty="0">
                <a:latin typeface="SassoonPrimaryInfant" pitchFamily="2" charset="0"/>
                <a:ea typeface="Comic Sans MS"/>
                <a:cs typeface="Comic Sans MS"/>
                <a:sym typeface="Comic Sans MS"/>
              </a:rPr>
              <a:t>How do I help my child?</a:t>
            </a:r>
            <a:endParaRPr i="1" dirty="0">
              <a:latin typeface="SassoonPrimaryInfant" pitchFamily="2" charset="0"/>
              <a:ea typeface="Comic Sans MS"/>
              <a:cs typeface="Comic Sans MS"/>
              <a:sym typeface="Comic Sans MS"/>
            </a:endParaRPr>
          </a:p>
        </p:txBody>
      </p:sp>
      <p:sp>
        <p:nvSpPr>
          <p:cNvPr id="200" name="Google Shape;200;p14"/>
          <p:cNvSpPr txBox="1">
            <a:spLocks noGrp="1"/>
          </p:cNvSpPr>
          <p:nvPr>
            <p:ph type="body" idx="1"/>
          </p:nvPr>
        </p:nvSpPr>
        <p:spPr>
          <a:xfrm>
            <a:off x="457200" y="1600200"/>
            <a:ext cx="8229600" cy="4924425"/>
          </a:xfrm>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0"/>
              </a:spcBef>
              <a:spcAft>
                <a:spcPts val="0"/>
              </a:spcAft>
              <a:buClr>
                <a:schemeClr val="dk1"/>
              </a:buClr>
              <a:buSzPts val="1600"/>
              <a:buFont typeface="Arial"/>
              <a:buNone/>
            </a:pPr>
            <a:endParaRPr sz="1600" dirty="0">
              <a:solidFill>
                <a:srgbClr val="000000"/>
              </a:solidFill>
              <a:latin typeface="Comic Sans MS"/>
              <a:ea typeface="Comic Sans MS"/>
              <a:cs typeface="Comic Sans MS"/>
              <a:sym typeface="Comic Sans MS"/>
            </a:endParaRPr>
          </a:p>
          <a:p>
            <a:pPr marL="0" lvl="0" indent="0" algn="just" rtl="0">
              <a:lnSpc>
                <a:spcPct val="80000"/>
              </a:lnSpc>
              <a:spcBef>
                <a:spcPts val="480"/>
              </a:spcBef>
              <a:spcAft>
                <a:spcPts val="0"/>
              </a:spcAft>
              <a:buClr>
                <a:srgbClr val="000000"/>
              </a:buClr>
              <a:buSzPts val="2400"/>
              <a:buFont typeface="Arial"/>
              <a:buNone/>
            </a:pPr>
            <a:r>
              <a:rPr lang="en-GB" sz="2400" dirty="0" err="1">
                <a:solidFill>
                  <a:srgbClr val="000000"/>
                </a:solidFill>
                <a:latin typeface="SassoonPrimaryInfant" pitchFamily="2" charset="0"/>
                <a:ea typeface="Comic Sans MS"/>
                <a:cs typeface="Comic Sans MS"/>
                <a:sym typeface="Comic Sans MS"/>
              </a:rPr>
              <a:t>Homeworks</a:t>
            </a:r>
            <a:r>
              <a:rPr lang="en-GB" sz="2400" dirty="0">
                <a:solidFill>
                  <a:srgbClr val="000000"/>
                </a:solidFill>
                <a:latin typeface="SassoonPrimaryInfant" pitchFamily="2" charset="0"/>
                <a:ea typeface="Comic Sans MS"/>
                <a:cs typeface="Comic Sans MS"/>
                <a:sym typeface="Comic Sans MS"/>
              </a:rPr>
              <a:t> are supplemented with support materials for parents to use to help with pronunciation and meaning.  </a:t>
            </a:r>
            <a:endParaRPr dirty="0">
              <a:latin typeface="SassoonPrimaryInfant" pitchFamily="2" charset="0"/>
            </a:endParaRPr>
          </a:p>
          <a:p>
            <a:pPr marL="0" lvl="0" indent="0" algn="just" rtl="0">
              <a:lnSpc>
                <a:spcPct val="80000"/>
              </a:lnSpc>
              <a:spcBef>
                <a:spcPts val="480"/>
              </a:spcBef>
              <a:spcAft>
                <a:spcPts val="0"/>
              </a:spcAft>
              <a:buClr>
                <a:schemeClr val="dk1"/>
              </a:buClr>
              <a:buSzPts val="2400"/>
              <a:buFont typeface="Arial"/>
              <a:buNone/>
            </a:pPr>
            <a:endParaRPr sz="2400" dirty="0">
              <a:solidFill>
                <a:srgbClr val="000000"/>
              </a:solidFill>
              <a:latin typeface="SassoonPrimaryInfant" pitchFamily="2" charset="0"/>
              <a:ea typeface="Comic Sans MS"/>
              <a:cs typeface="Comic Sans MS"/>
              <a:sym typeface="Comic Sans MS"/>
            </a:endParaRPr>
          </a:p>
          <a:p>
            <a:pPr marL="0" lvl="0" indent="0" algn="just" rtl="0">
              <a:lnSpc>
                <a:spcPct val="80000"/>
              </a:lnSpc>
              <a:spcBef>
                <a:spcPts val="480"/>
              </a:spcBef>
              <a:spcAft>
                <a:spcPts val="0"/>
              </a:spcAft>
              <a:buClr>
                <a:srgbClr val="000000"/>
              </a:buClr>
              <a:buSzPts val="2400"/>
              <a:buFont typeface="Arial"/>
              <a:buNone/>
            </a:pPr>
            <a:r>
              <a:rPr lang="en-GB" sz="2400" dirty="0">
                <a:solidFill>
                  <a:srgbClr val="000000"/>
                </a:solidFill>
                <a:latin typeface="SassoonPrimaryInfant" pitchFamily="2" charset="0"/>
                <a:ea typeface="Comic Sans MS"/>
                <a:cs typeface="Comic Sans MS"/>
                <a:sym typeface="Comic Sans MS"/>
              </a:rPr>
              <a:t>There are some fantastic websites to assist parents with Irish and to support their child, such as:</a:t>
            </a:r>
            <a:endParaRPr dirty="0">
              <a:latin typeface="SassoonPrimaryInfant" pitchFamily="2" charset="0"/>
            </a:endParaRPr>
          </a:p>
          <a:p>
            <a:pPr marL="0" lvl="0" indent="-152400" algn="just" rtl="0">
              <a:lnSpc>
                <a:spcPct val="80000"/>
              </a:lnSpc>
              <a:spcBef>
                <a:spcPts val="480"/>
              </a:spcBef>
              <a:spcAft>
                <a:spcPts val="0"/>
              </a:spcAft>
              <a:buClr>
                <a:srgbClr val="000000"/>
              </a:buClr>
              <a:buSzPts val="2400"/>
              <a:buChar char="•"/>
            </a:pPr>
            <a:r>
              <a:rPr lang="en-GB" sz="2400" u="sng" dirty="0">
                <a:solidFill>
                  <a:srgbClr val="000000"/>
                </a:solidFill>
                <a:latin typeface="SassoonPrimaryInfant" pitchFamily="2" charset="0"/>
                <a:ea typeface="Comic Sans MS"/>
                <a:cs typeface="Comic Sans MS"/>
                <a:sym typeface="Comic Sans MS"/>
                <a:hlinkClick r:id="rId4"/>
              </a:rPr>
              <a:t>https://abair.ie/ga</a:t>
            </a:r>
            <a:endParaRPr lang="en-GB" sz="2400" u="sng" dirty="0">
              <a:solidFill>
                <a:srgbClr val="000000"/>
              </a:solidFill>
              <a:latin typeface="SassoonPrimaryInfant" pitchFamily="2" charset="0"/>
              <a:ea typeface="Comic Sans MS"/>
              <a:cs typeface="Comic Sans MS"/>
              <a:sym typeface="Comic Sans MS"/>
            </a:endParaRPr>
          </a:p>
          <a:p>
            <a:pPr marL="0" lvl="0" indent="-152400" algn="just" rtl="0">
              <a:lnSpc>
                <a:spcPct val="80000"/>
              </a:lnSpc>
              <a:spcBef>
                <a:spcPts val="480"/>
              </a:spcBef>
              <a:spcAft>
                <a:spcPts val="0"/>
              </a:spcAft>
              <a:buClr>
                <a:srgbClr val="000000"/>
              </a:buClr>
              <a:buSzPts val="2400"/>
              <a:buChar char="•"/>
            </a:pPr>
            <a:r>
              <a:rPr lang="en-GB" sz="2400" u="sng" dirty="0">
                <a:solidFill>
                  <a:srgbClr val="000000"/>
                </a:solidFill>
                <a:latin typeface="SassoonPrimaryInfant" pitchFamily="2" charset="0"/>
                <a:ea typeface="Comic Sans MS"/>
                <a:cs typeface="Comic Sans MS"/>
                <a:sym typeface="Comic Sans MS"/>
                <a:hlinkClick r:id="rId5"/>
              </a:rPr>
              <a:t>https://www.tearma.ie/</a:t>
            </a:r>
            <a:endParaRPr lang="en-GB" sz="2400" u="sng" dirty="0">
              <a:solidFill>
                <a:srgbClr val="000000"/>
              </a:solidFill>
              <a:latin typeface="SassoonPrimaryInfant" pitchFamily="2" charset="0"/>
              <a:ea typeface="Comic Sans MS"/>
              <a:cs typeface="Comic Sans MS"/>
              <a:sym typeface="Comic Sans MS"/>
            </a:endParaRPr>
          </a:p>
          <a:p>
            <a:pPr marL="0" lvl="0" indent="-152400" algn="just" rtl="0">
              <a:lnSpc>
                <a:spcPct val="80000"/>
              </a:lnSpc>
              <a:spcBef>
                <a:spcPts val="480"/>
              </a:spcBef>
              <a:spcAft>
                <a:spcPts val="0"/>
              </a:spcAft>
              <a:buClr>
                <a:srgbClr val="000000"/>
              </a:buClr>
              <a:buSzPts val="2400"/>
              <a:buChar char="•"/>
            </a:pPr>
            <a:r>
              <a:rPr lang="en-GB" sz="2400" dirty="0">
                <a:solidFill>
                  <a:srgbClr val="000000"/>
                </a:solidFill>
                <a:latin typeface="SassoonPrimaryInfant" pitchFamily="2" charset="0"/>
                <a:ea typeface="Comic Sans MS"/>
                <a:cs typeface="Comic Sans MS"/>
                <a:sym typeface="Comic Sans MS"/>
                <a:hlinkClick r:id="rId6"/>
              </a:rPr>
              <a:t>https://focloir.ie/</a:t>
            </a:r>
            <a:endParaRPr lang="en-GB" sz="2400" u="sng" dirty="0">
              <a:solidFill>
                <a:srgbClr val="000000"/>
              </a:solidFill>
              <a:latin typeface="SassoonPrimaryInfant" pitchFamily="2" charset="0"/>
              <a:ea typeface="Comic Sans MS"/>
              <a:cs typeface="Comic Sans MS"/>
              <a:sym typeface="Comic Sans MS"/>
            </a:endParaRPr>
          </a:p>
          <a:p>
            <a:pPr marL="0" lvl="0" indent="-152400" algn="just" rtl="0">
              <a:lnSpc>
                <a:spcPct val="80000"/>
              </a:lnSpc>
              <a:spcBef>
                <a:spcPts val="480"/>
              </a:spcBef>
              <a:spcAft>
                <a:spcPts val="0"/>
              </a:spcAft>
              <a:buClr>
                <a:srgbClr val="000000"/>
              </a:buClr>
              <a:buSzPts val="2400"/>
              <a:buChar char="•"/>
            </a:pPr>
            <a:r>
              <a:rPr lang="en-GB" sz="2400" dirty="0">
                <a:solidFill>
                  <a:srgbClr val="000000"/>
                </a:solidFill>
                <a:latin typeface="SassoonPrimaryInfant" pitchFamily="2" charset="0"/>
                <a:ea typeface="Comic Sans MS"/>
                <a:cs typeface="Comic Sans MS"/>
                <a:sym typeface="Comic Sans MS"/>
                <a:hlinkClick r:id="rId7"/>
              </a:rPr>
              <a:t>https://www.teanglann.ie/ga/</a:t>
            </a:r>
            <a:endParaRPr lang="en-GB" sz="2400" u="sng" dirty="0">
              <a:solidFill>
                <a:srgbClr val="000000"/>
              </a:solidFill>
              <a:latin typeface="SassoonPrimaryInfant" pitchFamily="2" charset="0"/>
              <a:ea typeface="Comic Sans MS"/>
              <a:cs typeface="Comic Sans MS"/>
              <a:sym typeface="Comic Sans MS"/>
            </a:endParaRPr>
          </a:p>
          <a:p>
            <a:pPr marL="0" lvl="0" indent="0" algn="just" rtl="0">
              <a:lnSpc>
                <a:spcPct val="80000"/>
              </a:lnSpc>
              <a:spcBef>
                <a:spcPts val="480"/>
              </a:spcBef>
              <a:spcAft>
                <a:spcPts val="0"/>
              </a:spcAft>
              <a:buClr>
                <a:schemeClr val="dk1"/>
              </a:buClr>
              <a:buSzPts val="2400"/>
              <a:buNone/>
            </a:pPr>
            <a:endParaRPr sz="2400" dirty="0">
              <a:solidFill>
                <a:srgbClr val="000000"/>
              </a:solidFill>
              <a:latin typeface="SassoonPrimaryInfant" pitchFamily="2" charset="0"/>
              <a:ea typeface="Comic Sans MS"/>
              <a:cs typeface="Comic Sans MS"/>
              <a:sym typeface="Comic Sans MS"/>
            </a:endParaRPr>
          </a:p>
          <a:p>
            <a:pPr marL="0" lvl="0" indent="0" algn="just" rtl="0">
              <a:lnSpc>
                <a:spcPct val="80000"/>
              </a:lnSpc>
              <a:spcBef>
                <a:spcPts val="480"/>
              </a:spcBef>
              <a:spcAft>
                <a:spcPts val="0"/>
              </a:spcAft>
              <a:buClr>
                <a:srgbClr val="000000"/>
              </a:buClr>
              <a:buSzPts val="2400"/>
              <a:buFont typeface="Arial"/>
              <a:buNone/>
            </a:pPr>
            <a:r>
              <a:rPr lang="en-GB" sz="2400" dirty="0">
                <a:solidFill>
                  <a:srgbClr val="000000"/>
                </a:solidFill>
                <a:latin typeface="SassoonPrimaryInfant" pitchFamily="2" charset="0"/>
                <a:ea typeface="Comic Sans MS"/>
                <a:cs typeface="Comic Sans MS"/>
                <a:sym typeface="Comic Sans MS"/>
              </a:rPr>
              <a:t>Remember, homework is a REVISION of content covered in class.</a:t>
            </a:r>
            <a:endParaRPr dirty="0">
              <a:latin typeface="SassoonPrimaryInfant" pitchFamily="2" charset="0"/>
            </a:endParaRPr>
          </a:p>
          <a:p>
            <a:pPr marL="0" lvl="0" indent="0" algn="l" rtl="0">
              <a:lnSpc>
                <a:spcPct val="80000"/>
              </a:lnSpc>
              <a:spcBef>
                <a:spcPts val="480"/>
              </a:spcBef>
              <a:spcAft>
                <a:spcPts val="0"/>
              </a:spcAft>
              <a:buClr>
                <a:schemeClr val="dk1"/>
              </a:buClr>
              <a:buSzPts val="2400"/>
              <a:buNone/>
            </a:pPr>
            <a:endParaRPr sz="2400" dirty="0">
              <a:solidFill>
                <a:srgbClr val="000000"/>
              </a:solidFill>
              <a:latin typeface="Times New Roman"/>
              <a:ea typeface="Times New Roman"/>
              <a:cs typeface="Times New Roman"/>
              <a:sym typeface="Times New Roman"/>
            </a:endParaRPr>
          </a:p>
          <a:p>
            <a:pPr marL="0" lvl="0" indent="0" algn="l" rtl="0">
              <a:lnSpc>
                <a:spcPct val="80000"/>
              </a:lnSpc>
              <a:spcBef>
                <a:spcPts val="300"/>
              </a:spcBef>
              <a:spcAft>
                <a:spcPts val="0"/>
              </a:spcAft>
              <a:buClr>
                <a:schemeClr val="dk1"/>
              </a:buClr>
              <a:buSzPts val="1500"/>
              <a:buFont typeface="Arial"/>
              <a:buNone/>
            </a:pPr>
            <a:endParaRPr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6" name="Picture 5">
            <a:extLst>
              <a:ext uri="{FF2B5EF4-FFF2-40B4-BE49-F238E27FC236}">
                <a16:creationId xmlns:a16="http://schemas.microsoft.com/office/drawing/2014/main" id="{BFE7FCA9-8115-447F-B657-72061142ED18}"/>
              </a:ext>
            </a:extLst>
          </p:cNvPr>
          <p:cNvPicPr>
            <a:picLocks noChangeAspect="1"/>
          </p:cNvPicPr>
          <p:nvPr/>
        </p:nvPicPr>
        <p:blipFill>
          <a:blip r:embed="rId3"/>
          <a:stretch>
            <a:fillRect/>
          </a:stretch>
        </p:blipFill>
        <p:spPr>
          <a:xfrm>
            <a:off x="800966" y="238849"/>
            <a:ext cx="7519842" cy="1240774"/>
          </a:xfrm>
          <a:prstGeom prst="rect">
            <a:avLst/>
          </a:prstGeom>
        </p:spPr>
      </p:pic>
      <p:sp>
        <p:nvSpPr>
          <p:cNvPr id="206" name="Google Shape;206;p15"/>
          <p:cNvSpPr txBox="1">
            <a:spLocks noGrp="1"/>
          </p:cNvSpPr>
          <p:nvPr>
            <p:ph type="body" idx="1"/>
          </p:nvPr>
        </p:nvSpPr>
        <p:spPr>
          <a:xfrm>
            <a:off x="457200" y="1600200"/>
            <a:ext cx="8229600" cy="49244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480"/>
              </a:spcBef>
              <a:spcAft>
                <a:spcPts val="0"/>
              </a:spcAft>
              <a:buClr>
                <a:schemeClr val="dk1"/>
              </a:buClr>
              <a:buSzPts val="2400"/>
              <a:buFont typeface="Arial"/>
              <a:buNone/>
            </a:pPr>
            <a:r>
              <a:rPr lang="en-GB" sz="2400" dirty="0">
                <a:latin typeface="SassoonPrimaryInfant" pitchFamily="2" charset="0"/>
                <a:ea typeface="Comic Sans MS"/>
                <a:cs typeface="Comic Sans MS"/>
                <a:sym typeface="Comic Sans MS"/>
              </a:rPr>
              <a:t>Past pupils of </a:t>
            </a:r>
            <a:r>
              <a:rPr lang="en-GB" sz="2400" dirty="0" err="1">
                <a:latin typeface="SassoonPrimaryInfant" pitchFamily="2" charset="0"/>
                <a:ea typeface="Comic Sans MS"/>
                <a:cs typeface="Comic Sans MS"/>
                <a:sym typeface="Comic Sans MS"/>
              </a:rPr>
              <a:t>Bunscoil</a:t>
            </a:r>
            <a:r>
              <a:rPr lang="en-GB" sz="2400" dirty="0">
                <a:latin typeface="SassoonPrimaryInfant" pitchFamily="2" charset="0"/>
                <a:ea typeface="Comic Sans MS"/>
                <a:cs typeface="Comic Sans MS"/>
                <a:sym typeface="Comic Sans MS"/>
              </a:rPr>
              <a:t> </a:t>
            </a:r>
            <a:r>
              <a:rPr lang="en-GB" sz="2400" dirty="0" err="1">
                <a:latin typeface="SassoonPrimaryInfant" pitchFamily="2" charset="0"/>
                <a:ea typeface="Comic Sans MS"/>
                <a:cs typeface="Comic Sans MS"/>
                <a:sym typeface="Comic Sans MS"/>
              </a:rPr>
              <a:t>Bheanna</a:t>
            </a:r>
            <a:r>
              <a:rPr lang="en-GB" sz="2400" dirty="0">
                <a:latin typeface="SassoonPrimaryInfant" pitchFamily="2" charset="0"/>
                <a:ea typeface="Comic Sans MS"/>
                <a:cs typeface="Comic Sans MS"/>
                <a:sym typeface="Comic Sans MS"/>
              </a:rPr>
              <a:t> Boirche have</a:t>
            </a:r>
            <a:endParaRPr dirty="0">
              <a:latin typeface="SassoonPrimaryInfant" pitchFamily="2" charset="0"/>
            </a:endParaRPr>
          </a:p>
          <a:p>
            <a:pPr marL="342900" lvl="0" indent="-342900" algn="l" rtl="0">
              <a:lnSpc>
                <a:spcPct val="90000"/>
              </a:lnSpc>
              <a:spcBef>
                <a:spcPts val="480"/>
              </a:spcBef>
              <a:spcAft>
                <a:spcPts val="0"/>
              </a:spcAft>
              <a:buClr>
                <a:schemeClr val="dk1"/>
              </a:buClr>
              <a:buSzPts val="2400"/>
              <a:buFont typeface="Arial"/>
              <a:buNone/>
            </a:pPr>
            <a:r>
              <a:rPr lang="en-GB" sz="2400" dirty="0">
                <a:latin typeface="SassoonPrimaryInfant" pitchFamily="2" charset="0"/>
                <a:ea typeface="Comic Sans MS"/>
                <a:cs typeface="Comic Sans MS"/>
                <a:sym typeface="Comic Sans MS"/>
              </a:rPr>
              <a:t>gone on to attend the following schools:</a:t>
            </a:r>
          </a:p>
          <a:p>
            <a:pPr marL="342900" lvl="0" indent="-342900" algn="l" rtl="0">
              <a:lnSpc>
                <a:spcPct val="90000"/>
              </a:lnSpc>
              <a:spcBef>
                <a:spcPts val="480"/>
              </a:spcBef>
              <a:spcAft>
                <a:spcPts val="0"/>
              </a:spcAft>
              <a:buClr>
                <a:schemeClr val="dk1"/>
              </a:buClr>
              <a:buSzPts val="2400"/>
              <a:buFont typeface="Arial"/>
              <a:buNone/>
            </a:pPr>
            <a:endParaRPr dirty="0">
              <a:latin typeface="SassoonPrimaryInfant" pitchFamily="2" charset="0"/>
            </a:endParaRPr>
          </a:p>
          <a:p>
            <a:pPr marL="342900" lvl="0" indent="-342900" algn="l" rtl="0">
              <a:lnSpc>
                <a:spcPct val="90000"/>
              </a:lnSpc>
              <a:spcBef>
                <a:spcPts val="480"/>
              </a:spcBef>
              <a:spcAft>
                <a:spcPts val="0"/>
              </a:spcAft>
              <a:buClr>
                <a:schemeClr val="dk1"/>
              </a:buClr>
              <a:buSzPts val="2400"/>
              <a:buChar char="•"/>
            </a:pPr>
            <a:r>
              <a:rPr lang="en-GB" sz="2400" dirty="0">
                <a:latin typeface="SassoonPrimaryInfant" pitchFamily="2" charset="0"/>
                <a:ea typeface="Comic Sans MS"/>
                <a:cs typeface="Comic Sans MS"/>
                <a:sym typeface="Comic Sans MS"/>
              </a:rPr>
              <a:t>St. Malachy's High School, Castlewellan (English and Irish Streams)</a:t>
            </a:r>
            <a:endParaRPr dirty="0">
              <a:latin typeface="SassoonPrimaryInfant" pitchFamily="2" charset="0"/>
            </a:endParaRPr>
          </a:p>
          <a:p>
            <a:pPr marL="342900" lvl="0" indent="-342900" algn="l" rtl="0">
              <a:lnSpc>
                <a:spcPct val="90000"/>
              </a:lnSpc>
              <a:spcBef>
                <a:spcPts val="480"/>
              </a:spcBef>
              <a:spcAft>
                <a:spcPts val="0"/>
              </a:spcAft>
              <a:buClr>
                <a:schemeClr val="dk1"/>
              </a:buClr>
              <a:buSzPts val="2400"/>
              <a:buChar char="•"/>
            </a:pPr>
            <a:r>
              <a:rPr lang="en-GB" sz="2400" dirty="0">
                <a:latin typeface="SassoonPrimaryInfant" pitchFamily="2" charset="0"/>
                <a:ea typeface="Comic Sans MS"/>
                <a:cs typeface="Comic Sans MS"/>
                <a:sym typeface="Comic Sans MS"/>
              </a:rPr>
              <a:t>Assumption Grammar School, Ballynahinch</a:t>
            </a:r>
            <a:endParaRPr sz="2400" dirty="0">
              <a:latin typeface="SassoonPrimaryInfant" pitchFamily="2" charset="0"/>
              <a:ea typeface="Comic Sans MS"/>
              <a:cs typeface="Comic Sans MS"/>
              <a:sym typeface="Comic Sans MS"/>
            </a:endParaRPr>
          </a:p>
          <a:p>
            <a:pPr marL="342900" lvl="0" indent="-342900" algn="l" rtl="0">
              <a:lnSpc>
                <a:spcPct val="90000"/>
              </a:lnSpc>
              <a:spcBef>
                <a:spcPts val="480"/>
              </a:spcBef>
              <a:spcAft>
                <a:spcPts val="0"/>
              </a:spcAft>
              <a:buClr>
                <a:schemeClr val="dk1"/>
              </a:buClr>
              <a:buSzPts val="2400"/>
              <a:buChar char="•"/>
            </a:pPr>
            <a:r>
              <a:rPr lang="en-GB" sz="2400" dirty="0" err="1">
                <a:latin typeface="SassoonPrimaryInfant" pitchFamily="2" charset="0"/>
                <a:ea typeface="Comic Sans MS"/>
                <a:cs typeface="Comic Sans MS"/>
                <a:sym typeface="Comic Sans MS"/>
              </a:rPr>
              <a:t>Shimna</a:t>
            </a:r>
            <a:r>
              <a:rPr lang="en-GB" sz="2400" dirty="0">
                <a:latin typeface="SassoonPrimaryInfant" pitchFamily="2" charset="0"/>
                <a:ea typeface="Comic Sans MS"/>
                <a:cs typeface="Comic Sans MS"/>
                <a:sym typeface="Comic Sans MS"/>
              </a:rPr>
              <a:t> Integrated College, Newcastle</a:t>
            </a:r>
            <a:endParaRPr dirty="0">
              <a:latin typeface="SassoonPrimaryInfant" pitchFamily="2" charset="0"/>
            </a:endParaRPr>
          </a:p>
          <a:p>
            <a:pPr marL="342900" lvl="0" indent="-342900" algn="l" rtl="0">
              <a:lnSpc>
                <a:spcPct val="90000"/>
              </a:lnSpc>
              <a:spcBef>
                <a:spcPts val="480"/>
              </a:spcBef>
              <a:spcAft>
                <a:spcPts val="0"/>
              </a:spcAft>
              <a:buClr>
                <a:schemeClr val="dk1"/>
              </a:buClr>
              <a:buSzPts val="2400"/>
              <a:buChar char="•"/>
            </a:pPr>
            <a:r>
              <a:rPr lang="en-GB" sz="2400" dirty="0">
                <a:latin typeface="SassoonPrimaryInfant" pitchFamily="2" charset="0"/>
                <a:ea typeface="Comic Sans MS"/>
                <a:cs typeface="Comic Sans MS"/>
                <a:sym typeface="Comic Sans MS"/>
              </a:rPr>
              <a:t>St. Louis Grammar School, Kilkeel</a:t>
            </a:r>
            <a:endParaRPr sz="2400" dirty="0">
              <a:latin typeface="SassoonPrimaryInfant" pitchFamily="2" charset="0"/>
              <a:ea typeface="Comic Sans MS"/>
              <a:cs typeface="Comic Sans MS"/>
              <a:sym typeface="Comic Sans MS"/>
            </a:endParaRPr>
          </a:p>
          <a:p>
            <a:pPr marL="342900" lvl="0" indent="-342900" algn="l" rtl="0">
              <a:lnSpc>
                <a:spcPct val="90000"/>
              </a:lnSpc>
              <a:spcBef>
                <a:spcPts val="480"/>
              </a:spcBef>
              <a:spcAft>
                <a:spcPts val="0"/>
              </a:spcAft>
              <a:buClr>
                <a:schemeClr val="dk1"/>
              </a:buClr>
              <a:buSzPts val="2400"/>
              <a:buChar char="•"/>
            </a:pPr>
            <a:r>
              <a:rPr lang="en-GB" sz="2400" dirty="0">
                <a:latin typeface="SassoonPrimaryInfant" pitchFamily="2" charset="0"/>
                <a:ea typeface="Comic Sans MS"/>
                <a:cs typeface="Comic Sans MS"/>
                <a:sym typeface="Comic Sans MS"/>
              </a:rPr>
              <a:t>St. Patrick’s Grammar School, Downpatrick</a:t>
            </a:r>
            <a:endParaRPr dirty="0">
              <a:latin typeface="SassoonPrimaryInfant" pitchFamily="2" charset="0"/>
            </a:endParaRPr>
          </a:p>
          <a:p>
            <a:pPr marL="342900" lvl="0" indent="-342900" algn="l" rtl="0">
              <a:lnSpc>
                <a:spcPct val="90000"/>
              </a:lnSpc>
              <a:spcBef>
                <a:spcPts val="480"/>
              </a:spcBef>
              <a:spcAft>
                <a:spcPts val="0"/>
              </a:spcAft>
              <a:buClr>
                <a:schemeClr val="dk1"/>
              </a:buClr>
              <a:buSzPts val="2400"/>
              <a:buChar char="•"/>
            </a:pPr>
            <a:r>
              <a:rPr lang="en-GB" sz="2400" dirty="0">
                <a:latin typeface="SassoonPrimaryInfant" pitchFamily="2" charset="0"/>
                <a:ea typeface="Comic Sans MS"/>
                <a:cs typeface="Comic Sans MS"/>
                <a:sym typeface="Comic Sans MS"/>
              </a:rPr>
              <a:t>New-bridge Integrated College, Banbridge</a:t>
            </a:r>
            <a:endParaRPr sz="2400" dirty="0">
              <a:latin typeface="SassoonPrimaryInfant" pitchFamily="2" charset="0"/>
              <a:ea typeface="Comic Sans MS"/>
              <a:cs typeface="Comic Sans MS"/>
              <a:sym typeface="Comic Sans MS"/>
            </a:endParaRPr>
          </a:p>
          <a:p>
            <a:pPr marL="342900" lvl="0" indent="-342900" algn="l" rtl="0">
              <a:lnSpc>
                <a:spcPct val="90000"/>
              </a:lnSpc>
              <a:spcBef>
                <a:spcPts val="480"/>
              </a:spcBef>
              <a:spcAft>
                <a:spcPts val="0"/>
              </a:spcAft>
              <a:buClr>
                <a:schemeClr val="dk1"/>
              </a:buClr>
              <a:buSzPts val="2400"/>
              <a:buChar char="•"/>
            </a:pPr>
            <a:r>
              <a:rPr lang="en-GB" sz="2400" dirty="0">
                <a:latin typeface="SassoonPrimaryInfant" pitchFamily="2" charset="0"/>
                <a:ea typeface="Comic Sans MS"/>
                <a:cs typeface="Comic Sans MS"/>
                <a:sym typeface="Comic Sans MS"/>
              </a:rPr>
              <a:t>Sacred Heart Grammar, Newry</a:t>
            </a:r>
            <a:endParaRPr sz="2400" dirty="0">
              <a:latin typeface="SassoonPrimaryInfant" pitchFamily="2" charset="0"/>
              <a:ea typeface="Comic Sans MS"/>
              <a:cs typeface="Comic Sans MS"/>
              <a:sym typeface="Comic Sans MS"/>
            </a:endParaRPr>
          </a:p>
          <a:p>
            <a:pPr marL="342900" lvl="0" indent="-342900" algn="l" rtl="0">
              <a:lnSpc>
                <a:spcPct val="90000"/>
              </a:lnSpc>
              <a:spcBef>
                <a:spcPts val="480"/>
              </a:spcBef>
              <a:spcAft>
                <a:spcPts val="0"/>
              </a:spcAft>
              <a:buSzPts val="2400"/>
              <a:buFont typeface="Comic Sans MS"/>
              <a:buChar char="•"/>
            </a:pPr>
            <a:r>
              <a:rPr lang="en-GB" sz="2400" dirty="0">
                <a:latin typeface="SassoonPrimaryInfant" pitchFamily="2" charset="0"/>
                <a:ea typeface="Comic Sans MS"/>
                <a:cs typeface="Comic Sans MS"/>
                <a:sym typeface="Comic Sans MS"/>
              </a:rPr>
              <a:t>Our Lady’s Grammar school, Newry</a:t>
            </a:r>
            <a:endParaRPr sz="2400" dirty="0">
              <a:latin typeface="SassoonPrimaryInfant" pitchFamily="2" charset="0"/>
              <a:ea typeface="Comic Sans MS"/>
              <a:cs typeface="Comic Sans MS"/>
              <a:sym typeface="Comic Sans MS"/>
            </a:endParaRPr>
          </a:p>
        </p:txBody>
      </p:sp>
      <p:sp>
        <p:nvSpPr>
          <p:cNvPr id="207" name="Google Shape;207;p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b="1" dirty="0" err="1">
                <a:latin typeface="SassoonPrimaryInfant" pitchFamily="2" charset="0"/>
                <a:ea typeface="Comic Sans MS"/>
                <a:cs typeface="Comic Sans MS"/>
                <a:sym typeface="Comic Sans MS"/>
              </a:rPr>
              <a:t>Iarbhunscolaíocht</a:t>
            </a:r>
            <a:r>
              <a:rPr lang="en-GB" b="1" dirty="0">
                <a:latin typeface="SassoonPrimaryInfant" pitchFamily="2" charset="0"/>
                <a:ea typeface="Comic Sans MS"/>
                <a:cs typeface="Comic Sans MS"/>
                <a:sym typeface="Comic Sans MS"/>
              </a:rPr>
              <a:t> </a:t>
            </a:r>
            <a:br>
              <a:rPr lang="en-GB" b="1" dirty="0">
                <a:latin typeface="SassoonPrimaryInfant" pitchFamily="2" charset="0"/>
                <a:ea typeface="Comic Sans MS"/>
                <a:cs typeface="Comic Sans MS"/>
                <a:sym typeface="Comic Sans MS"/>
              </a:rPr>
            </a:br>
            <a:r>
              <a:rPr lang="en-GB" b="1" dirty="0">
                <a:latin typeface="SassoonPrimaryInfant" pitchFamily="2" charset="0"/>
                <a:ea typeface="Comic Sans MS"/>
                <a:cs typeface="Comic Sans MS"/>
                <a:sym typeface="Comic Sans MS"/>
              </a:rPr>
              <a:t> </a:t>
            </a:r>
            <a:r>
              <a:rPr lang="en-GB" i="1" dirty="0">
                <a:latin typeface="SassoonPrimaryInfant" pitchFamily="2" charset="0"/>
                <a:ea typeface="Comic Sans MS"/>
                <a:cs typeface="Comic Sans MS"/>
                <a:sym typeface="Comic Sans MS"/>
              </a:rPr>
              <a:t>Post-Primary</a:t>
            </a:r>
            <a:endParaRPr i="1" dirty="0">
              <a:latin typeface="SassoonPrimaryInfant"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5" name="Picture 4">
            <a:extLst>
              <a:ext uri="{FF2B5EF4-FFF2-40B4-BE49-F238E27FC236}">
                <a16:creationId xmlns:a16="http://schemas.microsoft.com/office/drawing/2014/main" id="{963F1B36-A915-4024-B7EE-D3D2F1FA2FBA}"/>
              </a:ext>
            </a:extLst>
          </p:cNvPr>
          <p:cNvPicPr>
            <a:picLocks noChangeAspect="1"/>
          </p:cNvPicPr>
          <p:nvPr/>
        </p:nvPicPr>
        <p:blipFill>
          <a:blip r:embed="rId3"/>
          <a:stretch>
            <a:fillRect/>
          </a:stretch>
        </p:blipFill>
        <p:spPr>
          <a:xfrm>
            <a:off x="800966" y="238849"/>
            <a:ext cx="7519842" cy="1240774"/>
          </a:xfrm>
          <a:prstGeom prst="rect">
            <a:avLst/>
          </a:prstGeom>
        </p:spPr>
      </p:pic>
      <p:sp>
        <p:nvSpPr>
          <p:cNvPr id="214" name="Google Shape;214;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b="1" dirty="0" err="1">
                <a:latin typeface="SassoonPrimaryInfant" pitchFamily="2" charset="0"/>
                <a:ea typeface="Comic Sans MS"/>
                <a:cs typeface="Comic Sans MS"/>
                <a:sym typeface="Comic Sans MS"/>
              </a:rPr>
              <a:t>Buntáistí</a:t>
            </a:r>
            <a:r>
              <a:rPr lang="en-GB" b="1" dirty="0">
                <a:latin typeface="SassoonPrimaryInfant" pitchFamily="2" charset="0"/>
                <a:ea typeface="Comic Sans MS"/>
                <a:cs typeface="Comic Sans MS"/>
                <a:sym typeface="Comic Sans MS"/>
              </a:rPr>
              <a:t> an </a:t>
            </a:r>
            <a:r>
              <a:rPr lang="en-GB" b="1" dirty="0" err="1">
                <a:latin typeface="SassoonPrimaryInfant" pitchFamily="2" charset="0"/>
                <a:ea typeface="Comic Sans MS"/>
                <a:cs typeface="Comic Sans MS"/>
                <a:sym typeface="Comic Sans MS"/>
              </a:rPr>
              <a:t>Dátheangachais</a:t>
            </a:r>
            <a:br>
              <a:rPr lang="en-GB" b="1" dirty="0">
                <a:latin typeface="SassoonPrimaryInfant" pitchFamily="2" charset="0"/>
                <a:ea typeface="Comic Sans MS"/>
                <a:cs typeface="Comic Sans MS"/>
                <a:sym typeface="Comic Sans MS"/>
              </a:rPr>
            </a:br>
            <a:r>
              <a:rPr lang="en-GB" i="1" dirty="0">
                <a:latin typeface="SassoonPrimaryInfant" pitchFamily="2" charset="0"/>
                <a:ea typeface="Comic Sans MS"/>
                <a:cs typeface="Comic Sans MS"/>
                <a:sym typeface="Comic Sans MS"/>
              </a:rPr>
              <a:t>Benefits of Bilingualism</a:t>
            </a:r>
          </a:p>
        </p:txBody>
      </p:sp>
      <p:sp>
        <p:nvSpPr>
          <p:cNvPr id="215" name="Google Shape;215;p1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215900" algn="l" rtl="0">
              <a:spcBef>
                <a:spcPts val="0"/>
              </a:spcBef>
              <a:spcAft>
                <a:spcPts val="0"/>
              </a:spcAft>
              <a:buClr>
                <a:schemeClr val="dk1"/>
              </a:buClr>
              <a:buSzPts val="2000"/>
              <a:buNone/>
            </a:pPr>
            <a:endParaRPr lang="en-GB" sz="2000" dirty="0"/>
          </a:p>
          <a:p>
            <a:pPr marL="342900" lvl="0" indent="-342900" algn="l" rtl="0">
              <a:spcBef>
                <a:spcPts val="480"/>
              </a:spcBef>
              <a:spcAft>
                <a:spcPts val="0"/>
              </a:spcAft>
              <a:buClr>
                <a:schemeClr val="dk1"/>
              </a:buClr>
              <a:buSzPts val="2000"/>
              <a:buChar char="•"/>
            </a:pPr>
            <a:r>
              <a:rPr lang="en-GB" sz="2000" dirty="0">
                <a:latin typeface="SassoonPrimaryInfant" pitchFamily="2" charset="0"/>
                <a:ea typeface="Comic Sans MS"/>
                <a:cs typeface="Comic Sans MS"/>
                <a:sym typeface="Comic Sans MS"/>
              </a:rPr>
              <a:t>Research published by DENI indicate that former pupils of Irish-medium schools attained a higher academic standard than the general population of the same age group</a:t>
            </a:r>
            <a:r>
              <a:rPr lang="en-GB" sz="2400" dirty="0">
                <a:latin typeface="SassoonPrimaryInfant" pitchFamily="2" charset="0"/>
                <a:ea typeface="Comic Sans MS"/>
                <a:cs typeface="Comic Sans MS"/>
                <a:sym typeface="Comic Sans MS"/>
              </a:rPr>
              <a:t> </a:t>
            </a:r>
            <a:r>
              <a:rPr lang="en-GB" sz="1600" dirty="0">
                <a:latin typeface="SassoonPrimaryInfant" pitchFamily="2" charset="0"/>
                <a:ea typeface="Comic Sans MS"/>
                <a:cs typeface="Comic Sans MS"/>
                <a:sym typeface="Comic Sans MS"/>
              </a:rPr>
              <a:t>(</a:t>
            </a:r>
            <a:r>
              <a:rPr lang="en-GB" sz="1600" dirty="0">
                <a:solidFill>
                  <a:srgbClr val="0070C0"/>
                </a:solidFill>
                <a:latin typeface="SassoonPrimaryInfant" pitchFamily="2" charset="0"/>
                <a:ea typeface="Comic Sans MS"/>
                <a:cs typeface="Comic Sans MS"/>
                <a:sym typeface="Comic Sans MS"/>
              </a:rPr>
              <a:t>Gallagher &amp; Hanna 2002).</a:t>
            </a:r>
          </a:p>
          <a:p>
            <a:pPr marL="342900" lvl="0" indent="-342900" algn="l" rtl="0">
              <a:spcBef>
                <a:spcPts val="400"/>
              </a:spcBef>
              <a:spcAft>
                <a:spcPts val="0"/>
              </a:spcAft>
              <a:buClr>
                <a:schemeClr val="dk1"/>
              </a:buClr>
              <a:buSzPts val="2000"/>
              <a:buChar char="•"/>
            </a:pPr>
            <a:r>
              <a:rPr lang="en-GB" sz="2000" dirty="0">
                <a:latin typeface="SassoonPrimaryInfant" pitchFamily="2" charset="0"/>
                <a:ea typeface="Comic Sans MS"/>
                <a:cs typeface="Comic Sans MS"/>
                <a:sym typeface="Comic Sans MS"/>
              </a:rPr>
              <a:t>Research consistently finds that the immersion experience actually enhances English language development </a:t>
            </a:r>
            <a:r>
              <a:rPr lang="en-GB" sz="1600" dirty="0">
                <a:solidFill>
                  <a:srgbClr val="0070C0"/>
                </a:solidFill>
                <a:latin typeface="SassoonPrimaryInfant" pitchFamily="2" charset="0"/>
                <a:ea typeface="Comic Sans MS"/>
                <a:cs typeface="Comic Sans MS"/>
                <a:sym typeface="Comic Sans MS"/>
              </a:rPr>
              <a:t>(Cloud, Genesee &amp; </a:t>
            </a:r>
            <a:r>
              <a:rPr lang="en-GB" sz="1600" dirty="0" err="1">
                <a:solidFill>
                  <a:srgbClr val="0070C0"/>
                </a:solidFill>
                <a:latin typeface="SassoonPrimaryInfant" pitchFamily="2" charset="0"/>
                <a:ea typeface="Comic Sans MS"/>
                <a:cs typeface="Comic Sans MS"/>
                <a:sym typeface="Comic Sans MS"/>
              </a:rPr>
              <a:t>Hamayan</a:t>
            </a:r>
            <a:r>
              <a:rPr lang="en-GB" sz="1600" dirty="0">
                <a:solidFill>
                  <a:srgbClr val="0070C0"/>
                </a:solidFill>
                <a:latin typeface="SassoonPrimaryInfant" pitchFamily="2" charset="0"/>
                <a:ea typeface="Comic Sans MS"/>
                <a:cs typeface="Comic Sans MS"/>
                <a:sym typeface="Comic Sans MS"/>
              </a:rPr>
              <a:t> 2000).</a:t>
            </a:r>
            <a:endParaRPr lang="en-GB" dirty="0">
              <a:latin typeface="SassoonPrimaryInfant" pitchFamily="2" charset="0"/>
            </a:endParaRPr>
          </a:p>
          <a:p>
            <a:pPr marL="342900" lvl="0" indent="-342900" algn="l" rtl="0">
              <a:spcBef>
                <a:spcPts val="400"/>
              </a:spcBef>
              <a:spcAft>
                <a:spcPts val="0"/>
              </a:spcAft>
              <a:buClr>
                <a:schemeClr val="dk1"/>
              </a:buClr>
              <a:buSzPts val="2000"/>
              <a:buChar char="•"/>
            </a:pPr>
            <a:r>
              <a:rPr lang="en-GB" sz="2000" dirty="0">
                <a:latin typeface="SassoonPrimaryInfant" pitchFamily="2" charset="0"/>
                <a:ea typeface="Comic Sans MS"/>
                <a:cs typeface="Comic Sans MS"/>
                <a:sym typeface="Comic Sans MS"/>
              </a:rPr>
              <a:t>Over three decades of studies consistently show that immersion students achieve as well as or better than non-immersion peers on standardized measures of verbal and mathematics skills administered in English </a:t>
            </a:r>
            <a:r>
              <a:rPr lang="en-GB" sz="1600" dirty="0">
                <a:solidFill>
                  <a:srgbClr val="0070C0"/>
                </a:solidFill>
                <a:latin typeface="SassoonPrimaryInfant" pitchFamily="2" charset="0"/>
                <a:ea typeface="Comic Sans MS"/>
                <a:cs typeface="Comic Sans MS"/>
                <a:sym typeface="Comic Sans MS"/>
              </a:rPr>
              <a:t>(Cloud, Genesee &amp; </a:t>
            </a:r>
            <a:r>
              <a:rPr lang="en-GB" sz="1600" dirty="0" err="1">
                <a:solidFill>
                  <a:srgbClr val="0070C0"/>
                </a:solidFill>
                <a:latin typeface="SassoonPrimaryInfant" pitchFamily="2" charset="0"/>
                <a:ea typeface="Comic Sans MS"/>
                <a:cs typeface="Comic Sans MS"/>
                <a:sym typeface="Comic Sans MS"/>
              </a:rPr>
              <a:t>Hamayan</a:t>
            </a:r>
            <a:r>
              <a:rPr lang="en-GB" sz="1600" dirty="0">
                <a:solidFill>
                  <a:srgbClr val="0070C0"/>
                </a:solidFill>
                <a:latin typeface="SassoonPrimaryInfant" pitchFamily="2" charset="0"/>
                <a:ea typeface="Comic Sans MS"/>
                <a:cs typeface="Comic Sans MS"/>
                <a:sym typeface="Comic Sans MS"/>
              </a:rPr>
              <a:t> 2000; Genesee 1987).</a:t>
            </a:r>
            <a:endParaRPr lang="en-GB" dirty="0">
              <a:latin typeface="SassoonPrimaryInfant" pitchFamily="2" charset="0"/>
            </a:endParaRPr>
          </a:p>
          <a:p>
            <a:pPr marL="342900" lvl="0" indent="-342900" algn="l" rtl="0">
              <a:spcBef>
                <a:spcPts val="400"/>
              </a:spcBef>
              <a:spcAft>
                <a:spcPts val="0"/>
              </a:spcAft>
              <a:buClr>
                <a:schemeClr val="dk1"/>
              </a:buClr>
              <a:buSzPts val="2000"/>
              <a:buChar char="•"/>
            </a:pPr>
            <a:r>
              <a:rPr lang="en-GB" sz="2000" dirty="0">
                <a:latin typeface="SassoonPrimaryInfant" pitchFamily="2" charset="0"/>
                <a:ea typeface="Comic Sans MS"/>
                <a:cs typeface="Comic Sans MS"/>
                <a:sym typeface="Comic Sans MS"/>
              </a:rPr>
              <a:t>Research from European countries would suggest that children in Irish-medium schools may find it easier to learn further languages </a:t>
            </a:r>
            <a:r>
              <a:rPr lang="en-GB" sz="1800" dirty="0">
                <a:solidFill>
                  <a:srgbClr val="0070C0"/>
                </a:solidFill>
                <a:latin typeface="SassoonPrimaryInfant" pitchFamily="2" charset="0"/>
                <a:ea typeface="Comic Sans MS"/>
                <a:cs typeface="Comic Sans MS"/>
                <a:sym typeface="Comic Sans MS"/>
              </a:rPr>
              <a:t>(</a:t>
            </a:r>
            <a:r>
              <a:rPr lang="en-GB" sz="1800" dirty="0" err="1">
                <a:solidFill>
                  <a:srgbClr val="0070C0"/>
                </a:solidFill>
                <a:latin typeface="SassoonPrimaryInfant" pitchFamily="2" charset="0"/>
                <a:ea typeface="Comic Sans MS"/>
                <a:cs typeface="Comic Sans MS"/>
                <a:sym typeface="Comic Sans MS"/>
              </a:rPr>
              <a:t>Cenoz</a:t>
            </a:r>
            <a:r>
              <a:rPr lang="en-GB" sz="1800" dirty="0">
                <a:solidFill>
                  <a:srgbClr val="0070C0"/>
                </a:solidFill>
                <a:latin typeface="SassoonPrimaryInfant" pitchFamily="2" charset="0"/>
                <a:ea typeface="Comic Sans MS"/>
                <a:cs typeface="Comic Sans MS"/>
                <a:sym typeface="Comic Sans MS"/>
              </a:rPr>
              <a:t> &amp; Valencia 1994).</a:t>
            </a:r>
            <a:endParaRPr lang="en-GB" dirty="0">
              <a:latin typeface="SassoonPrimaryInfant" pitchFamily="2" charset="0"/>
            </a:endParaRPr>
          </a:p>
          <a:p>
            <a:pPr marL="0" lvl="0" indent="0" algn="l" rtl="0">
              <a:spcBef>
                <a:spcPts val="480"/>
              </a:spcBef>
              <a:spcAft>
                <a:spcPts val="0"/>
              </a:spcAft>
              <a:buClr>
                <a:schemeClr val="dk1"/>
              </a:buClr>
              <a:buSzPts val="2400"/>
              <a:buNone/>
            </a:pPr>
            <a:endParaRPr lang="en-GB" sz="2400" dirty="0">
              <a:latin typeface="SassoonPrimaryInfant" pitchFamily="2" charset="0"/>
            </a:endParaRPr>
          </a:p>
          <a:p>
            <a:pPr marL="342900" lvl="0" indent="-190500" algn="l" rtl="0">
              <a:spcBef>
                <a:spcPts val="480"/>
              </a:spcBef>
              <a:spcAft>
                <a:spcPts val="0"/>
              </a:spcAft>
              <a:buClr>
                <a:schemeClr val="dk1"/>
              </a:buClr>
              <a:buSzPts val="2400"/>
              <a:buNone/>
            </a:pPr>
            <a:endParaRPr lang="en-GB" sz="2400" dirty="0">
              <a:latin typeface="SassoonPrimaryInfant" pitchFamily="2" charset="0"/>
            </a:endParaRPr>
          </a:p>
          <a:p>
            <a:pPr marL="342900" lvl="0" indent="-190500" algn="l" rtl="0">
              <a:spcBef>
                <a:spcPts val="480"/>
              </a:spcBef>
              <a:spcAft>
                <a:spcPts val="0"/>
              </a:spcAft>
              <a:buClr>
                <a:schemeClr val="dk1"/>
              </a:buClr>
              <a:buSzPts val="2400"/>
              <a:buNone/>
            </a:pPr>
            <a:endParaRPr lang="en-GB" sz="24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2"/>
        <p:cNvGrpSpPr/>
        <p:nvPr/>
      </p:nvGrpSpPr>
      <p:grpSpPr>
        <a:xfrm>
          <a:off x="0" y="0"/>
          <a:ext cx="0" cy="0"/>
          <a:chOff x="0" y="0"/>
          <a:chExt cx="0" cy="0"/>
        </a:xfrm>
      </p:grpSpPr>
      <p:sp useBgFill="1">
        <p:nvSpPr>
          <p:cNvPr id="111" name="Rectangle 110">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9C7114-84A8-4ECE-B73E-ACD6A8D46427}"/>
              </a:ext>
            </a:extLst>
          </p:cNvPr>
          <p:cNvPicPr>
            <a:picLocks noChangeAspect="1"/>
          </p:cNvPicPr>
          <p:nvPr/>
        </p:nvPicPr>
        <p:blipFill rotWithShape="1">
          <a:blip r:embed="rId3"/>
          <a:srcRect r="3601" b="-2"/>
          <a:stretch/>
        </p:blipFill>
        <p:spPr>
          <a:xfrm>
            <a:off x="1" y="10"/>
            <a:ext cx="9143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95" name="Google Shape;95;p2"/>
          <p:cNvSpPr txBox="1">
            <a:spLocks noGrp="1"/>
          </p:cNvSpPr>
          <p:nvPr>
            <p:ph type="body" idx="1"/>
          </p:nvPr>
        </p:nvSpPr>
        <p:spPr>
          <a:xfrm>
            <a:off x="436975" y="3331692"/>
            <a:ext cx="5804683" cy="3348638"/>
          </a:xfrm>
          <a:prstGeom prst="rect">
            <a:avLst/>
          </a:prstGeom>
        </p:spPr>
        <p:txBody>
          <a:bodyPr spcFirstLastPara="1" lIns="91425" tIns="45700" rIns="91425" bIns="45700" anchor="ctr" anchorCtr="0">
            <a:normAutofit/>
          </a:bodyPr>
          <a:lstStyle/>
          <a:p>
            <a:pPr marL="0" lvl="0" indent="0" rtl="0">
              <a:lnSpc>
                <a:spcPct val="90000"/>
              </a:lnSpc>
              <a:spcBef>
                <a:spcPts val="480"/>
              </a:spcBef>
              <a:spcAft>
                <a:spcPts val="0"/>
              </a:spcAft>
              <a:buClr>
                <a:schemeClr val="dk1"/>
              </a:buClr>
              <a:buSzPts val="2400"/>
              <a:buFont typeface="Arial"/>
              <a:buNone/>
            </a:pPr>
            <a:r>
              <a:rPr lang="en-GB" sz="1600" dirty="0" err="1">
                <a:latin typeface="SassoonPrimaryInfant" pitchFamily="2" charset="0"/>
                <a:ea typeface="Comic Sans MS"/>
                <a:cs typeface="Comic Sans MS"/>
                <a:sym typeface="Comic Sans MS"/>
              </a:rPr>
              <a:t>Bunscoil</a:t>
            </a:r>
            <a:r>
              <a:rPr lang="en-GB" sz="1600" dirty="0">
                <a:latin typeface="SassoonPrimaryInfant" pitchFamily="2" charset="0"/>
                <a:ea typeface="Comic Sans MS"/>
                <a:cs typeface="Comic Sans MS"/>
                <a:sym typeface="Comic Sans MS"/>
              </a:rPr>
              <a:t> </a:t>
            </a:r>
            <a:r>
              <a:rPr lang="en-GB" sz="1600" dirty="0" err="1">
                <a:latin typeface="SassoonPrimaryInfant" pitchFamily="2" charset="0"/>
                <a:ea typeface="Comic Sans MS"/>
                <a:cs typeface="Comic Sans MS"/>
                <a:sym typeface="Comic Sans MS"/>
              </a:rPr>
              <a:t>Bheanna</a:t>
            </a:r>
            <a:r>
              <a:rPr lang="en-GB" sz="1600" dirty="0">
                <a:latin typeface="SassoonPrimaryInfant" pitchFamily="2" charset="0"/>
                <a:ea typeface="Comic Sans MS"/>
                <a:cs typeface="Comic Sans MS"/>
                <a:sym typeface="Comic Sans MS"/>
              </a:rPr>
              <a:t> Boirche was established in 1999, with our </a:t>
            </a:r>
            <a:r>
              <a:rPr lang="en-GB" sz="1600" dirty="0" err="1">
                <a:latin typeface="SassoonPrimaryInfant" pitchFamily="2" charset="0"/>
                <a:ea typeface="Comic Sans MS"/>
                <a:cs typeface="Comic Sans MS"/>
                <a:sym typeface="Comic Sans MS"/>
              </a:rPr>
              <a:t>Naíscoil</a:t>
            </a:r>
            <a:r>
              <a:rPr lang="en-GB" sz="1600" dirty="0">
                <a:latin typeface="SassoonPrimaryInfant" pitchFamily="2" charset="0"/>
                <a:ea typeface="Comic Sans MS"/>
                <a:cs typeface="Comic Sans MS"/>
                <a:sym typeface="Comic Sans MS"/>
              </a:rPr>
              <a:t> becoming statutory in 2018.</a:t>
            </a:r>
            <a:endParaRPr lang="en-GB" sz="1600" dirty="0">
              <a:latin typeface="SassoonPrimaryInfant" pitchFamily="2" charset="0"/>
            </a:endParaRPr>
          </a:p>
          <a:p>
            <a:pPr marL="0" lvl="0" indent="0" rtl="0">
              <a:lnSpc>
                <a:spcPct val="90000"/>
              </a:lnSpc>
              <a:spcBef>
                <a:spcPts val="480"/>
              </a:spcBef>
              <a:spcAft>
                <a:spcPts val="0"/>
              </a:spcAft>
              <a:buClr>
                <a:schemeClr val="dk1"/>
              </a:buClr>
              <a:buSzPts val="2400"/>
              <a:buFont typeface="Arial"/>
              <a:buNone/>
            </a:pPr>
            <a:endParaRPr lang="en-GB" sz="1600" dirty="0">
              <a:latin typeface="SassoonPrimaryInfant" pitchFamily="2" charset="0"/>
              <a:ea typeface="Comic Sans MS"/>
              <a:cs typeface="Comic Sans MS"/>
              <a:sym typeface="Comic Sans MS"/>
            </a:endParaRPr>
          </a:p>
          <a:p>
            <a:pPr marL="0" lvl="0" indent="0" rtl="0">
              <a:lnSpc>
                <a:spcPct val="90000"/>
              </a:lnSpc>
              <a:spcBef>
                <a:spcPts val="480"/>
              </a:spcBef>
              <a:spcAft>
                <a:spcPts val="0"/>
              </a:spcAft>
              <a:buClr>
                <a:schemeClr val="dk1"/>
              </a:buClr>
              <a:buSzPts val="2400"/>
              <a:buFont typeface="Arial"/>
              <a:buNone/>
            </a:pPr>
            <a:r>
              <a:rPr lang="en-GB" sz="1600" b="1" u="sng" dirty="0">
                <a:latin typeface="SassoonPrimaryInfant" pitchFamily="2" charset="0"/>
                <a:ea typeface="Comic Sans MS"/>
                <a:cs typeface="Comic Sans MS"/>
                <a:sym typeface="Comic Sans MS"/>
              </a:rPr>
              <a:t>Our aims:</a:t>
            </a:r>
            <a:endParaRPr lang="en-GB" sz="1600" b="1" u="sng" dirty="0">
              <a:latin typeface="SassoonPrimaryInfant" pitchFamily="2" charset="0"/>
              <a:ea typeface="Times New Roman"/>
              <a:cs typeface="Times New Roman"/>
              <a:sym typeface="Times New Roman"/>
            </a:endParaRPr>
          </a:p>
          <a:p>
            <a:pPr marL="0" lvl="0" indent="-152400" rtl="0">
              <a:lnSpc>
                <a:spcPct val="90000"/>
              </a:lnSpc>
              <a:spcBef>
                <a:spcPts val="480"/>
              </a:spcBef>
              <a:spcAft>
                <a:spcPts val="0"/>
              </a:spcAft>
              <a:buClr>
                <a:schemeClr val="dk1"/>
              </a:buClr>
              <a:buSzPts val="2400"/>
              <a:buFont typeface="Noto Sans Symbols"/>
              <a:buChar char="∙"/>
            </a:pPr>
            <a:r>
              <a:rPr lang="en-GB" sz="1600" dirty="0">
                <a:latin typeface="SassoonPrimaryInfant" pitchFamily="2" charset="0"/>
                <a:ea typeface="Comic Sans MS"/>
                <a:cs typeface="Comic Sans MS"/>
                <a:sym typeface="Comic Sans MS"/>
              </a:rPr>
              <a:t>That we educate our children to achieve their full potential through the medium of Irish;</a:t>
            </a:r>
            <a:endParaRPr lang="en-GB" sz="1600" dirty="0">
              <a:latin typeface="SassoonPrimaryInfant" pitchFamily="2" charset="0"/>
            </a:endParaRPr>
          </a:p>
          <a:p>
            <a:pPr marL="0" lvl="0" indent="0" rtl="0">
              <a:lnSpc>
                <a:spcPct val="90000"/>
              </a:lnSpc>
              <a:spcBef>
                <a:spcPts val="480"/>
              </a:spcBef>
              <a:spcAft>
                <a:spcPts val="0"/>
              </a:spcAft>
              <a:buClr>
                <a:schemeClr val="dk1"/>
              </a:buClr>
              <a:buSzPts val="2400"/>
              <a:buFont typeface="Noto Sans Symbols"/>
              <a:buNone/>
            </a:pPr>
            <a:endParaRPr lang="en-GB" sz="1600" dirty="0">
              <a:latin typeface="SassoonPrimaryInfant" pitchFamily="2" charset="0"/>
              <a:ea typeface="Times New Roman"/>
              <a:cs typeface="Times New Roman"/>
              <a:sym typeface="Times New Roman"/>
            </a:endParaRPr>
          </a:p>
          <a:p>
            <a:pPr marL="0" lvl="0" indent="-152400" rtl="0">
              <a:lnSpc>
                <a:spcPct val="90000"/>
              </a:lnSpc>
              <a:spcBef>
                <a:spcPts val="480"/>
              </a:spcBef>
              <a:spcAft>
                <a:spcPts val="0"/>
              </a:spcAft>
              <a:buClr>
                <a:schemeClr val="dk1"/>
              </a:buClr>
              <a:buSzPts val="2400"/>
              <a:buFont typeface="Noto Sans Symbols"/>
              <a:buChar char="∙"/>
            </a:pPr>
            <a:r>
              <a:rPr lang="en-GB" sz="1600" dirty="0">
                <a:latin typeface="SassoonPrimaryInfant" pitchFamily="2" charset="0"/>
                <a:ea typeface="Comic Sans MS"/>
                <a:cs typeface="Comic Sans MS"/>
                <a:sym typeface="Comic Sans MS"/>
              </a:rPr>
              <a:t>That we value and seek a high level of parental involvement in their children’s education;</a:t>
            </a:r>
            <a:endParaRPr lang="en-GB" sz="1600" dirty="0">
              <a:latin typeface="SassoonPrimaryInfant" pitchFamily="2" charset="0"/>
            </a:endParaRPr>
          </a:p>
          <a:p>
            <a:pPr marL="0" lvl="0" indent="0" rtl="0">
              <a:lnSpc>
                <a:spcPct val="90000"/>
              </a:lnSpc>
              <a:spcBef>
                <a:spcPts val="480"/>
              </a:spcBef>
              <a:spcAft>
                <a:spcPts val="0"/>
              </a:spcAft>
              <a:buClr>
                <a:schemeClr val="dk1"/>
              </a:buClr>
              <a:buSzPts val="2400"/>
              <a:buFont typeface="Noto Sans Symbols"/>
              <a:buNone/>
            </a:pPr>
            <a:endParaRPr lang="en-GB" sz="1600" dirty="0">
              <a:latin typeface="SassoonPrimaryInfant" pitchFamily="2" charset="0"/>
              <a:ea typeface="Times New Roman"/>
              <a:cs typeface="Times New Roman"/>
              <a:sym typeface="Times New Roman"/>
            </a:endParaRPr>
          </a:p>
          <a:p>
            <a:pPr marL="0" lvl="0" indent="-152400" rtl="0">
              <a:lnSpc>
                <a:spcPct val="90000"/>
              </a:lnSpc>
              <a:spcBef>
                <a:spcPts val="480"/>
              </a:spcBef>
              <a:spcAft>
                <a:spcPts val="0"/>
              </a:spcAft>
              <a:buClr>
                <a:schemeClr val="dk1"/>
              </a:buClr>
              <a:buSzPts val="2400"/>
              <a:buFont typeface="Noto Sans Symbols"/>
              <a:buChar char="∙"/>
            </a:pPr>
            <a:r>
              <a:rPr lang="en-GB" sz="1600" dirty="0">
                <a:latin typeface="SassoonPrimaryInfant" pitchFamily="2" charset="0"/>
                <a:ea typeface="Comic Sans MS"/>
                <a:cs typeface="Comic Sans MS"/>
                <a:sym typeface="Comic Sans MS"/>
              </a:rPr>
              <a:t>That children are bilingual when they leave </a:t>
            </a:r>
            <a:r>
              <a:rPr lang="en-GB" sz="1600" dirty="0" err="1">
                <a:latin typeface="SassoonPrimaryInfant" pitchFamily="2" charset="0"/>
                <a:ea typeface="Comic Sans MS"/>
                <a:cs typeface="Comic Sans MS"/>
                <a:sym typeface="Comic Sans MS"/>
              </a:rPr>
              <a:t>Naíscoil</a:t>
            </a:r>
            <a:r>
              <a:rPr lang="en-GB" sz="1600" dirty="0">
                <a:latin typeface="SassoonPrimaryInfant" pitchFamily="2" charset="0"/>
                <a:ea typeface="Comic Sans MS"/>
                <a:cs typeface="Comic Sans MS"/>
                <a:sym typeface="Comic Sans MS"/>
              </a:rPr>
              <a:t> </a:t>
            </a:r>
            <a:r>
              <a:rPr lang="en-GB" sz="1600" dirty="0" err="1">
                <a:latin typeface="SassoonPrimaryInfant" pitchFamily="2" charset="0"/>
                <a:ea typeface="Comic Sans MS"/>
                <a:cs typeface="Comic Sans MS"/>
                <a:sym typeface="Comic Sans MS"/>
              </a:rPr>
              <a:t>agus</a:t>
            </a:r>
            <a:r>
              <a:rPr lang="en-GB" sz="1600" dirty="0">
                <a:latin typeface="SassoonPrimaryInfant" pitchFamily="2" charset="0"/>
                <a:ea typeface="Comic Sans MS"/>
                <a:cs typeface="Comic Sans MS"/>
                <a:sym typeface="Comic Sans MS"/>
              </a:rPr>
              <a:t> </a:t>
            </a:r>
            <a:r>
              <a:rPr lang="en-GB" sz="1600" dirty="0" err="1">
                <a:latin typeface="SassoonPrimaryInfant" pitchFamily="2" charset="0"/>
                <a:ea typeface="Comic Sans MS"/>
                <a:cs typeface="Comic Sans MS"/>
                <a:sym typeface="Comic Sans MS"/>
              </a:rPr>
              <a:t>Bunscoil</a:t>
            </a:r>
            <a:r>
              <a:rPr lang="en-GB" sz="1600" dirty="0">
                <a:latin typeface="SassoonPrimaryInfant" pitchFamily="2" charset="0"/>
                <a:ea typeface="Comic Sans MS"/>
                <a:cs typeface="Comic Sans MS"/>
                <a:sym typeface="Comic Sans MS"/>
              </a:rPr>
              <a:t> </a:t>
            </a:r>
            <a:r>
              <a:rPr lang="en-GB" sz="1600" dirty="0" err="1">
                <a:latin typeface="SassoonPrimaryInfant" pitchFamily="2" charset="0"/>
                <a:ea typeface="Comic Sans MS"/>
                <a:cs typeface="Comic Sans MS"/>
                <a:sym typeface="Comic Sans MS"/>
              </a:rPr>
              <a:t>Bheanna</a:t>
            </a:r>
            <a:r>
              <a:rPr lang="en-GB" sz="1600" dirty="0">
                <a:latin typeface="SassoonPrimaryInfant" pitchFamily="2" charset="0"/>
                <a:ea typeface="Comic Sans MS"/>
                <a:cs typeface="Comic Sans MS"/>
                <a:sym typeface="Comic Sans MS"/>
              </a:rPr>
              <a:t> Boirche at the end of Rang 7.</a:t>
            </a:r>
            <a:endParaRPr lang="en-GB" sz="1100" dirty="0">
              <a:latin typeface="SassoonPrimaryInfant" pitchFamily="2" charset="0"/>
            </a:endParaRPr>
          </a:p>
        </p:txBody>
      </p:sp>
      <p:sp>
        <p:nvSpPr>
          <p:cNvPr id="94" name="Google Shape;94;p2"/>
          <p:cNvSpPr txBox="1">
            <a:spLocks noGrp="1"/>
          </p:cNvSpPr>
          <p:nvPr>
            <p:ph type="title"/>
          </p:nvPr>
        </p:nvSpPr>
        <p:spPr>
          <a:xfrm>
            <a:off x="6241658" y="4320952"/>
            <a:ext cx="2804034" cy="2398713"/>
          </a:xfrm>
          <a:custGeom>
            <a:avLst/>
            <a:gdLst>
              <a:gd name="connsiteX0" fmla="*/ 0 w 2804034"/>
              <a:gd name="connsiteY0" fmla="*/ 0 h 2398713"/>
              <a:gd name="connsiteX1" fmla="*/ 504726 w 2804034"/>
              <a:gd name="connsiteY1" fmla="*/ 0 h 2398713"/>
              <a:gd name="connsiteX2" fmla="*/ 1093573 w 2804034"/>
              <a:gd name="connsiteY2" fmla="*/ 0 h 2398713"/>
              <a:gd name="connsiteX3" fmla="*/ 1626340 w 2804034"/>
              <a:gd name="connsiteY3" fmla="*/ 0 h 2398713"/>
              <a:gd name="connsiteX4" fmla="*/ 2131066 w 2804034"/>
              <a:gd name="connsiteY4" fmla="*/ 0 h 2398713"/>
              <a:gd name="connsiteX5" fmla="*/ 2804034 w 2804034"/>
              <a:gd name="connsiteY5" fmla="*/ 0 h 2398713"/>
              <a:gd name="connsiteX6" fmla="*/ 2804034 w 2804034"/>
              <a:gd name="connsiteY6" fmla="*/ 599678 h 2398713"/>
              <a:gd name="connsiteX7" fmla="*/ 2804034 w 2804034"/>
              <a:gd name="connsiteY7" fmla="*/ 1199357 h 2398713"/>
              <a:gd name="connsiteX8" fmla="*/ 2804034 w 2804034"/>
              <a:gd name="connsiteY8" fmla="*/ 1751060 h 2398713"/>
              <a:gd name="connsiteX9" fmla="*/ 2804034 w 2804034"/>
              <a:gd name="connsiteY9" fmla="*/ 2398713 h 2398713"/>
              <a:gd name="connsiteX10" fmla="*/ 2299308 w 2804034"/>
              <a:gd name="connsiteY10" fmla="*/ 2398713 h 2398713"/>
              <a:gd name="connsiteX11" fmla="*/ 1822622 w 2804034"/>
              <a:gd name="connsiteY11" fmla="*/ 2398713 h 2398713"/>
              <a:gd name="connsiteX12" fmla="*/ 1233775 w 2804034"/>
              <a:gd name="connsiteY12" fmla="*/ 2398713 h 2398713"/>
              <a:gd name="connsiteX13" fmla="*/ 729049 w 2804034"/>
              <a:gd name="connsiteY13" fmla="*/ 2398713 h 2398713"/>
              <a:gd name="connsiteX14" fmla="*/ 0 w 2804034"/>
              <a:gd name="connsiteY14" fmla="*/ 2398713 h 2398713"/>
              <a:gd name="connsiteX15" fmla="*/ 0 w 2804034"/>
              <a:gd name="connsiteY15" fmla="*/ 1751060 h 2398713"/>
              <a:gd name="connsiteX16" fmla="*/ 0 w 2804034"/>
              <a:gd name="connsiteY16" fmla="*/ 1199357 h 2398713"/>
              <a:gd name="connsiteX17" fmla="*/ 0 w 2804034"/>
              <a:gd name="connsiteY17" fmla="*/ 575691 h 2398713"/>
              <a:gd name="connsiteX18" fmla="*/ 0 w 2804034"/>
              <a:gd name="connsiteY18" fmla="*/ 0 h 2398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4034" h="2398713" fill="none" extrusionOk="0">
                <a:moveTo>
                  <a:pt x="0" y="0"/>
                </a:moveTo>
                <a:cubicBezTo>
                  <a:pt x="166238" y="-51495"/>
                  <a:pt x="292995" y="369"/>
                  <a:pt x="504726" y="0"/>
                </a:cubicBezTo>
                <a:cubicBezTo>
                  <a:pt x="716457" y="-369"/>
                  <a:pt x="865999" y="61966"/>
                  <a:pt x="1093573" y="0"/>
                </a:cubicBezTo>
                <a:cubicBezTo>
                  <a:pt x="1321147" y="-61966"/>
                  <a:pt x="1496181" y="32775"/>
                  <a:pt x="1626340" y="0"/>
                </a:cubicBezTo>
                <a:cubicBezTo>
                  <a:pt x="1756499" y="-32775"/>
                  <a:pt x="1966308" y="55110"/>
                  <a:pt x="2131066" y="0"/>
                </a:cubicBezTo>
                <a:cubicBezTo>
                  <a:pt x="2295824" y="-55110"/>
                  <a:pt x="2640472" y="70812"/>
                  <a:pt x="2804034" y="0"/>
                </a:cubicBezTo>
                <a:cubicBezTo>
                  <a:pt x="2824586" y="207346"/>
                  <a:pt x="2742211" y="418597"/>
                  <a:pt x="2804034" y="599678"/>
                </a:cubicBezTo>
                <a:cubicBezTo>
                  <a:pt x="2865857" y="780759"/>
                  <a:pt x="2800568" y="1077622"/>
                  <a:pt x="2804034" y="1199357"/>
                </a:cubicBezTo>
                <a:cubicBezTo>
                  <a:pt x="2807500" y="1321092"/>
                  <a:pt x="2762702" y="1615707"/>
                  <a:pt x="2804034" y="1751060"/>
                </a:cubicBezTo>
                <a:cubicBezTo>
                  <a:pt x="2845366" y="1886413"/>
                  <a:pt x="2773782" y="2164026"/>
                  <a:pt x="2804034" y="2398713"/>
                </a:cubicBezTo>
                <a:cubicBezTo>
                  <a:pt x="2559025" y="2433615"/>
                  <a:pt x="2545485" y="2373695"/>
                  <a:pt x="2299308" y="2398713"/>
                </a:cubicBezTo>
                <a:cubicBezTo>
                  <a:pt x="2053131" y="2423731"/>
                  <a:pt x="1981473" y="2377449"/>
                  <a:pt x="1822622" y="2398713"/>
                </a:cubicBezTo>
                <a:cubicBezTo>
                  <a:pt x="1663771" y="2419977"/>
                  <a:pt x="1428022" y="2364817"/>
                  <a:pt x="1233775" y="2398713"/>
                </a:cubicBezTo>
                <a:cubicBezTo>
                  <a:pt x="1039528" y="2432609"/>
                  <a:pt x="908800" y="2352869"/>
                  <a:pt x="729049" y="2398713"/>
                </a:cubicBezTo>
                <a:cubicBezTo>
                  <a:pt x="549298" y="2444557"/>
                  <a:pt x="248750" y="2323243"/>
                  <a:pt x="0" y="2398713"/>
                </a:cubicBezTo>
                <a:cubicBezTo>
                  <a:pt x="-19363" y="2261232"/>
                  <a:pt x="60710" y="1974598"/>
                  <a:pt x="0" y="1751060"/>
                </a:cubicBezTo>
                <a:cubicBezTo>
                  <a:pt x="-60710" y="1527522"/>
                  <a:pt x="24583" y="1446117"/>
                  <a:pt x="0" y="1199357"/>
                </a:cubicBezTo>
                <a:cubicBezTo>
                  <a:pt x="-24583" y="952597"/>
                  <a:pt x="72868" y="705439"/>
                  <a:pt x="0" y="575691"/>
                </a:cubicBezTo>
                <a:cubicBezTo>
                  <a:pt x="-72868" y="445943"/>
                  <a:pt x="61168" y="123605"/>
                  <a:pt x="0" y="0"/>
                </a:cubicBezTo>
                <a:close/>
              </a:path>
              <a:path w="2804034" h="2398713" stroke="0" extrusionOk="0">
                <a:moveTo>
                  <a:pt x="0" y="0"/>
                </a:moveTo>
                <a:cubicBezTo>
                  <a:pt x="215973" y="-3986"/>
                  <a:pt x="325545" y="17396"/>
                  <a:pt x="532766" y="0"/>
                </a:cubicBezTo>
                <a:cubicBezTo>
                  <a:pt x="739987" y="-17396"/>
                  <a:pt x="856454" y="15586"/>
                  <a:pt x="1009452" y="0"/>
                </a:cubicBezTo>
                <a:cubicBezTo>
                  <a:pt x="1162450" y="-15586"/>
                  <a:pt x="1340831" y="28353"/>
                  <a:pt x="1626340" y="0"/>
                </a:cubicBezTo>
                <a:cubicBezTo>
                  <a:pt x="1911849" y="-28353"/>
                  <a:pt x="1975478" y="13182"/>
                  <a:pt x="2159106" y="0"/>
                </a:cubicBezTo>
                <a:cubicBezTo>
                  <a:pt x="2342734" y="-13182"/>
                  <a:pt x="2674817" y="27261"/>
                  <a:pt x="2804034" y="0"/>
                </a:cubicBezTo>
                <a:cubicBezTo>
                  <a:pt x="2821746" y="150443"/>
                  <a:pt x="2746698" y="423618"/>
                  <a:pt x="2804034" y="647653"/>
                </a:cubicBezTo>
                <a:cubicBezTo>
                  <a:pt x="2861370" y="871688"/>
                  <a:pt x="2770551" y="1099732"/>
                  <a:pt x="2804034" y="1247331"/>
                </a:cubicBezTo>
                <a:cubicBezTo>
                  <a:pt x="2837517" y="1394930"/>
                  <a:pt x="2784111" y="1556128"/>
                  <a:pt x="2804034" y="1847009"/>
                </a:cubicBezTo>
                <a:cubicBezTo>
                  <a:pt x="2823957" y="2137890"/>
                  <a:pt x="2769756" y="2145466"/>
                  <a:pt x="2804034" y="2398713"/>
                </a:cubicBezTo>
                <a:cubicBezTo>
                  <a:pt x="2585462" y="2440201"/>
                  <a:pt x="2477793" y="2348090"/>
                  <a:pt x="2299308" y="2398713"/>
                </a:cubicBezTo>
                <a:cubicBezTo>
                  <a:pt x="2120823" y="2449336"/>
                  <a:pt x="1952335" y="2378628"/>
                  <a:pt x="1738501" y="2398713"/>
                </a:cubicBezTo>
                <a:cubicBezTo>
                  <a:pt x="1524667" y="2418798"/>
                  <a:pt x="1461271" y="2377538"/>
                  <a:pt x="1205735" y="2398713"/>
                </a:cubicBezTo>
                <a:cubicBezTo>
                  <a:pt x="950199" y="2419888"/>
                  <a:pt x="868996" y="2354100"/>
                  <a:pt x="588847" y="2398713"/>
                </a:cubicBezTo>
                <a:cubicBezTo>
                  <a:pt x="308698" y="2443326"/>
                  <a:pt x="217971" y="2393348"/>
                  <a:pt x="0" y="2398713"/>
                </a:cubicBezTo>
                <a:cubicBezTo>
                  <a:pt x="-51488" y="2225273"/>
                  <a:pt x="65050" y="2005798"/>
                  <a:pt x="0" y="1847009"/>
                </a:cubicBezTo>
                <a:cubicBezTo>
                  <a:pt x="-65050" y="1688220"/>
                  <a:pt x="47362" y="1479356"/>
                  <a:pt x="0" y="1247331"/>
                </a:cubicBezTo>
                <a:cubicBezTo>
                  <a:pt x="-47362" y="1015306"/>
                  <a:pt x="35400" y="938716"/>
                  <a:pt x="0" y="671640"/>
                </a:cubicBezTo>
                <a:cubicBezTo>
                  <a:pt x="-35400" y="404564"/>
                  <a:pt x="31435" y="220961"/>
                  <a:pt x="0" y="0"/>
                </a:cubicBezTo>
                <a:close/>
              </a:path>
            </a:pathLst>
          </a:custGeom>
          <a:solidFill>
            <a:schemeClr val="accent3">
              <a:lumMod val="40000"/>
              <a:lumOff val="60000"/>
              <a:alpha val="56000"/>
            </a:schemeClr>
          </a:solidFill>
          <a:ln>
            <a:solidFill>
              <a:schemeClr val="accent1"/>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spcFirstLastPara="1" lIns="91425" tIns="45700" rIns="91425" bIns="45700" anchorCtr="0">
            <a:normAutofit/>
          </a:bodyPr>
          <a:lstStyle/>
          <a:p>
            <a:pPr marL="0" lvl="0" indent="0" rtl="0">
              <a:spcBef>
                <a:spcPts val="0"/>
              </a:spcBef>
              <a:spcAft>
                <a:spcPts val="0"/>
              </a:spcAft>
              <a:buNone/>
            </a:pPr>
            <a:r>
              <a:rPr lang="en-GB" sz="3500" b="1" dirty="0">
                <a:latin typeface="SassoonPrimaryInfant" pitchFamily="2" charset="0"/>
                <a:ea typeface="Comic Sans MS"/>
                <a:cs typeface="Comic Sans MS"/>
                <a:sym typeface="Comic Sans MS"/>
              </a:rPr>
              <a:t>Stair na </a:t>
            </a:r>
            <a:r>
              <a:rPr lang="en-GB" sz="3500" b="1" dirty="0" err="1">
                <a:latin typeface="SassoonPrimaryInfant" pitchFamily="2" charset="0"/>
                <a:ea typeface="Comic Sans MS"/>
                <a:cs typeface="Comic Sans MS"/>
                <a:sym typeface="Comic Sans MS"/>
              </a:rPr>
              <a:t>Scoile</a:t>
            </a:r>
            <a:r>
              <a:rPr lang="en-GB" sz="3500" b="1" dirty="0">
                <a:latin typeface="SassoonPrimaryInfant" pitchFamily="2" charset="0"/>
                <a:ea typeface="Comic Sans MS"/>
                <a:cs typeface="Comic Sans MS"/>
                <a:sym typeface="Comic Sans MS"/>
              </a:rPr>
              <a:t> </a:t>
            </a:r>
            <a:br>
              <a:rPr lang="en-GB" sz="3500" b="1" dirty="0">
                <a:latin typeface="SassoonPrimaryInfant" pitchFamily="2" charset="0"/>
                <a:ea typeface="Comic Sans MS"/>
                <a:cs typeface="Comic Sans MS"/>
                <a:sym typeface="Comic Sans MS"/>
              </a:rPr>
            </a:br>
            <a:r>
              <a:rPr lang="en-GB" sz="3500" i="1" dirty="0">
                <a:latin typeface="SassoonPrimaryInfant" pitchFamily="2" charset="0"/>
                <a:ea typeface="Comic Sans MS"/>
                <a:cs typeface="Comic Sans MS"/>
                <a:sym typeface="Comic Sans MS"/>
              </a:rPr>
              <a:t>Background</a:t>
            </a:r>
            <a:endParaRPr lang="en-GB" sz="3500" i="1" dirty="0">
              <a:latin typeface="SassoonPrimaryInfant"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5" name="Picture 4">
            <a:extLst>
              <a:ext uri="{FF2B5EF4-FFF2-40B4-BE49-F238E27FC236}">
                <a16:creationId xmlns:a16="http://schemas.microsoft.com/office/drawing/2014/main" id="{963F1B36-A915-4024-B7EE-D3D2F1FA2FBA}"/>
              </a:ext>
            </a:extLst>
          </p:cNvPr>
          <p:cNvPicPr>
            <a:picLocks noChangeAspect="1"/>
          </p:cNvPicPr>
          <p:nvPr/>
        </p:nvPicPr>
        <p:blipFill>
          <a:blip r:embed="rId3"/>
          <a:stretch>
            <a:fillRect/>
          </a:stretch>
        </p:blipFill>
        <p:spPr>
          <a:xfrm>
            <a:off x="800966" y="238849"/>
            <a:ext cx="7519842" cy="1240774"/>
          </a:xfrm>
          <a:prstGeom prst="rect">
            <a:avLst/>
          </a:prstGeom>
        </p:spPr>
      </p:pic>
      <p:sp>
        <p:nvSpPr>
          <p:cNvPr id="214" name="Google Shape;214;p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b="1" dirty="0" err="1">
                <a:latin typeface="SassoonPrimaryInfant" pitchFamily="2" charset="0"/>
                <a:ea typeface="Comic Sans MS"/>
                <a:cs typeface="Comic Sans MS"/>
                <a:sym typeface="Comic Sans MS"/>
              </a:rPr>
              <a:t>Buntáistí</a:t>
            </a:r>
            <a:r>
              <a:rPr lang="en-GB" b="1" dirty="0">
                <a:latin typeface="SassoonPrimaryInfant" pitchFamily="2" charset="0"/>
                <a:ea typeface="Comic Sans MS"/>
                <a:cs typeface="Comic Sans MS"/>
                <a:sym typeface="Comic Sans MS"/>
              </a:rPr>
              <a:t> an </a:t>
            </a:r>
            <a:r>
              <a:rPr lang="en-GB" b="1" dirty="0" err="1">
                <a:latin typeface="SassoonPrimaryInfant" pitchFamily="2" charset="0"/>
                <a:ea typeface="Comic Sans MS"/>
                <a:cs typeface="Comic Sans MS"/>
                <a:sym typeface="Comic Sans MS"/>
              </a:rPr>
              <a:t>Dátheangachais</a:t>
            </a:r>
            <a:br>
              <a:rPr lang="en-GB" b="1" dirty="0">
                <a:latin typeface="SassoonPrimaryInfant" pitchFamily="2" charset="0"/>
                <a:ea typeface="Comic Sans MS"/>
                <a:cs typeface="Comic Sans MS"/>
                <a:sym typeface="Comic Sans MS"/>
              </a:rPr>
            </a:br>
            <a:r>
              <a:rPr lang="en-GB" i="1" dirty="0">
                <a:latin typeface="SassoonPrimaryInfant" pitchFamily="2" charset="0"/>
                <a:ea typeface="Comic Sans MS"/>
                <a:cs typeface="Comic Sans MS"/>
                <a:sym typeface="Comic Sans MS"/>
              </a:rPr>
              <a:t>Benefits of Bilingualism</a:t>
            </a:r>
          </a:p>
        </p:txBody>
      </p:sp>
      <p:pic>
        <p:nvPicPr>
          <p:cNvPr id="1026" name="Picture 2" descr="No photo description available.">
            <a:extLst>
              <a:ext uri="{FF2B5EF4-FFF2-40B4-BE49-F238E27FC236}">
                <a16:creationId xmlns:a16="http://schemas.microsoft.com/office/drawing/2014/main" id="{D91A1913-DA14-C841-AEE3-6387C56DA4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189" y="1704373"/>
            <a:ext cx="4176410" cy="42065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No photo description available.">
            <a:extLst>
              <a:ext uri="{FF2B5EF4-FFF2-40B4-BE49-F238E27FC236}">
                <a16:creationId xmlns:a16="http://schemas.microsoft.com/office/drawing/2014/main" id="{D1455A92-908E-EE10-A735-3EC7B0961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0651" y="1704372"/>
            <a:ext cx="4176409" cy="41884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800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anim calcmode="lin" valueType="num">
                                      <p:cBhvr additive="base">
                                        <p:cTn id="13" dur="500" fill="hold"/>
                                        <p:tgtEl>
                                          <p:spTgt spid="1028"/>
                                        </p:tgtEl>
                                        <p:attrNameLst>
                                          <p:attrName>ppt_x</p:attrName>
                                        </p:attrNameLst>
                                      </p:cBhvr>
                                      <p:tavLst>
                                        <p:tav tm="0">
                                          <p:val>
                                            <p:strVal val="#ppt_x"/>
                                          </p:val>
                                        </p:tav>
                                        <p:tav tm="100000">
                                          <p:val>
                                            <p:strVal val="#ppt_x"/>
                                          </p:val>
                                        </p:tav>
                                      </p:tavLst>
                                    </p:anim>
                                    <p:anim calcmode="lin" valueType="num">
                                      <p:cBhvr additive="base">
                                        <p:cTn id="14" dur="500" fill="hold"/>
                                        <p:tgtEl>
                                          <p:spTgt spid="102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5" name="Picture 4">
            <a:extLst>
              <a:ext uri="{FF2B5EF4-FFF2-40B4-BE49-F238E27FC236}">
                <a16:creationId xmlns:a16="http://schemas.microsoft.com/office/drawing/2014/main" id="{B49403A2-C857-4068-9BCE-3B8774633398}"/>
              </a:ext>
            </a:extLst>
          </p:cNvPr>
          <p:cNvPicPr>
            <a:picLocks noChangeAspect="1"/>
          </p:cNvPicPr>
          <p:nvPr/>
        </p:nvPicPr>
        <p:blipFill>
          <a:blip r:embed="rId3"/>
          <a:stretch>
            <a:fillRect/>
          </a:stretch>
        </p:blipFill>
        <p:spPr>
          <a:xfrm>
            <a:off x="800966" y="238849"/>
            <a:ext cx="7519842" cy="1240774"/>
          </a:xfrm>
          <a:prstGeom prst="rect">
            <a:avLst/>
          </a:prstGeom>
        </p:spPr>
      </p:pic>
      <p:sp>
        <p:nvSpPr>
          <p:cNvPr id="221" name="Google Shape;221;p17"/>
          <p:cNvSpPr txBox="1">
            <a:spLocks noGrp="1"/>
          </p:cNvSpPr>
          <p:nvPr>
            <p:ph type="body" idx="1"/>
          </p:nvPr>
        </p:nvSpPr>
        <p:spPr>
          <a:xfrm>
            <a:off x="179513" y="1600200"/>
            <a:ext cx="8784974" cy="492442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chemeClr val="dk1"/>
              </a:buClr>
              <a:buSzPts val="2800"/>
              <a:buFont typeface="Arial"/>
              <a:buNone/>
            </a:pPr>
            <a:endParaRPr sz="2800" dirty="0">
              <a:latin typeface="Comic Sans MS"/>
              <a:ea typeface="Comic Sans MS"/>
              <a:cs typeface="Comic Sans MS"/>
              <a:sym typeface="Comic Sans MS"/>
            </a:endParaRPr>
          </a:p>
          <a:p>
            <a:pPr marL="342900" lvl="0" indent="-342900" algn="ctr" rtl="0">
              <a:lnSpc>
                <a:spcPct val="90000"/>
              </a:lnSpc>
              <a:spcBef>
                <a:spcPts val="440"/>
              </a:spcBef>
              <a:spcAft>
                <a:spcPts val="0"/>
              </a:spcAft>
              <a:buClr>
                <a:schemeClr val="dk1"/>
              </a:buClr>
              <a:buSzPts val="2200"/>
              <a:buNone/>
            </a:pPr>
            <a:endParaRPr sz="2200" dirty="0">
              <a:latin typeface="Comic Sans MS"/>
              <a:ea typeface="Comic Sans MS"/>
              <a:cs typeface="Comic Sans MS"/>
              <a:sym typeface="Comic Sans MS"/>
            </a:endParaRPr>
          </a:p>
          <a:p>
            <a:pPr marL="342900" lvl="0" indent="-342900" algn="ctr" rtl="0">
              <a:lnSpc>
                <a:spcPct val="90000"/>
              </a:lnSpc>
              <a:spcBef>
                <a:spcPts val="720"/>
              </a:spcBef>
              <a:spcAft>
                <a:spcPts val="0"/>
              </a:spcAft>
              <a:buClr>
                <a:schemeClr val="dk1"/>
              </a:buClr>
              <a:buSzPts val="3600"/>
              <a:buNone/>
            </a:pPr>
            <a:r>
              <a:rPr lang="en-GB" sz="3600" b="1" dirty="0">
                <a:latin typeface="SassoonPrimaryInfant" pitchFamily="2" charset="0"/>
                <a:ea typeface="Comic Sans MS"/>
                <a:cs typeface="Comic Sans MS"/>
                <a:sym typeface="Comic Sans MS"/>
              </a:rPr>
              <a:t>Mol an </a:t>
            </a:r>
            <a:r>
              <a:rPr lang="en-GB" sz="3600" b="1" dirty="0" err="1">
                <a:latin typeface="SassoonPrimaryInfant" pitchFamily="2" charset="0"/>
                <a:ea typeface="Comic Sans MS"/>
                <a:cs typeface="Comic Sans MS"/>
                <a:sym typeface="Comic Sans MS"/>
              </a:rPr>
              <a:t>Óige</a:t>
            </a:r>
            <a:r>
              <a:rPr lang="en-GB" sz="3600" b="1" dirty="0">
                <a:latin typeface="SassoonPrimaryInfant" pitchFamily="2" charset="0"/>
                <a:ea typeface="Comic Sans MS"/>
                <a:cs typeface="Comic Sans MS"/>
                <a:sym typeface="Comic Sans MS"/>
              </a:rPr>
              <a:t> </a:t>
            </a:r>
            <a:r>
              <a:rPr lang="en-GB" sz="3600" b="1" dirty="0" err="1">
                <a:latin typeface="SassoonPrimaryInfant" pitchFamily="2" charset="0"/>
                <a:ea typeface="Comic Sans MS"/>
                <a:cs typeface="Comic Sans MS"/>
                <a:sym typeface="Comic Sans MS"/>
              </a:rPr>
              <a:t>agus</a:t>
            </a:r>
            <a:r>
              <a:rPr lang="en-GB" sz="3600" b="1" dirty="0">
                <a:latin typeface="SassoonPrimaryInfant" pitchFamily="2" charset="0"/>
                <a:ea typeface="Comic Sans MS"/>
                <a:cs typeface="Comic Sans MS"/>
                <a:sym typeface="Comic Sans MS"/>
              </a:rPr>
              <a:t> </a:t>
            </a:r>
            <a:r>
              <a:rPr lang="en-GB" sz="3600" b="1" dirty="0" err="1">
                <a:latin typeface="SassoonPrimaryInfant" pitchFamily="2" charset="0"/>
                <a:ea typeface="Comic Sans MS"/>
                <a:cs typeface="Comic Sans MS"/>
                <a:sym typeface="Comic Sans MS"/>
              </a:rPr>
              <a:t>Tiocfaidh</a:t>
            </a:r>
            <a:r>
              <a:rPr lang="en-GB" sz="3600" b="1" dirty="0">
                <a:latin typeface="SassoonPrimaryInfant" pitchFamily="2" charset="0"/>
                <a:ea typeface="Comic Sans MS"/>
                <a:cs typeface="Comic Sans MS"/>
                <a:sym typeface="Comic Sans MS"/>
              </a:rPr>
              <a:t> </a:t>
            </a:r>
            <a:r>
              <a:rPr lang="en-GB" sz="3600" b="1" dirty="0" err="1">
                <a:latin typeface="SassoonPrimaryInfant" pitchFamily="2" charset="0"/>
                <a:ea typeface="Comic Sans MS"/>
                <a:cs typeface="Comic Sans MS"/>
                <a:sym typeface="Comic Sans MS"/>
              </a:rPr>
              <a:t>Sí</a:t>
            </a:r>
            <a:endParaRPr lang="en-GB" sz="3600" b="1" dirty="0">
              <a:latin typeface="SassoonPrimaryInfant" pitchFamily="2" charset="0"/>
              <a:ea typeface="Comic Sans MS"/>
              <a:cs typeface="Comic Sans MS"/>
              <a:sym typeface="Comic Sans MS"/>
            </a:endParaRPr>
          </a:p>
          <a:p>
            <a:pPr marL="342900" lvl="0" indent="-342900" algn="ctr" rtl="0">
              <a:lnSpc>
                <a:spcPct val="90000"/>
              </a:lnSpc>
              <a:spcBef>
                <a:spcPts val="720"/>
              </a:spcBef>
              <a:spcAft>
                <a:spcPts val="0"/>
              </a:spcAft>
              <a:buClr>
                <a:schemeClr val="dk1"/>
              </a:buClr>
              <a:buSzPts val="3600"/>
              <a:buNone/>
            </a:pPr>
            <a:r>
              <a:rPr lang="en-GB" sz="3600" i="1" dirty="0">
                <a:latin typeface="SassoonPrimaryInfant" pitchFamily="2" charset="0"/>
                <a:ea typeface="Comic Sans MS"/>
                <a:cs typeface="Comic Sans MS"/>
                <a:sym typeface="Comic Sans MS"/>
              </a:rPr>
              <a:t>Praise the youth and they will flourish</a:t>
            </a:r>
          </a:p>
          <a:p>
            <a:pPr marL="342900" lvl="0" indent="-342900" algn="ctr" rtl="0">
              <a:lnSpc>
                <a:spcPct val="90000"/>
              </a:lnSpc>
              <a:spcBef>
                <a:spcPts val="720"/>
              </a:spcBef>
              <a:spcAft>
                <a:spcPts val="0"/>
              </a:spcAft>
              <a:buClr>
                <a:schemeClr val="dk1"/>
              </a:buClr>
              <a:buSzPts val="3600"/>
              <a:buNone/>
            </a:pPr>
            <a:endParaRPr dirty="0">
              <a:latin typeface="SassoonPrimaryInfant" pitchFamily="2" charset="0"/>
            </a:endParaRPr>
          </a:p>
          <a:p>
            <a:pPr marL="342900" lvl="0" indent="-342900" algn="l" rtl="0">
              <a:lnSpc>
                <a:spcPct val="90000"/>
              </a:lnSpc>
              <a:spcBef>
                <a:spcPts val="440"/>
              </a:spcBef>
              <a:spcAft>
                <a:spcPts val="0"/>
              </a:spcAft>
              <a:buClr>
                <a:schemeClr val="dk1"/>
              </a:buClr>
              <a:buSzPts val="2200"/>
              <a:buNone/>
            </a:pPr>
            <a:endParaRPr sz="2200" dirty="0">
              <a:latin typeface="SassoonPrimaryInfant" pitchFamily="2" charset="0"/>
              <a:ea typeface="Comic Sans MS"/>
              <a:cs typeface="Comic Sans MS"/>
              <a:sym typeface="Comic Sans MS"/>
            </a:endParaRPr>
          </a:p>
          <a:p>
            <a:pPr marL="342900" lvl="0" indent="-342900" algn="l" rtl="0">
              <a:lnSpc>
                <a:spcPct val="90000"/>
              </a:lnSpc>
              <a:spcBef>
                <a:spcPts val="440"/>
              </a:spcBef>
              <a:spcAft>
                <a:spcPts val="0"/>
              </a:spcAft>
              <a:buClr>
                <a:schemeClr val="dk1"/>
              </a:buClr>
              <a:buSzPts val="2200"/>
              <a:buNone/>
            </a:pPr>
            <a:endParaRPr sz="2200" dirty="0">
              <a:latin typeface="SassoonPrimaryInfant" pitchFamily="2" charset="0"/>
              <a:ea typeface="Comic Sans MS"/>
              <a:cs typeface="Comic Sans MS"/>
              <a:sym typeface="Comic Sans MS"/>
            </a:endParaRPr>
          </a:p>
          <a:p>
            <a:pPr marL="342900" lvl="0" indent="-342900" algn="ctr" rtl="0">
              <a:lnSpc>
                <a:spcPct val="90000"/>
              </a:lnSpc>
              <a:spcBef>
                <a:spcPts val="720"/>
              </a:spcBef>
              <a:spcAft>
                <a:spcPts val="0"/>
              </a:spcAft>
              <a:buClr>
                <a:schemeClr val="dk1"/>
              </a:buClr>
              <a:buSzPts val="3600"/>
              <a:buNone/>
            </a:pPr>
            <a:r>
              <a:rPr lang="en-GB" sz="3600" u="sng" dirty="0">
                <a:solidFill>
                  <a:schemeClr val="hlink"/>
                </a:solidFill>
                <a:latin typeface="SassoonPrimaryInfant" pitchFamily="2" charset="0"/>
                <a:ea typeface="Comic Sans MS"/>
                <a:cs typeface="Comic Sans MS"/>
                <a:sym typeface="Comic Sans MS"/>
                <a:hlinkClick r:id="rId4"/>
              </a:rPr>
              <a:t>www.bunscoilbb.com</a:t>
            </a:r>
            <a:endParaRPr sz="3600" dirty="0">
              <a:latin typeface="SassoonPrimaryInfant" pitchFamily="2" charset="0"/>
              <a:ea typeface="Comic Sans MS"/>
              <a:cs typeface="Comic Sans MS"/>
              <a:sym typeface="Comic Sans MS"/>
            </a:endParaRPr>
          </a:p>
          <a:p>
            <a:pPr marL="342900" lvl="0" indent="-342900" algn="ctr" rtl="0">
              <a:lnSpc>
                <a:spcPct val="90000"/>
              </a:lnSpc>
              <a:spcBef>
                <a:spcPts val="720"/>
              </a:spcBef>
              <a:spcAft>
                <a:spcPts val="0"/>
              </a:spcAft>
              <a:buClr>
                <a:schemeClr val="dk1"/>
              </a:buClr>
              <a:buSzPts val="3600"/>
              <a:buNone/>
            </a:pPr>
            <a:endParaRPr sz="3600" dirty="0">
              <a:latin typeface="Comic Sans MS"/>
              <a:ea typeface="Comic Sans MS"/>
              <a:cs typeface="Comic Sans MS"/>
              <a:sym typeface="Comic Sans MS"/>
            </a:endParaRPr>
          </a:p>
        </p:txBody>
      </p:sp>
      <p:sp>
        <p:nvSpPr>
          <p:cNvPr id="222" name="Google Shape;222;p17"/>
          <p:cNvSpPr txBox="1">
            <a:spLocks noGrp="1"/>
          </p:cNvSpPr>
          <p:nvPr>
            <p:ph type="title"/>
          </p:nvPr>
        </p:nvSpPr>
        <p:spPr>
          <a:xfrm>
            <a:off x="179512" y="94013"/>
            <a:ext cx="8507288" cy="15716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b="1" dirty="0">
                <a:latin typeface="SassoonPrimaryInfant" pitchFamily="2" charset="0"/>
                <a:ea typeface="Comic Sans MS"/>
                <a:cs typeface="Comic Sans MS"/>
                <a:sym typeface="Comic Sans MS"/>
              </a:rPr>
              <a:t>Mar </a:t>
            </a:r>
            <a:r>
              <a:rPr lang="en-GB" b="1" dirty="0" err="1">
                <a:latin typeface="SassoonPrimaryInfant" pitchFamily="2" charset="0"/>
                <a:ea typeface="Comic Sans MS"/>
                <a:cs typeface="Comic Sans MS"/>
                <a:sym typeface="Comic Sans MS"/>
              </a:rPr>
              <a:t>fhocal</a:t>
            </a:r>
            <a:r>
              <a:rPr lang="en-GB" b="1" dirty="0">
                <a:latin typeface="SassoonPrimaryInfant" pitchFamily="2" charset="0"/>
                <a:ea typeface="Comic Sans MS"/>
                <a:cs typeface="Comic Sans MS"/>
                <a:sym typeface="Comic Sans MS"/>
              </a:rPr>
              <a:t> </a:t>
            </a:r>
            <a:r>
              <a:rPr lang="en-GB" b="1" dirty="0" err="1">
                <a:latin typeface="SassoonPrimaryInfant" pitchFamily="2" charset="0"/>
                <a:ea typeface="Comic Sans MS"/>
                <a:cs typeface="Comic Sans MS"/>
                <a:sym typeface="Comic Sans MS"/>
              </a:rPr>
              <a:t>scoir</a:t>
            </a:r>
            <a:r>
              <a:rPr lang="en-GB" b="1" dirty="0">
                <a:latin typeface="SassoonPrimaryInfant" pitchFamily="2" charset="0"/>
                <a:ea typeface="Comic Sans MS"/>
                <a:cs typeface="Comic Sans MS"/>
                <a:sym typeface="Comic Sans MS"/>
              </a:rPr>
              <a:t>  </a:t>
            </a:r>
            <a:br>
              <a:rPr lang="en-GB" b="1" dirty="0">
                <a:latin typeface="SassoonPrimaryInfant" pitchFamily="2" charset="0"/>
                <a:ea typeface="Comic Sans MS"/>
                <a:cs typeface="Comic Sans MS"/>
                <a:sym typeface="Comic Sans MS"/>
              </a:rPr>
            </a:br>
            <a:r>
              <a:rPr lang="en-GB" i="1" dirty="0">
                <a:latin typeface="SassoonPrimaryInfant" pitchFamily="2" charset="0"/>
                <a:ea typeface="Comic Sans MS"/>
                <a:cs typeface="Comic Sans MS"/>
                <a:sym typeface="Comic Sans MS"/>
              </a:rPr>
              <a:t>In conclusion</a:t>
            </a:r>
            <a:endParaRPr i="1" dirty="0">
              <a:latin typeface="SassoonPrimaryInfant"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8"/>
          <p:cNvSpPr txBox="1">
            <a:spLocks noGrp="1"/>
          </p:cNvSpPr>
          <p:nvPr>
            <p:ph type="body" idx="1"/>
          </p:nvPr>
        </p:nvSpPr>
        <p:spPr>
          <a:xfrm>
            <a:off x="457200" y="2661356"/>
            <a:ext cx="8229600" cy="3044887"/>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Clr>
                <a:schemeClr val="dk1"/>
              </a:buClr>
              <a:buSzPts val="1000"/>
              <a:buFont typeface="Arial"/>
              <a:buNone/>
            </a:pPr>
            <a:endParaRPr sz="1000" dirty="0">
              <a:latin typeface="Comic Sans MS"/>
              <a:ea typeface="Comic Sans MS"/>
              <a:cs typeface="Comic Sans MS"/>
              <a:sym typeface="Comic Sans MS"/>
            </a:endParaRPr>
          </a:p>
          <a:p>
            <a:pPr marL="0" lvl="0" indent="0" algn="ctr" rtl="0">
              <a:spcBef>
                <a:spcPts val="200"/>
              </a:spcBef>
              <a:spcAft>
                <a:spcPts val="0"/>
              </a:spcAft>
              <a:buClr>
                <a:schemeClr val="dk1"/>
              </a:buClr>
              <a:buSzPts val="1000"/>
              <a:buFont typeface="Arial"/>
              <a:buNone/>
            </a:pPr>
            <a:endParaRPr sz="1000" dirty="0">
              <a:latin typeface="Comic Sans MS"/>
              <a:ea typeface="Comic Sans MS"/>
              <a:cs typeface="Comic Sans MS"/>
              <a:sym typeface="Comic Sans MS"/>
            </a:endParaRPr>
          </a:p>
          <a:p>
            <a:pPr marL="0" lvl="0" indent="0" algn="ctr" rtl="0">
              <a:spcBef>
                <a:spcPts val="240"/>
              </a:spcBef>
              <a:spcAft>
                <a:spcPts val="0"/>
              </a:spcAft>
              <a:buClr>
                <a:schemeClr val="dk1"/>
              </a:buClr>
              <a:buSzPts val="1200"/>
              <a:buFont typeface="Arial"/>
              <a:buNone/>
            </a:pPr>
            <a:endParaRPr sz="1200" dirty="0">
              <a:latin typeface="Comic Sans MS"/>
              <a:ea typeface="Comic Sans MS"/>
              <a:cs typeface="Comic Sans MS"/>
              <a:sym typeface="Comic Sans MS"/>
            </a:endParaRPr>
          </a:p>
          <a:p>
            <a:pPr marL="0" lvl="0" indent="0" algn="ctr" rtl="0">
              <a:spcBef>
                <a:spcPts val="240"/>
              </a:spcBef>
              <a:spcAft>
                <a:spcPts val="0"/>
              </a:spcAft>
              <a:buClr>
                <a:schemeClr val="dk1"/>
              </a:buClr>
              <a:buSzPts val="1200"/>
              <a:buFont typeface="Arial"/>
              <a:buNone/>
            </a:pPr>
            <a:endParaRPr sz="1200" dirty="0">
              <a:latin typeface="Comic Sans MS"/>
              <a:ea typeface="Comic Sans MS"/>
              <a:cs typeface="Comic Sans MS"/>
              <a:sym typeface="Comic Sans MS"/>
            </a:endParaRPr>
          </a:p>
          <a:p>
            <a:pPr marL="0" lvl="0" indent="0" algn="ctr" rtl="0">
              <a:spcBef>
                <a:spcPts val="1200"/>
              </a:spcBef>
              <a:spcAft>
                <a:spcPts val="0"/>
              </a:spcAft>
              <a:buClr>
                <a:schemeClr val="dk1"/>
              </a:buClr>
              <a:buSzPts val="6000"/>
              <a:buFont typeface="Arial"/>
              <a:buNone/>
            </a:pPr>
            <a:r>
              <a:rPr lang="en-GB" sz="6000" dirty="0" err="1">
                <a:latin typeface="SassoonPrimaryInfant" pitchFamily="2" charset="0"/>
                <a:ea typeface="Comic Sans MS"/>
                <a:cs typeface="Comic Sans MS"/>
                <a:sym typeface="Comic Sans MS"/>
              </a:rPr>
              <a:t>Ceist</a:t>
            </a:r>
            <a:r>
              <a:rPr lang="en-GB" sz="6000" dirty="0">
                <a:latin typeface="SassoonPrimaryInfant" pitchFamily="2" charset="0"/>
                <a:ea typeface="Comic Sans MS"/>
                <a:cs typeface="Comic Sans MS"/>
                <a:sym typeface="Comic Sans MS"/>
              </a:rPr>
              <a:t> </a:t>
            </a:r>
            <a:r>
              <a:rPr lang="en-GB" sz="6000" dirty="0" err="1">
                <a:latin typeface="SassoonPrimaryInfant" pitchFamily="2" charset="0"/>
                <a:ea typeface="Comic Sans MS"/>
                <a:cs typeface="Comic Sans MS"/>
                <a:sym typeface="Comic Sans MS"/>
              </a:rPr>
              <a:t>ar</a:t>
            </a:r>
            <a:r>
              <a:rPr lang="en-GB" sz="6000" dirty="0">
                <a:latin typeface="SassoonPrimaryInfant" pitchFamily="2" charset="0"/>
                <a:ea typeface="Comic Sans MS"/>
                <a:cs typeface="Comic Sans MS"/>
                <a:sym typeface="Comic Sans MS"/>
              </a:rPr>
              <a:t> </a:t>
            </a:r>
            <a:r>
              <a:rPr lang="en-GB" sz="6000" dirty="0" err="1">
                <a:latin typeface="SassoonPrimaryInfant" pitchFamily="2" charset="0"/>
                <a:ea typeface="Comic Sans MS"/>
                <a:cs typeface="Comic Sans MS"/>
                <a:sym typeface="Comic Sans MS"/>
              </a:rPr>
              <a:t>bith</a:t>
            </a:r>
            <a:r>
              <a:rPr lang="en-GB" sz="6000" dirty="0">
                <a:latin typeface="SassoonPrimaryInfant" pitchFamily="2" charset="0"/>
                <a:ea typeface="Comic Sans MS"/>
                <a:cs typeface="Comic Sans MS"/>
                <a:sym typeface="Comic Sans MS"/>
              </a:rPr>
              <a:t>?</a:t>
            </a:r>
            <a:endParaRPr dirty="0">
              <a:latin typeface="SassoonPrimaryInfant" pitchFamily="2" charset="0"/>
            </a:endParaRPr>
          </a:p>
          <a:p>
            <a:pPr marL="0" lvl="0" indent="0" algn="ctr" rtl="0">
              <a:spcBef>
                <a:spcPts val="1200"/>
              </a:spcBef>
              <a:spcAft>
                <a:spcPts val="0"/>
              </a:spcAft>
              <a:buClr>
                <a:schemeClr val="dk1"/>
              </a:buClr>
              <a:buSzPts val="6000"/>
              <a:buFont typeface="Arial"/>
              <a:buNone/>
            </a:pPr>
            <a:r>
              <a:rPr lang="en-GB" sz="6000" dirty="0">
                <a:latin typeface="SassoonPrimaryInfant" pitchFamily="2" charset="0"/>
                <a:ea typeface="Comic Sans MS"/>
                <a:cs typeface="Comic Sans MS"/>
                <a:sym typeface="Comic Sans MS"/>
              </a:rPr>
              <a:t>Any questions?</a:t>
            </a:r>
            <a:endParaRPr dirty="0">
              <a:latin typeface="SassoonPrimaryInfant" pitchFamily="2" charset="0"/>
            </a:endParaRPr>
          </a:p>
        </p:txBody>
      </p:sp>
      <p:pic>
        <p:nvPicPr>
          <p:cNvPr id="4" name="Picture 3">
            <a:extLst>
              <a:ext uri="{FF2B5EF4-FFF2-40B4-BE49-F238E27FC236}">
                <a16:creationId xmlns:a16="http://schemas.microsoft.com/office/drawing/2014/main" id="{35FC6946-9CA4-4C24-8283-433A37271264}"/>
              </a:ext>
            </a:extLst>
          </p:cNvPr>
          <p:cNvPicPr>
            <a:picLocks noChangeAspect="1"/>
          </p:cNvPicPr>
          <p:nvPr/>
        </p:nvPicPr>
        <p:blipFill>
          <a:blip r:embed="rId3"/>
          <a:stretch>
            <a:fillRect/>
          </a:stretch>
        </p:blipFill>
        <p:spPr>
          <a:xfrm>
            <a:off x="5132" y="0"/>
            <a:ext cx="9144000" cy="3044886"/>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99"/>
        <p:cNvGrpSpPr/>
        <p:nvPr/>
      </p:nvGrpSpPr>
      <p:grpSpPr>
        <a:xfrm>
          <a:off x="0" y="0"/>
          <a:ext cx="0" cy="0"/>
          <a:chOff x="0" y="0"/>
          <a:chExt cx="0" cy="0"/>
        </a:xfrm>
      </p:grpSpPr>
      <p:sp>
        <p:nvSpPr>
          <p:cNvPr id="209" name="Rectangle 20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1"/>
            <a:ext cx="3301783"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1" name="Google Shape;101;p3"/>
          <p:cNvSpPr txBox="1">
            <a:spLocks noGrp="1"/>
          </p:cNvSpPr>
          <p:nvPr>
            <p:ph type="title"/>
          </p:nvPr>
        </p:nvSpPr>
        <p:spPr>
          <a:xfrm>
            <a:off x="440702" y="1579844"/>
            <a:ext cx="2750162" cy="2472667"/>
          </a:xfrm>
          <a:prstGeom prst="rect">
            <a:avLst/>
          </a:prstGeom>
        </p:spPr>
        <p:txBody>
          <a:bodyPr spcFirstLastPara="1" lIns="91425" tIns="45700" rIns="91425" bIns="45700" anchorCtr="0">
            <a:normAutofit/>
          </a:bodyPr>
          <a:lstStyle/>
          <a:p>
            <a:pPr marL="342900" lvl="0" indent="-342900" rtl="0">
              <a:lnSpc>
                <a:spcPct val="90000"/>
              </a:lnSpc>
              <a:spcBef>
                <a:spcPts val="0"/>
              </a:spcBef>
              <a:spcAft>
                <a:spcPts val="0"/>
              </a:spcAft>
              <a:buNone/>
            </a:pPr>
            <a:r>
              <a:rPr lang="en-GB" sz="3100" b="1" dirty="0">
                <a:solidFill>
                  <a:srgbClr val="FFFFFF"/>
                </a:solidFill>
                <a:latin typeface="SassoonPrimaryInfant" pitchFamily="2" charset="0"/>
                <a:ea typeface="Comic Sans MS"/>
                <a:cs typeface="Comic Sans MS"/>
                <a:sym typeface="Comic Sans MS"/>
              </a:rPr>
              <a:t> </a:t>
            </a:r>
            <a:r>
              <a:rPr lang="en-GB" sz="3100" b="1" dirty="0" err="1">
                <a:solidFill>
                  <a:srgbClr val="FFFFFF"/>
                </a:solidFill>
                <a:latin typeface="SassoonPrimaryInfant" pitchFamily="2" charset="0"/>
                <a:ea typeface="Comic Sans MS"/>
                <a:cs typeface="Comic Sans MS"/>
                <a:sym typeface="Comic Sans MS"/>
              </a:rPr>
              <a:t>Curaclam</a:t>
            </a:r>
            <a:r>
              <a:rPr lang="en-GB" sz="3100" b="1" dirty="0">
                <a:solidFill>
                  <a:srgbClr val="FFFFFF"/>
                </a:solidFill>
                <a:latin typeface="SassoonPrimaryInfant" pitchFamily="2" charset="0"/>
                <a:ea typeface="Comic Sans MS"/>
                <a:cs typeface="Comic Sans MS"/>
                <a:sym typeface="Comic Sans MS"/>
              </a:rPr>
              <a:t> </a:t>
            </a:r>
            <a:r>
              <a:rPr lang="en-GB" sz="3100" b="1" dirty="0" err="1">
                <a:solidFill>
                  <a:srgbClr val="FFFFFF"/>
                </a:solidFill>
                <a:latin typeface="SassoonPrimaryInfant" pitchFamily="2" charset="0"/>
                <a:ea typeface="Comic Sans MS"/>
                <a:cs typeface="Comic Sans MS"/>
                <a:sym typeface="Comic Sans MS"/>
              </a:rPr>
              <a:t>réamhscoile</a:t>
            </a:r>
            <a:r>
              <a:rPr lang="en-GB" sz="3100" b="1" dirty="0">
                <a:solidFill>
                  <a:srgbClr val="FFFFFF"/>
                </a:solidFill>
                <a:latin typeface="SassoonPrimaryInfant" pitchFamily="2" charset="0"/>
                <a:ea typeface="Comic Sans MS"/>
                <a:cs typeface="Comic Sans MS"/>
                <a:sym typeface="Comic Sans MS"/>
              </a:rPr>
              <a:t> </a:t>
            </a:r>
            <a:r>
              <a:rPr lang="en-GB" sz="3100" i="1" dirty="0">
                <a:solidFill>
                  <a:srgbClr val="FFFFFF"/>
                </a:solidFill>
                <a:latin typeface="SassoonPrimaryInfant" pitchFamily="2" charset="0"/>
                <a:ea typeface="Comic Sans MS"/>
                <a:cs typeface="Comic Sans MS"/>
                <a:sym typeface="Comic Sans MS"/>
              </a:rPr>
              <a:t>Preschool Curriculum</a:t>
            </a:r>
          </a:p>
        </p:txBody>
      </p:sp>
      <p:sp>
        <p:nvSpPr>
          <p:cNvPr id="210" name="Rectangle 20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3782" y="458922"/>
            <a:ext cx="1603552" cy="1877811"/>
          </a:xfrm>
          <a:prstGeom prst="rect">
            <a:avLst/>
          </a:prstGeom>
          <a:solidFill>
            <a:srgbClr val="84637D"/>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1" name="Rectangle 20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3782" y="2469002"/>
            <a:ext cx="1609521" cy="1898903"/>
          </a:xfrm>
          <a:prstGeom prst="rect">
            <a:avLst/>
          </a:prstGeom>
          <a:solidFill>
            <a:srgbClr val="FE8B7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4EFDE342-E776-4BF9-AA06-A690A0B2EDA3}"/>
              </a:ext>
            </a:extLst>
          </p:cNvPr>
          <p:cNvPicPr>
            <a:picLocks noChangeAspect="1"/>
          </p:cNvPicPr>
          <p:nvPr/>
        </p:nvPicPr>
        <p:blipFill>
          <a:blip r:embed="rId3"/>
          <a:stretch>
            <a:fillRect/>
          </a:stretch>
        </p:blipFill>
        <p:spPr>
          <a:xfrm>
            <a:off x="349706" y="450221"/>
            <a:ext cx="5017628" cy="826046"/>
          </a:xfrm>
          <a:prstGeom prst="rect">
            <a:avLst/>
          </a:prstGeom>
        </p:spPr>
      </p:pic>
      <p:sp>
        <p:nvSpPr>
          <p:cNvPr id="212" name="Rectangle 20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3563" y="450221"/>
            <a:ext cx="3316246"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02" name="Google Shape;102;p3"/>
          <p:cNvSpPr txBox="1">
            <a:spLocks noGrp="1"/>
          </p:cNvSpPr>
          <p:nvPr>
            <p:ph type="body" idx="1"/>
          </p:nvPr>
        </p:nvSpPr>
        <p:spPr>
          <a:xfrm>
            <a:off x="5821229" y="900442"/>
            <a:ext cx="2635566" cy="5048417"/>
          </a:xfrm>
          <a:prstGeom prst="rect">
            <a:avLst/>
          </a:prstGeom>
        </p:spPr>
        <p:txBody>
          <a:bodyPr spcFirstLastPara="1" lIns="91425" tIns="45700" rIns="91425" bIns="45700" anchor="ctr" anchorCtr="0">
            <a:normAutofit lnSpcReduction="10000"/>
          </a:bodyPr>
          <a:lstStyle/>
          <a:p>
            <a:pPr marL="0" lvl="0" indent="0" rtl="0">
              <a:lnSpc>
                <a:spcPct val="90000"/>
              </a:lnSpc>
              <a:spcBef>
                <a:spcPts val="0"/>
              </a:spcBef>
              <a:spcAft>
                <a:spcPts val="0"/>
              </a:spcAft>
              <a:buClr>
                <a:schemeClr val="dk1"/>
              </a:buClr>
              <a:buSzPts val="2700"/>
              <a:buFont typeface="Arial"/>
              <a:buNone/>
            </a:pPr>
            <a:endParaRPr lang="en-GB" sz="1600" dirty="0">
              <a:latin typeface="Comic Sans MS"/>
              <a:ea typeface="Comic Sans MS"/>
              <a:cs typeface="Comic Sans MS"/>
              <a:sym typeface="Comic Sans MS"/>
            </a:endParaRPr>
          </a:p>
          <a:p>
            <a:pPr marL="0" lvl="0" indent="0" rtl="0">
              <a:lnSpc>
                <a:spcPct val="90000"/>
              </a:lnSpc>
              <a:spcBef>
                <a:spcPts val="520"/>
              </a:spcBef>
              <a:spcAft>
                <a:spcPts val="0"/>
              </a:spcAft>
              <a:buClr>
                <a:schemeClr val="dk1"/>
              </a:buClr>
              <a:buSzPts val="2600"/>
              <a:buFont typeface="Arial"/>
              <a:buNone/>
            </a:pPr>
            <a:r>
              <a:rPr lang="en-GB" sz="1600" dirty="0">
                <a:latin typeface="SassoonPrimaryInfant" pitchFamily="2" charset="0"/>
                <a:ea typeface="Comic Sans MS"/>
                <a:cs typeface="Comic Sans MS"/>
                <a:sym typeface="Comic Sans MS"/>
              </a:rPr>
              <a:t>At </a:t>
            </a:r>
            <a:r>
              <a:rPr lang="en-GB" sz="1600" dirty="0" err="1">
                <a:latin typeface="SassoonPrimaryInfant" pitchFamily="2" charset="0"/>
                <a:ea typeface="Comic Sans MS"/>
                <a:cs typeface="Comic Sans MS"/>
                <a:sym typeface="Comic Sans MS"/>
              </a:rPr>
              <a:t>Naíscoil</a:t>
            </a:r>
            <a:r>
              <a:rPr lang="en-GB" sz="1600" dirty="0">
                <a:latin typeface="SassoonPrimaryInfant" pitchFamily="2" charset="0"/>
                <a:ea typeface="Comic Sans MS"/>
                <a:cs typeface="Comic Sans MS"/>
                <a:sym typeface="Comic Sans MS"/>
              </a:rPr>
              <a:t> level the whole curriculum is delivered through play-based learning. As an Irish medium nursery, this is delivered through the Irish language.  Children learn to problem solve, take turns, share, explain their methods and extend their vocabulary and communication skills through language rich, adult supervised/led play experiences.  </a:t>
            </a:r>
          </a:p>
          <a:p>
            <a:pPr marL="0" lvl="0" indent="0" rtl="0">
              <a:lnSpc>
                <a:spcPct val="90000"/>
              </a:lnSpc>
              <a:spcBef>
                <a:spcPts val="520"/>
              </a:spcBef>
              <a:spcAft>
                <a:spcPts val="0"/>
              </a:spcAft>
              <a:buClr>
                <a:schemeClr val="dk1"/>
              </a:buClr>
              <a:buSzPts val="2600"/>
              <a:buFont typeface="Arial"/>
              <a:buNone/>
            </a:pPr>
            <a:endParaRPr lang="en-GB" sz="1600" dirty="0">
              <a:latin typeface="SassoonPrimaryInfant" pitchFamily="2" charset="0"/>
              <a:ea typeface="Comic Sans MS"/>
              <a:cs typeface="Comic Sans MS"/>
              <a:sym typeface="Comic Sans MS"/>
            </a:endParaRPr>
          </a:p>
          <a:p>
            <a:pPr marL="0" lvl="0" indent="0" rtl="0">
              <a:lnSpc>
                <a:spcPct val="90000"/>
              </a:lnSpc>
              <a:spcBef>
                <a:spcPts val="520"/>
              </a:spcBef>
              <a:spcAft>
                <a:spcPts val="0"/>
              </a:spcAft>
              <a:buClr>
                <a:schemeClr val="dk1"/>
              </a:buClr>
              <a:buSzPts val="2600"/>
              <a:buFont typeface="Arial"/>
              <a:buNone/>
            </a:pPr>
            <a:r>
              <a:rPr lang="en-GB" sz="1600" dirty="0">
                <a:latin typeface="SassoonPrimaryInfant" pitchFamily="2" charset="0"/>
                <a:ea typeface="Comic Sans MS"/>
                <a:cs typeface="Comic Sans MS"/>
                <a:sym typeface="Comic Sans MS"/>
              </a:rPr>
              <a:t>They will cover real-life topics such as  ‘Animals’, ‘The Body’ and ‘Clothes’, ‘People’, ‘The House’, ‘Travel’, etc. as well as covering seasons, festivals, celebrations, etc..</a:t>
            </a:r>
            <a:endParaRPr lang="en-GB" sz="1600" dirty="0">
              <a:latin typeface="SassoonPrimaryInfant" pitchFamily="2" charset="0"/>
            </a:endParaRPr>
          </a:p>
          <a:p>
            <a:pPr marL="0" lvl="0" indent="0" rtl="0">
              <a:lnSpc>
                <a:spcPct val="90000"/>
              </a:lnSpc>
              <a:spcBef>
                <a:spcPts val="499"/>
              </a:spcBef>
              <a:spcAft>
                <a:spcPts val="0"/>
              </a:spcAft>
              <a:buClr>
                <a:schemeClr val="dk1"/>
              </a:buClr>
              <a:buSzPts val="2700"/>
              <a:buFont typeface="Arial"/>
              <a:buNone/>
            </a:pPr>
            <a:endParaRPr lang="en-GB" sz="1600" dirty="0">
              <a:latin typeface="Comic Sans MS"/>
              <a:ea typeface="Comic Sans MS"/>
              <a:cs typeface="Comic Sans MS"/>
              <a:sym typeface="Comic Sans MS"/>
            </a:endParaRPr>
          </a:p>
        </p:txBody>
      </p:sp>
      <p:pic>
        <p:nvPicPr>
          <p:cNvPr id="4" name="Picture 3">
            <a:extLst>
              <a:ext uri="{FF2B5EF4-FFF2-40B4-BE49-F238E27FC236}">
                <a16:creationId xmlns:a16="http://schemas.microsoft.com/office/drawing/2014/main" id="{D70A9F5D-2BAB-4F97-83E7-D933856F258F}"/>
              </a:ext>
            </a:extLst>
          </p:cNvPr>
          <p:cNvPicPr>
            <a:picLocks noChangeAspect="1"/>
          </p:cNvPicPr>
          <p:nvPr/>
        </p:nvPicPr>
        <p:blipFill>
          <a:blip r:embed="rId4"/>
          <a:stretch>
            <a:fillRect/>
          </a:stretch>
        </p:blipFill>
        <p:spPr>
          <a:xfrm>
            <a:off x="954523" y="4052511"/>
            <a:ext cx="2085822" cy="247266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5" name="Picture 4">
            <a:extLst>
              <a:ext uri="{FF2B5EF4-FFF2-40B4-BE49-F238E27FC236}">
                <a16:creationId xmlns:a16="http://schemas.microsoft.com/office/drawing/2014/main" id="{47BCA17B-1E73-4883-ABD0-AE744814A484}"/>
              </a:ext>
            </a:extLst>
          </p:cNvPr>
          <p:cNvPicPr>
            <a:picLocks noChangeAspect="1"/>
          </p:cNvPicPr>
          <p:nvPr/>
        </p:nvPicPr>
        <p:blipFill>
          <a:blip r:embed="rId3"/>
          <a:stretch>
            <a:fillRect/>
          </a:stretch>
        </p:blipFill>
        <p:spPr>
          <a:xfrm>
            <a:off x="1100553" y="365919"/>
            <a:ext cx="6942893" cy="1143000"/>
          </a:xfrm>
          <a:prstGeom prst="rect">
            <a:avLst/>
          </a:prstGeom>
        </p:spPr>
      </p:pic>
      <p:sp>
        <p:nvSpPr>
          <p:cNvPr id="108" name="Google Shape;108;g105d4952d28_1_5"/>
          <p:cNvSpPr txBox="1">
            <a:spLocks noGrp="1"/>
          </p:cNvSpPr>
          <p:nvPr>
            <p:ph type="title"/>
          </p:nvPr>
        </p:nvSpPr>
        <p:spPr>
          <a:xfrm>
            <a:off x="1247352" y="106275"/>
            <a:ext cx="6649293" cy="1143000"/>
          </a:xfrm>
          <a:prstGeom prst="rect">
            <a:avLst/>
          </a:prstGeom>
          <a:noFill/>
          <a:ln>
            <a:noFill/>
          </a:ln>
        </p:spPr>
        <p:txBody>
          <a:bodyPr spcFirstLastPara="1" wrap="square" lIns="91425" tIns="45700" rIns="91425" bIns="45700" anchor="ctr" anchorCtr="0">
            <a:noAutofit/>
          </a:bodyPr>
          <a:lstStyle/>
          <a:p>
            <a:pPr marL="342900" lvl="0" indent="-342900" algn="ctr" rtl="0">
              <a:spcBef>
                <a:spcPts val="0"/>
              </a:spcBef>
              <a:spcAft>
                <a:spcPts val="0"/>
              </a:spcAft>
              <a:buNone/>
            </a:pPr>
            <a:r>
              <a:rPr lang="en-GB" b="1" dirty="0">
                <a:latin typeface="SassoonPrimaryInfant" pitchFamily="2" charset="0"/>
                <a:ea typeface="Comic Sans MS"/>
                <a:cs typeface="Comic Sans MS"/>
                <a:sym typeface="Comic Sans MS"/>
              </a:rPr>
              <a:t> </a:t>
            </a:r>
            <a:r>
              <a:rPr lang="en-GB" b="1" dirty="0" err="1">
                <a:latin typeface="SassoonPrimaryInfant" pitchFamily="2" charset="0"/>
                <a:ea typeface="Comic Sans MS"/>
                <a:cs typeface="Comic Sans MS"/>
                <a:sym typeface="Comic Sans MS"/>
              </a:rPr>
              <a:t>Gnáthlá</a:t>
            </a:r>
            <a:r>
              <a:rPr lang="en-GB" b="1" dirty="0">
                <a:latin typeface="SassoonPrimaryInfant" pitchFamily="2" charset="0"/>
                <a:ea typeface="Comic Sans MS"/>
                <a:cs typeface="Comic Sans MS"/>
                <a:sym typeface="Comic Sans MS"/>
              </a:rPr>
              <a:t> </a:t>
            </a:r>
            <a:r>
              <a:rPr lang="en-GB" b="1" dirty="0" err="1">
                <a:latin typeface="SassoonPrimaryInfant" pitchFamily="2" charset="0"/>
                <a:ea typeface="Comic Sans MS"/>
                <a:cs typeface="Comic Sans MS"/>
                <a:sym typeface="Comic Sans MS"/>
              </a:rPr>
              <a:t>ar</a:t>
            </a:r>
            <a:r>
              <a:rPr lang="en-GB" b="1" dirty="0">
                <a:latin typeface="SassoonPrimaryInfant" pitchFamily="2" charset="0"/>
                <a:ea typeface="Comic Sans MS"/>
                <a:cs typeface="Comic Sans MS"/>
                <a:sym typeface="Comic Sans MS"/>
              </a:rPr>
              <a:t> an </a:t>
            </a:r>
            <a:r>
              <a:rPr lang="en-GB" b="1" dirty="0" err="1">
                <a:latin typeface="SassoonPrimaryInfant" pitchFamily="2" charset="0"/>
                <a:ea typeface="Comic Sans MS"/>
                <a:cs typeface="Comic Sans MS"/>
                <a:sym typeface="Comic Sans MS"/>
              </a:rPr>
              <a:t>Naíscoil</a:t>
            </a:r>
            <a:endParaRPr dirty="0">
              <a:latin typeface="SassoonPrimaryInfant" pitchFamily="2" charset="0"/>
              <a:ea typeface="Comic Sans MS"/>
              <a:cs typeface="Comic Sans MS"/>
              <a:sym typeface="Comic Sans MS"/>
            </a:endParaRPr>
          </a:p>
        </p:txBody>
      </p:sp>
      <p:sp>
        <p:nvSpPr>
          <p:cNvPr id="109" name="Google Shape;109;g105d4952d28_1_5"/>
          <p:cNvSpPr txBox="1">
            <a:spLocks noGrp="1"/>
          </p:cNvSpPr>
          <p:nvPr>
            <p:ph type="body" idx="1"/>
          </p:nvPr>
        </p:nvSpPr>
        <p:spPr>
          <a:xfrm>
            <a:off x="457200" y="1600200"/>
            <a:ext cx="8229600" cy="4833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700"/>
              <a:buFont typeface="Arial"/>
              <a:buNone/>
            </a:pPr>
            <a:endParaRPr sz="2700" dirty="0">
              <a:latin typeface="Comic Sans MS"/>
              <a:ea typeface="Comic Sans MS"/>
              <a:cs typeface="Comic Sans MS"/>
              <a:sym typeface="Comic Sans MS"/>
            </a:endParaRPr>
          </a:p>
          <a:p>
            <a:pPr marL="0" lvl="0" indent="0" algn="l" rtl="0">
              <a:lnSpc>
                <a:spcPct val="90000"/>
              </a:lnSpc>
              <a:spcBef>
                <a:spcPts val="0"/>
              </a:spcBef>
              <a:spcAft>
                <a:spcPts val="0"/>
              </a:spcAft>
              <a:buClr>
                <a:schemeClr val="dk1"/>
              </a:buClr>
              <a:buSzPts val="2700"/>
              <a:buFont typeface="Arial"/>
              <a:buNone/>
            </a:pPr>
            <a:r>
              <a:rPr lang="en-GB" sz="2700" dirty="0">
                <a:latin typeface="SassoonPrimaryInfant" pitchFamily="2" charset="0"/>
                <a:ea typeface="Comic Sans MS"/>
                <a:cs typeface="Comic Sans MS"/>
                <a:sym typeface="Comic Sans MS"/>
              </a:rPr>
              <a:t>The </a:t>
            </a:r>
            <a:r>
              <a:rPr lang="en-GB" sz="2700" dirty="0" err="1">
                <a:latin typeface="SassoonPrimaryInfant" pitchFamily="2" charset="0"/>
                <a:ea typeface="Comic Sans MS"/>
                <a:cs typeface="Comic Sans MS"/>
                <a:sym typeface="Comic Sans MS"/>
              </a:rPr>
              <a:t>Naíscoil</a:t>
            </a:r>
            <a:r>
              <a:rPr lang="en-GB" sz="2700" dirty="0">
                <a:latin typeface="SassoonPrimaryInfant" pitchFamily="2" charset="0"/>
                <a:ea typeface="Comic Sans MS"/>
                <a:cs typeface="Comic Sans MS"/>
                <a:sym typeface="Comic Sans MS"/>
              </a:rPr>
              <a:t> day begins at 9am and finishes at 12pm Monday to Friday. Children must be left to and collected from the </a:t>
            </a:r>
            <a:r>
              <a:rPr lang="en-GB" sz="2700" dirty="0" err="1">
                <a:latin typeface="SassoonPrimaryInfant" pitchFamily="2" charset="0"/>
                <a:ea typeface="Comic Sans MS"/>
                <a:cs typeface="Comic Sans MS"/>
                <a:sym typeface="Comic Sans MS"/>
              </a:rPr>
              <a:t>naíscoil</a:t>
            </a:r>
            <a:r>
              <a:rPr lang="en-GB" sz="2700" dirty="0">
                <a:latin typeface="SassoonPrimaryInfant" pitchFamily="2" charset="0"/>
                <a:ea typeface="Comic Sans MS"/>
                <a:cs typeface="Comic Sans MS"/>
                <a:sym typeface="Comic Sans MS"/>
              </a:rPr>
              <a:t> by an adult. There are two full time staff members in our </a:t>
            </a:r>
            <a:r>
              <a:rPr lang="en-GB" sz="2700" dirty="0" err="1">
                <a:latin typeface="SassoonPrimaryInfant" pitchFamily="2" charset="0"/>
                <a:ea typeface="Comic Sans MS"/>
                <a:cs typeface="Comic Sans MS"/>
                <a:sym typeface="Comic Sans MS"/>
              </a:rPr>
              <a:t>Naíscoil</a:t>
            </a:r>
            <a:r>
              <a:rPr lang="en-GB" sz="2700" dirty="0">
                <a:latin typeface="SassoonPrimaryInfant" pitchFamily="2" charset="0"/>
                <a:ea typeface="Comic Sans MS"/>
                <a:cs typeface="Comic Sans MS"/>
                <a:sym typeface="Comic Sans MS"/>
              </a:rPr>
              <a:t>; </a:t>
            </a:r>
            <a:r>
              <a:rPr lang="en-GB" sz="2700" dirty="0" err="1">
                <a:latin typeface="SassoonPrimaryInfant" pitchFamily="2" charset="0"/>
                <a:ea typeface="Comic Sans MS"/>
                <a:cs typeface="Comic Sans MS"/>
                <a:sym typeface="Comic Sans MS"/>
              </a:rPr>
              <a:t>Múinteoir</a:t>
            </a:r>
            <a:r>
              <a:rPr lang="en-GB" sz="2700" dirty="0">
                <a:latin typeface="SassoonPrimaryInfant" pitchFamily="2" charset="0"/>
                <a:ea typeface="Comic Sans MS"/>
                <a:cs typeface="Comic Sans MS"/>
                <a:sym typeface="Comic Sans MS"/>
              </a:rPr>
              <a:t> Gráinne and </a:t>
            </a:r>
            <a:r>
              <a:rPr lang="en-GB" sz="2700" dirty="0" err="1">
                <a:latin typeface="SassoonPrimaryInfant" pitchFamily="2" charset="0"/>
                <a:ea typeface="Comic Sans MS"/>
                <a:cs typeface="Comic Sans MS"/>
                <a:sym typeface="Comic Sans MS"/>
              </a:rPr>
              <a:t>Cúntóir</a:t>
            </a:r>
            <a:r>
              <a:rPr lang="en-GB" sz="2700" dirty="0">
                <a:latin typeface="SassoonPrimaryInfant" pitchFamily="2" charset="0"/>
                <a:ea typeface="Comic Sans MS"/>
                <a:cs typeface="Comic Sans MS"/>
                <a:sym typeface="Comic Sans MS"/>
              </a:rPr>
              <a:t> Louise. During the </a:t>
            </a:r>
            <a:r>
              <a:rPr lang="en-GB" sz="2700" dirty="0" err="1">
                <a:latin typeface="SassoonPrimaryInfant" pitchFamily="2" charset="0"/>
                <a:ea typeface="Comic Sans MS"/>
                <a:cs typeface="Comic Sans MS"/>
                <a:sym typeface="Comic Sans MS"/>
              </a:rPr>
              <a:t>Naíscoil</a:t>
            </a:r>
            <a:r>
              <a:rPr lang="en-GB" sz="2700" dirty="0">
                <a:latin typeface="SassoonPrimaryInfant" pitchFamily="2" charset="0"/>
                <a:ea typeface="Comic Sans MS"/>
                <a:cs typeface="Comic Sans MS"/>
                <a:sym typeface="Comic Sans MS"/>
              </a:rPr>
              <a:t> session, children play both indoors and outdoors and </a:t>
            </a:r>
          </a:p>
          <a:p>
            <a:pPr marL="0" lvl="0" indent="0" algn="l" rtl="0">
              <a:lnSpc>
                <a:spcPct val="90000"/>
              </a:lnSpc>
              <a:spcBef>
                <a:spcPts val="0"/>
              </a:spcBef>
              <a:spcAft>
                <a:spcPts val="0"/>
              </a:spcAft>
              <a:buClr>
                <a:schemeClr val="dk1"/>
              </a:buClr>
              <a:buSzPts val="2700"/>
              <a:buFont typeface="Arial"/>
              <a:buNone/>
            </a:pPr>
            <a:r>
              <a:rPr lang="en-GB" sz="2700" dirty="0">
                <a:latin typeface="SassoonPrimaryInfant" pitchFamily="2" charset="0"/>
                <a:ea typeface="Comic Sans MS"/>
                <a:cs typeface="Comic Sans MS"/>
                <a:sym typeface="Comic Sans MS"/>
              </a:rPr>
              <a:t>snack is provided daily, </a:t>
            </a:r>
          </a:p>
          <a:p>
            <a:pPr marL="0" lvl="0" indent="0" algn="l" rtl="0">
              <a:lnSpc>
                <a:spcPct val="90000"/>
              </a:lnSpc>
              <a:spcBef>
                <a:spcPts val="0"/>
              </a:spcBef>
              <a:spcAft>
                <a:spcPts val="0"/>
              </a:spcAft>
              <a:buClr>
                <a:schemeClr val="dk1"/>
              </a:buClr>
              <a:buSzPts val="2700"/>
              <a:buFont typeface="Arial"/>
              <a:buNone/>
            </a:pPr>
            <a:r>
              <a:rPr lang="en-GB" sz="2700" dirty="0">
                <a:latin typeface="SassoonPrimaryInfant" pitchFamily="2" charset="0"/>
                <a:ea typeface="Comic Sans MS"/>
                <a:cs typeface="Comic Sans MS"/>
                <a:sym typeface="Comic Sans MS"/>
              </a:rPr>
              <a:t>currently at a cost of </a:t>
            </a:r>
          </a:p>
          <a:p>
            <a:pPr marL="0" lvl="0" indent="0" algn="l" rtl="0">
              <a:lnSpc>
                <a:spcPct val="90000"/>
              </a:lnSpc>
              <a:spcBef>
                <a:spcPts val="0"/>
              </a:spcBef>
              <a:spcAft>
                <a:spcPts val="0"/>
              </a:spcAft>
              <a:buClr>
                <a:schemeClr val="dk1"/>
              </a:buClr>
              <a:buSzPts val="2700"/>
              <a:buFont typeface="Arial"/>
              <a:buNone/>
            </a:pPr>
            <a:r>
              <a:rPr lang="en-GB" sz="2700" dirty="0">
                <a:latin typeface="SassoonPrimaryInfant" pitchFamily="2" charset="0"/>
                <a:ea typeface="Comic Sans MS"/>
                <a:cs typeface="Comic Sans MS"/>
                <a:sym typeface="Comic Sans MS"/>
              </a:rPr>
              <a:t>£3 per week. </a:t>
            </a:r>
            <a:endParaRPr sz="2700" dirty="0">
              <a:latin typeface="SassoonPrimaryInfant" pitchFamily="2" charset="0"/>
              <a:ea typeface="Comic Sans MS"/>
              <a:cs typeface="Comic Sans MS"/>
              <a:sym typeface="Comic Sans MS"/>
            </a:endParaRPr>
          </a:p>
          <a:p>
            <a:pPr marL="0" lvl="0" indent="0" algn="l" rtl="0">
              <a:lnSpc>
                <a:spcPct val="90000"/>
              </a:lnSpc>
              <a:spcBef>
                <a:spcPts val="0"/>
              </a:spcBef>
              <a:spcAft>
                <a:spcPts val="0"/>
              </a:spcAft>
              <a:buClr>
                <a:schemeClr val="dk1"/>
              </a:buClr>
              <a:buSzPts val="2700"/>
              <a:buFont typeface="Arial"/>
              <a:buNone/>
            </a:pPr>
            <a:endParaRPr sz="2700" dirty="0">
              <a:latin typeface="SassoonPrimaryInfant" pitchFamily="2" charset="0"/>
              <a:ea typeface="Comic Sans MS"/>
              <a:cs typeface="Comic Sans MS"/>
              <a:sym typeface="Comic Sans MS"/>
            </a:endParaRPr>
          </a:p>
          <a:p>
            <a:pPr marL="0" lvl="0" indent="0" algn="l" rtl="0">
              <a:lnSpc>
                <a:spcPct val="90000"/>
              </a:lnSpc>
              <a:spcBef>
                <a:spcPts val="0"/>
              </a:spcBef>
              <a:spcAft>
                <a:spcPts val="0"/>
              </a:spcAft>
              <a:buClr>
                <a:schemeClr val="dk1"/>
              </a:buClr>
              <a:buSzPts val="2700"/>
              <a:buFont typeface="Arial"/>
              <a:buNone/>
            </a:pPr>
            <a:r>
              <a:rPr lang="en-GB" sz="2700" u="sng" dirty="0" err="1">
                <a:solidFill>
                  <a:schemeClr val="hlink"/>
                </a:solidFill>
                <a:latin typeface="SassoonPrimaryInfant" pitchFamily="2" charset="0"/>
                <a:ea typeface="Comic Sans MS"/>
                <a:cs typeface="Comic Sans MS"/>
                <a:sym typeface="Comic Sans MS"/>
                <a:hlinkClick r:id="rId4"/>
              </a:rPr>
              <a:t>Lá</a:t>
            </a:r>
            <a:r>
              <a:rPr lang="en-GB" sz="2700" u="sng" dirty="0">
                <a:solidFill>
                  <a:schemeClr val="hlink"/>
                </a:solidFill>
                <a:latin typeface="SassoonPrimaryInfant" pitchFamily="2" charset="0"/>
                <a:ea typeface="Comic Sans MS"/>
                <a:cs typeface="Comic Sans MS"/>
                <a:sym typeface="Comic Sans MS"/>
                <a:hlinkClick r:id="rId4"/>
              </a:rPr>
              <a:t> </a:t>
            </a:r>
            <a:r>
              <a:rPr lang="en-GB" sz="2700" u="sng" dirty="0" err="1">
                <a:solidFill>
                  <a:schemeClr val="hlink"/>
                </a:solidFill>
                <a:latin typeface="SassoonPrimaryInfant" pitchFamily="2" charset="0"/>
                <a:ea typeface="Comic Sans MS"/>
                <a:cs typeface="Comic Sans MS"/>
                <a:sym typeface="Comic Sans MS"/>
                <a:hlinkClick r:id="rId4"/>
              </a:rPr>
              <a:t>ar</a:t>
            </a:r>
            <a:r>
              <a:rPr lang="en-GB" sz="2700" u="sng" dirty="0">
                <a:solidFill>
                  <a:schemeClr val="hlink"/>
                </a:solidFill>
                <a:latin typeface="SassoonPrimaryInfant" pitchFamily="2" charset="0"/>
                <a:ea typeface="Comic Sans MS"/>
                <a:cs typeface="Comic Sans MS"/>
                <a:sym typeface="Comic Sans MS"/>
                <a:hlinkClick r:id="rId4"/>
              </a:rPr>
              <a:t> </a:t>
            </a:r>
            <a:r>
              <a:rPr lang="en-GB" sz="2700" u="sng" dirty="0" err="1">
                <a:solidFill>
                  <a:schemeClr val="hlink"/>
                </a:solidFill>
                <a:latin typeface="SassoonPrimaryInfant" pitchFamily="2" charset="0"/>
                <a:ea typeface="Comic Sans MS"/>
                <a:cs typeface="Comic Sans MS"/>
                <a:sym typeface="Comic Sans MS"/>
                <a:hlinkClick r:id="rId4"/>
              </a:rPr>
              <a:t>Naíscoil</a:t>
            </a:r>
            <a:r>
              <a:rPr lang="en-GB" sz="2700" dirty="0">
                <a:latin typeface="SassoonPrimaryInfant" pitchFamily="2" charset="0"/>
                <a:ea typeface="Comic Sans MS"/>
                <a:cs typeface="Comic Sans MS"/>
                <a:sym typeface="Comic Sans MS"/>
              </a:rPr>
              <a:t>  </a:t>
            </a:r>
            <a:endParaRPr sz="2700" dirty="0">
              <a:latin typeface="SassoonPrimaryInfant" pitchFamily="2" charset="0"/>
              <a:ea typeface="Comic Sans MS"/>
              <a:cs typeface="Comic Sans MS"/>
              <a:sym typeface="Comic Sans MS"/>
            </a:endParaRPr>
          </a:p>
          <a:p>
            <a:pPr marL="0" lvl="0" indent="0" algn="l" rtl="0">
              <a:lnSpc>
                <a:spcPct val="90000"/>
              </a:lnSpc>
              <a:spcBef>
                <a:spcPts val="0"/>
              </a:spcBef>
              <a:spcAft>
                <a:spcPts val="0"/>
              </a:spcAft>
              <a:buClr>
                <a:schemeClr val="dk1"/>
              </a:buClr>
              <a:buSzPts val="2700"/>
              <a:buFont typeface="Arial"/>
              <a:buNone/>
            </a:pPr>
            <a:endParaRPr sz="2700" dirty="0">
              <a:latin typeface="Comic Sans MS"/>
              <a:ea typeface="Comic Sans MS"/>
              <a:cs typeface="Comic Sans MS"/>
              <a:sym typeface="Comic Sans MS"/>
            </a:endParaRPr>
          </a:p>
        </p:txBody>
      </p:sp>
      <p:pic>
        <p:nvPicPr>
          <p:cNvPr id="3" name="Picture 2" descr="A person smiling for the camera&#10;&#10;Description automatically generated with medium confidence">
            <a:extLst>
              <a:ext uri="{FF2B5EF4-FFF2-40B4-BE49-F238E27FC236}">
                <a16:creationId xmlns:a16="http://schemas.microsoft.com/office/drawing/2014/main" id="{9F9F1C61-7486-43EA-9218-F510D8881F7C}"/>
              </a:ext>
            </a:extLst>
          </p:cNvPr>
          <p:cNvPicPr>
            <a:picLocks noChangeAspect="1"/>
          </p:cNvPicPr>
          <p:nvPr/>
        </p:nvPicPr>
        <p:blipFill rotWithShape="1">
          <a:blip r:embed="rId5"/>
          <a:srcRect l="8750" t="17237" r="11441" b="10513"/>
          <a:stretch/>
        </p:blipFill>
        <p:spPr>
          <a:xfrm>
            <a:off x="4572000" y="4094608"/>
            <a:ext cx="1777320" cy="21452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4" name="Picture 3" descr="A person wearing glasses smiling&#10;&#10;Description automatically generated">
            <a:extLst>
              <a:ext uri="{FF2B5EF4-FFF2-40B4-BE49-F238E27FC236}">
                <a16:creationId xmlns:a16="http://schemas.microsoft.com/office/drawing/2014/main" id="{3A695959-9AEB-BD09-33BC-374EAC450464}"/>
              </a:ext>
            </a:extLst>
          </p:cNvPr>
          <p:cNvPicPr>
            <a:picLocks noChangeAspect="1"/>
          </p:cNvPicPr>
          <p:nvPr/>
        </p:nvPicPr>
        <p:blipFill rotWithShape="1">
          <a:blip r:embed="rId6"/>
          <a:srcRect l="14895" t="4936" r="14137" b="9195"/>
          <a:stretch/>
        </p:blipFill>
        <p:spPr>
          <a:xfrm rot="5400000">
            <a:off x="6462547" y="4230465"/>
            <a:ext cx="2111025" cy="190782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13"/>
        <p:cNvGrpSpPr/>
        <p:nvPr/>
      </p:nvGrpSpPr>
      <p:grpSpPr>
        <a:xfrm>
          <a:off x="0" y="0"/>
          <a:ext cx="0" cy="0"/>
          <a:chOff x="0" y="0"/>
          <a:chExt cx="0" cy="0"/>
        </a:xfrm>
      </p:grpSpPr>
      <p:sp>
        <p:nvSpPr>
          <p:cNvPr id="121" name="Rectangle 12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6543" y="450221"/>
            <a:ext cx="3301783" cy="3918123"/>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3" name="Rectangle 122">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3782" y="458922"/>
            <a:ext cx="1603552" cy="1877811"/>
          </a:xfrm>
          <a:prstGeom prst="rect">
            <a:avLst/>
          </a:prstGeom>
          <a:solidFill>
            <a:srgbClr val="3A6393"/>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5" name="Rectangle 124">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63782" y="2469002"/>
            <a:ext cx="1609521" cy="1898903"/>
          </a:xfrm>
          <a:prstGeom prst="rect">
            <a:avLst/>
          </a:prstGeom>
          <a:solidFill>
            <a:srgbClr val="FE8A70"/>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236F02DE-CD19-4E80-A387-EE88438FD244}"/>
              </a:ext>
            </a:extLst>
          </p:cNvPr>
          <p:cNvPicPr>
            <a:picLocks noChangeAspect="1"/>
          </p:cNvPicPr>
          <p:nvPr/>
        </p:nvPicPr>
        <p:blipFill>
          <a:blip r:embed="rId3"/>
          <a:stretch>
            <a:fillRect/>
          </a:stretch>
        </p:blipFill>
        <p:spPr>
          <a:xfrm>
            <a:off x="354283" y="450221"/>
            <a:ext cx="5006339" cy="826046"/>
          </a:xfrm>
          <a:prstGeom prst="rect">
            <a:avLst/>
          </a:prstGeom>
        </p:spPr>
      </p:pic>
      <p:sp>
        <p:nvSpPr>
          <p:cNvPr id="127" name="Rectangle 126">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83563" y="450221"/>
            <a:ext cx="3316246" cy="5948858"/>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16" name="Google Shape;116;g105eaefdd0e_0_0"/>
          <p:cNvSpPr txBox="1">
            <a:spLocks noGrp="1"/>
          </p:cNvSpPr>
          <p:nvPr>
            <p:ph type="body" idx="1"/>
          </p:nvPr>
        </p:nvSpPr>
        <p:spPr>
          <a:xfrm>
            <a:off x="5821229" y="900442"/>
            <a:ext cx="2635566" cy="5048417"/>
          </a:xfrm>
          <a:prstGeom prst="rect">
            <a:avLst/>
          </a:prstGeom>
        </p:spPr>
        <p:txBody>
          <a:bodyPr spcFirstLastPara="1" lIns="91425" tIns="45700" rIns="91425" bIns="45700" anchor="ctr" anchorCtr="0">
            <a:normAutofit fontScale="92500"/>
          </a:bodyPr>
          <a:lstStyle/>
          <a:p>
            <a:pPr marL="0" lvl="0" indent="0" rtl="0">
              <a:lnSpc>
                <a:spcPct val="90000"/>
              </a:lnSpc>
              <a:spcBef>
                <a:spcPts val="0"/>
              </a:spcBef>
              <a:spcAft>
                <a:spcPts val="0"/>
              </a:spcAft>
              <a:buClr>
                <a:schemeClr val="dk1"/>
              </a:buClr>
              <a:buSzPct val="100000"/>
              <a:buFont typeface="Arial"/>
              <a:buNone/>
            </a:pPr>
            <a:endParaRPr lang="en-GB" sz="1600" dirty="0">
              <a:latin typeface="SassoonPrimaryInfant" pitchFamily="2" charset="0"/>
              <a:ea typeface="Comic Sans MS"/>
              <a:cs typeface="Comic Sans MS"/>
              <a:sym typeface="Comic Sans MS"/>
            </a:endParaRPr>
          </a:p>
          <a:p>
            <a:pPr marL="0" lvl="0" indent="0" rtl="0">
              <a:lnSpc>
                <a:spcPct val="90000"/>
              </a:lnSpc>
              <a:spcBef>
                <a:spcPts val="499"/>
              </a:spcBef>
              <a:spcAft>
                <a:spcPts val="0"/>
              </a:spcAft>
              <a:buClr>
                <a:schemeClr val="dk1"/>
              </a:buClr>
              <a:buSzPct val="100000"/>
              <a:buFont typeface="Arial"/>
              <a:buNone/>
            </a:pPr>
            <a:r>
              <a:rPr lang="en-GB" sz="1600" dirty="0">
                <a:latin typeface="SassoonPrimaryInfant" pitchFamily="2" charset="0"/>
                <a:ea typeface="Comic Sans MS"/>
                <a:cs typeface="Comic Sans MS"/>
                <a:sym typeface="Comic Sans MS"/>
              </a:rPr>
              <a:t>There are three stages in Primary School:</a:t>
            </a:r>
            <a:endParaRPr lang="en-GB" sz="1600" dirty="0">
              <a:latin typeface="SassoonPrimaryInfant" pitchFamily="2" charset="0"/>
            </a:endParaRPr>
          </a:p>
          <a:p>
            <a:pPr marL="0" lvl="0" indent="-158591" rtl="0">
              <a:lnSpc>
                <a:spcPct val="90000"/>
              </a:lnSpc>
              <a:spcBef>
                <a:spcPts val="499"/>
              </a:spcBef>
              <a:spcAft>
                <a:spcPts val="0"/>
              </a:spcAft>
              <a:buClr>
                <a:schemeClr val="dk1"/>
              </a:buClr>
              <a:buSzPct val="100000"/>
              <a:buChar char="•"/>
            </a:pPr>
            <a:r>
              <a:rPr lang="en-GB" sz="1600" dirty="0">
                <a:latin typeface="SassoonPrimaryInfant" pitchFamily="2" charset="0"/>
                <a:ea typeface="Comic Sans MS"/>
                <a:cs typeface="Comic Sans MS"/>
                <a:sym typeface="Comic Sans MS"/>
              </a:rPr>
              <a:t>Foundation Stage (Rang 1 and 2)</a:t>
            </a:r>
            <a:endParaRPr lang="en-GB" sz="1600" dirty="0">
              <a:latin typeface="SassoonPrimaryInfant" pitchFamily="2" charset="0"/>
            </a:endParaRPr>
          </a:p>
          <a:p>
            <a:pPr marL="0" lvl="0" indent="-158591" rtl="0">
              <a:lnSpc>
                <a:spcPct val="90000"/>
              </a:lnSpc>
              <a:spcBef>
                <a:spcPts val="499"/>
              </a:spcBef>
              <a:spcAft>
                <a:spcPts val="0"/>
              </a:spcAft>
              <a:buClr>
                <a:schemeClr val="dk1"/>
              </a:buClr>
              <a:buSzPct val="100000"/>
              <a:buChar char="•"/>
            </a:pPr>
            <a:r>
              <a:rPr lang="en-GB" sz="1600" dirty="0">
                <a:latin typeface="SassoonPrimaryInfant" pitchFamily="2" charset="0"/>
                <a:ea typeface="Comic Sans MS"/>
                <a:cs typeface="Comic Sans MS"/>
                <a:sym typeface="Comic Sans MS"/>
              </a:rPr>
              <a:t>Key Stage 1 (Rang 3 and 4)</a:t>
            </a:r>
            <a:endParaRPr lang="en-GB" sz="1600" dirty="0">
              <a:latin typeface="SassoonPrimaryInfant" pitchFamily="2" charset="0"/>
            </a:endParaRPr>
          </a:p>
          <a:p>
            <a:pPr marL="0" lvl="0" indent="-158591" rtl="0">
              <a:lnSpc>
                <a:spcPct val="90000"/>
              </a:lnSpc>
              <a:spcBef>
                <a:spcPts val="499"/>
              </a:spcBef>
              <a:spcAft>
                <a:spcPts val="0"/>
              </a:spcAft>
              <a:buClr>
                <a:schemeClr val="dk1"/>
              </a:buClr>
              <a:buSzPct val="100000"/>
              <a:buChar char="•"/>
            </a:pPr>
            <a:r>
              <a:rPr lang="en-GB" sz="1600" dirty="0">
                <a:latin typeface="SassoonPrimaryInfant" pitchFamily="2" charset="0"/>
                <a:ea typeface="Comic Sans MS"/>
                <a:cs typeface="Comic Sans MS"/>
                <a:sym typeface="Comic Sans MS"/>
              </a:rPr>
              <a:t>Key Stage 2 (Rang 5, 6 and 7)</a:t>
            </a:r>
            <a:endParaRPr lang="en-GB" sz="1600" dirty="0">
              <a:latin typeface="SassoonPrimaryInfant" pitchFamily="2" charset="0"/>
            </a:endParaRPr>
          </a:p>
          <a:p>
            <a:pPr marL="0" lvl="0" indent="0" rtl="0">
              <a:lnSpc>
                <a:spcPct val="90000"/>
              </a:lnSpc>
              <a:spcBef>
                <a:spcPts val="499"/>
              </a:spcBef>
              <a:spcAft>
                <a:spcPts val="0"/>
              </a:spcAft>
              <a:buClr>
                <a:schemeClr val="dk1"/>
              </a:buClr>
              <a:buSzPct val="100000"/>
              <a:buNone/>
            </a:pPr>
            <a:endParaRPr lang="en-GB" sz="1600" dirty="0">
              <a:latin typeface="SassoonPrimaryInfant" pitchFamily="2" charset="0"/>
              <a:ea typeface="Comic Sans MS"/>
              <a:cs typeface="Comic Sans MS"/>
              <a:sym typeface="Comic Sans MS"/>
            </a:endParaRPr>
          </a:p>
          <a:p>
            <a:pPr marL="0" lvl="0" indent="0" rtl="0">
              <a:lnSpc>
                <a:spcPct val="90000"/>
              </a:lnSpc>
              <a:spcBef>
                <a:spcPts val="499"/>
              </a:spcBef>
              <a:spcAft>
                <a:spcPts val="0"/>
              </a:spcAft>
              <a:buClr>
                <a:schemeClr val="dk1"/>
              </a:buClr>
              <a:buSzPct val="100000"/>
              <a:buFont typeface="Arial"/>
              <a:buNone/>
            </a:pPr>
            <a:r>
              <a:rPr lang="en-GB" sz="1600" dirty="0">
                <a:latin typeface="SassoonPrimaryInfant" pitchFamily="2" charset="0"/>
                <a:ea typeface="Comic Sans MS"/>
                <a:cs typeface="Comic Sans MS"/>
                <a:sym typeface="Comic Sans MS"/>
              </a:rPr>
              <a:t>We follow the Northern Ireland Curriculum, exactly the same as any other primary school in NI! </a:t>
            </a:r>
          </a:p>
          <a:p>
            <a:pPr marL="0" lvl="0" indent="0" rtl="0">
              <a:lnSpc>
                <a:spcPct val="90000"/>
              </a:lnSpc>
              <a:spcBef>
                <a:spcPts val="499"/>
              </a:spcBef>
              <a:spcAft>
                <a:spcPts val="0"/>
              </a:spcAft>
              <a:buClr>
                <a:schemeClr val="dk1"/>
              </a:buClr>
              <a:buSzPct val="100000"/>
              <a:buFont typeface="Arial"/>
              <a:buNone/>
            </a:pPr>
            <a:endParaRPr lang="en-GB" sz="1600" dirty="0">
              <a:latin typeface="SassoonPrimaryInfant" pitchFamily="2" charset="0"/>
            </a:endParaRPr>
          </a:p>
          <a:p>
            <a:pPr marL="0" lvl="0" indent="0" rtl="0">
              <a:lnSpc>
                <a:spcPct val="90000"/>
              </a:lnSpc>
              <a:spcBef>
                <a:spcPts val="499"/>
              </a:spcBef>
              <a:spcAft>
                <a:spcPts val="0"/>
              </a:spcAft>
              <a:buClr>
                <a:schemeClr val="dk1"/>
              </a:buClr>
              <a:buSzPct val="100000"/>
              <a:buFont typeface="Arial"/>
              <a:buNone/>
            </a:pPr>
            <a:r>
              <a:rPr lang="en-GB" sz="1600" dirty="0">
                <a:latin typeface="SassoonPrimaryInfant" pitchFamily="2" charset="0"/>
                <a:ea typeface="Comic Sans MS"/>
                <a:cs typeface="Comic Sans MS"/>
                <a:sym typeface="Comic Sans MS"/>
              </a:rPr>
              <a:t>We cover: Literacy (Irish and English),  Numeracy, The World Around Us, The Arts (Art &amp; Design, Music and Drama), P.E., Personal Development and Mutual Understanding (PDMU), Religious Education,  ICT.</a:t>
            </a:r>
            <a:endParaRPr lang="en-GB" sz="1600" dirty="0">
              <a:latin typeface="SassoonPrimaryInfant" pitchFamily="2" charset="0"/>
            </a:endParaRPr>
          </a:p>
          <a:p>
            <a:pPr marL="0" lvl="0" indent="0" rtl="0">
              <a:lnSpc>
                <a:spcPct val="90000"/>
              </a:lnSpc>
              <a:spcBef>
                <a:spcPts val="499"/>
              </a:spcBef>
              <a:spcAft>
                <a:spcPts val="0"/>
              </a:spcAft>
              <a:buClr>
                <a:schemeClr val="dk1"/>
              </a:buClr>
              <a:buSzPct val="100000"/>
              <a:buFont typeface="Arial"/>
              <a:buNone/>
            </a:pPr>
            <a:endParaRPr lang="en-GB" sz="1600" dirty="0"/>
          </a:p>
        </p:txBody>
      </p:sp>
      <p:pic>
        <p:nvPicPr>
          <p:cNvPr id="5" name="Picture 4" descr="A group of children and a teacher posing for a photo&#10;&#10;Description automatically generated">
            <a:extLst>
              <a:ext uri="{FF2B5EF4-FFF2-40B4-BE49-F238E27FC236}">
                <a16:creationId xmlns:a16="http://schemas.microsoft.com/office/drawing/2014/main" id="{3135968B-E86B-83D9-5AF4-DE1C33F533F5}"/>
              </a:ext>
            </a:extLst>
          </p:cNvPr>
          <p:cNvPicPr>
            <a:picLocks noChangeAspect="1"/>
          </p:cNvPicPr>
          <p:nvPr/>
        </p:nvPicPr>
        <p:blipFill rotWithShape="1">
          <a:blip r:embed="rId4"/>
          <a:srcRect l="3227" r="4890"/>
          <a:stretch/>
        </p:blipFill>
        <p:spPr>
          <a:xfrm>
            <a:off x="347576" y="1828419"/>
            <a:ext cx="5013051" cy="4085963"/>
          </a:xfrm>
          <a:prstGeom prst="rect">
            <a:avLst/>
          </a:prstGeom>
        </p:spPr>
      </p:pic>
      <p:sp>
        <p:nvSpPr>
          <p:cNvPr id="7" name="Title 6">
            <a:extLst>
              <a:ext uri="{FF2B5EF4-FFF2-40B4-BE49-F238E27FC236}">
                <a16:creationId xmlns:a16="http://schemas.microsoft.com/office/drawing/2014/main" id="{788EA20B-D942-3F37-1587-9B301B3E2666}"/>
              </a:ext>
            </a:extLst>
          </p:cNvPr>
          <p:cNvSpPr>
            <a:spLocks noGrp="1"/>
          </p:cNvSpPr>
          <p:nvPr>
            <p:ph type="title"/>
          </p:nvPr>
        </p:nvSpPr>
        <p:spPr>
          <a:xfrm>
            <a:off x="5055190" y="254827"/>
            <a:ext cx="3742267" cy="1143000"/>
          </a:xfrm>
        </p:spPr>
        <p:txBody>
          <a:bodyPr/>
          <a:lstStyle/>
          <a:p>
            <a:r>
              <a:rPr lang="en-GB" dirty="0"/>
              <a:t>Curriculum</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4" descr="https://lh3.googleusercontent.com/E37PTOYskdjijPsXrNbmBe-Zef4HybnCSnh2SShEj9IYY45ANUieddXT0SGCeVkjP_nCNvh51uxXLsBHIqBu_GscHAP3g0Lawni-OSL8ws2wGD7XyxJlOL6nIfxo-e6vAgOKRcBVGob3m9gDNg"/>
          <p:cNvPicPr preferRelativeResize="0"/>
          <p:nvPr/>
        </p:nvPicPr>
        <p:blipFill rotWithShape="1">
          <a:blip r:embed="rId3">
            <a:alphaModFix/>
          </a:blip>
          <a:srcRect b="3502"/>
          <a:stretch/>
        </p:blipFill>
        <p:spPr>
          <a:xfrm>
            <a:off x="150051" y="111257"/>
            <a:ext cx="8723015" cy="5838917"/>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41" name="Picture 40">
            <a:extLst>
              <a:ext uri="{FF2B5EF4-FFF2-40B4-BE49-F238E27FC236}">
                <a16:creationId xmlns:a16="http://schemas.microsoft.com/office/drawing/2014/main" id="{1AB55FD3-4498-4B81-ADA2-58F8231CE664}"/>
              </a:ext>
            </a:extLst>
          </p:cNvPr>
          <p:cNvPicPr>
            <a:picLocks noChangeAspect="1"/>
          </p:cNvPicPr>
          <p:nvPr/>
        </p:nvPicPr>
        <p:blipFill>
          <a:blip r:embed="rId3"/>
          <a:stretch>
            <a:fillRect/>
          </a:stretch>
        </p:blipFill>
        <p:spPr>
          <a:xfrm>
            <a:off x="812079" y="260648"/>
            <a:ext cx="7519842" cy="1240774"/>
          </a:xfrm>
          <a:prstGeom prst="rect">
            <a:avLst/>
          </a:prstGeom>
        </p:spPr>
      </p:pic>
      <p:sp>
        <p:nvSpPr>
          <p:cNvPr id="127" name="Google Shape;127;p5"/>
          <p:cNvSpPr txBox="1">
            <a:spLocks noGrp="1"/>
          </p:cNvSpPr>
          <p:nvPr>
            <p:ph type="body" idx="1"/>
          </p:nvPr>
        </p:nvSpPr>
        <p:spPr>
          <a:xfrm>
            <a:off x="457199" y="183009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400"/>
              <a:buNone/>
            </a:pPr>
            <a:r>
              <a:rPr lang="en-GB" sz="1500" b="1" dirty="0">
                <a:solidFill>
                  <a:srgbClr val="000000"/>
                </a:solidFill>
                <a:latin typeface="SassoonPrimaryInfant" pitchFamily="2" charset="0"/>
                <a:ea typeface="Comic Sans MS"/>
                <a:cs typeface="Comic Sans MS"/>
                <a:sym typeface="Comic Sans MS"/>
              </a:rPr>
              <a:t>An important question parents often ask is ‘how will my child be assessed?’</a:t>
            </a:r>
            <a:endParaRPr lang="en-GB" sz="1500" dirty="0">
              <a:latin typeface="SassoonPrimaryInfant" pitchFamily="2" charset="0"/>
            </a:endParaRPr>
          </a:p>
          <a:p>
            <a:pPr marL="342900" lvl="0" indent="-349250" algn="l" rtl="0">
              <a:spcBef>
                <a:spcPts val="320"/>
              </a:spcBef>
              <a:spcAft>
                <a:spcPts val="0"/>
              </a:spcAft>
              <a:buClr>
                <a:srgbClr val="000000"/>
              </a:buClr>
              <a:buSzPts val="1500"/>
              <a:buFont typeface="Arial"/>
              <a:buChar char="•"/>
            </a:pPr>
            <a:r>
              <a:rPr lang="en-GB" sz="1500" dirty="0" err="1">
                <a:solidFill>
                  <a:srgbClr val="000000"/>
                </a:solidFill>
                <a:latin typeface="SassoonPrimaryInfant" pitchFamily="2" charset="0"/>
                <a:ea typeface="Comic Sans MS"/>
                <a:cs typeface="Comic Sans MS"/>
                <a:sym typeface="Comic Sans MS"/>
              </a:rPr>
              <a:t>Bunscoil</a:t>
            </a:r>
            <a:r>
              <a:rPr lang="en-GB" sz="1500" dirty="0">
                <a:solidFill>
                  <a:srgbClr val="000000"/>
                </a:solidFill>
                <a:latin typeface="SassoonPrimaryInfant" pitchFamily="2" charset="0"/>
                <a:ea typeface="Comic Sans MS"/>
                <a:cs typeface="Comic Sans MS"/>
                <a:sym typeface="Comic Sans MS"/>
              </a:rPr>
              <a:t> </a:t>
            </a:r>
            <a:r>
              <a:rPr lang="en-GB" sz="1500" dirty="0" err="1">
                <a:solidFill>
                  <a:srgbClr val="000000"/>
                </a:solidFill>
                <a:latin typeface="SassoonPrimaryInfant" pitchFamily="2" charset="0"/>
                <a:ea typeface="Comic Sans MS"/>
                <a:cs typeface="Comic Sans MS"/>
                <a:sym typeface="Comic Sans MS"/>
              </a:rPr>
              <a:t>Bheanna</a:t>
            </a:r>
            <a:r>
              <a:rPr lang="en-GB" sz="1500" dirty="0">
                <a:solidFill>
                  <a:srgbClr val="000000"/>
                </a:solidFill>
                <a:latin typeface="SassoonPrimaryInfant" pitchFamily="2" charset="0"/>
                <a:ea typeface="Comic Sans MS"/>
                <a:cs typeface="Comic Sans MS"/>
                <a:sym typeface="Comic Sans MS"/>
              </a:rPr>
              <a:t> Boirche assesses pupils in the </a:t>
            </a:r>
            <a:r>
              <a:rPr lang="en-GB" sz="1500" u="sng" dirty="0">
                <a:solidFill>
                  <a:srgbClr val="000000"/>
                </a:solidFill>
                <a:latin typeface="SassoonPrimaryInfant" pitchFamily="2" charset="0"/>
                <a:ea typeface="Comic Sans MS"/>
                <a:cs typeface="Comic Sans MS"/>
                <a:sym typeface="Comic Sans MS"/>
              </a:rPr>
              <a:t>same ways as pupils are assessed in any other primary school in Northern Ireland </a:t>
            </a:r>
            <a:r>
              <a:rPr lang="en-GB" sz="1500" dirty="0">
                <a:solidFill>
                  <a:srgbClr val="000000"/>
                </a:solidFill>
                <a:latin typeface="SassoonPrimaryInfant" pitchFamily="2" charset="0"/>
                <a:ea typeface="Comic Sans MS"/>
                <a:cs typeface="Comic Sans MS"/>
                <a:sym typeface="Comic Sans MS"/>
              </a:rPr>
              <a:t>– Irish or English medium. </a:t>
            </a:r>
            <a:endParaRPr lang="en-GB" sz="1500" dirty="0">
              <a:solidFill>
                <a:srgbClr val="000000"/>
              </a:solidFill>
              <a:latin typeface="SassoonPrimaryInfant" pitchFamily="2" charset="0"/>
              <a:ea typeface="Arial"/>
              <a:cs typeface="Arial"/>
              <a:sym typeface="Arial"/>
            </a:endParaRPr>
          </a:p>
          <a:p>
            <a:pPr marL="342900" lvl="0" indent="-349250" algn="l" rtl="0">
              <a:spcBef>
                <a:spcPts val="320"/>
              </a:spcBef>
              <a:spcAft>
                <a:spcPts val="0"/>
              </a:spcAft>
              <a:buClr>
                <a:srgbClr val="000000"/>
              </a:buClr>
              <a:buSzPts val="1500"/>
              <a:buFont typeface="Arial"/>
              <a:buChar char="•"/>
            </a:pPr>
            <a:r>
              <a:rPr lang="en-GB" sz="1500" dirty="0">
                <a:solidFill>
                  <a:srgbClr val="000000"/>
                </a:solidFill>
                <a:latin typeface="SassoonPrimaryInfant" pitchFamily="2" charset="0"/>
                <a:ea typeface="Comic Sans MS"/>
                <a:cs typeface="Comic Sans MS"/>
                <a:sym typeface="Comic Sans MS"/>
              </a:rPr>
              <a:t>In line with the NI Curriculum, in Years 1 – 7, teachers must assess your child’s learning.  </a:t>
            </a:r>
            <a:endParaRPr lang="en-GB" sz="1500" dirty="0">
              <a:solidFill>
                <a:srgbClr val="000000"/>
              </a:solidFill>
              <a:latin typeface="SassoonPrimaryInfant" pitchFamily="2" charset="0"/>
              <a:ea typeface="Arial"/>
              <a:cs typeface="Arial"/>
              <a:sym typeface="Arial"/>
            </a:endParaRPr>
          </a:p>
          <a:p>
            <a:pPr marL="342900" lvl="0" indent="-349250" algn="l" rtl="0">
              <a:spcBef>
                <a:spcPts val="320"/>
              </a:spcBef>
              <a:spcAft>
                <a:spcPts val="0"/>
              </a:spcAft>
              <a:buClr>
                <a:srgbClr val="000000"/>
              </a:buClr>
              <a:buSzPts val="1500"/>
              <a:buFont typeface="Arial"/>
              <a:buChar char="•"/>
            </a:pPr>
            <a:r>
              <a:rPr lang="en-GB" sz="1500" dirty="0">
                <a:solidFill>
                  <a:srgbClr val="000000"/>
                </a:solidFill>
                <a:latin typeface="SassoonPrimaryInfant" pitchFamily="2" charset="0"/>
                <a:ea typeface="Comic Sans MS"/>
                <a:cs typeface="Comic Sans MS"/>
                <a:sym typeface="Comic Sans MS"/>
              </a:rPr>
              <a:t>In Rang 1 &amp; 2, this predominantly takes the form of ongoing individual classroom observations.  In Rang 1 &amp; 2, rather than sitting end of year tests, pupils are assessed on a 6 – weekly basis on their key literacy and numeracy skills/targets, albeit in a very informal style, such as structured games and 1:1 activities.</a:t>
            </a:r>
            <a:endParaRPr lang="en-GB" sz="1500" dirty="0">
              <a:solidFill>
                <a:srgbClr val="000000"/>
              </a:solidFill>
              <a:latin typeface="SassoonPrimaryInfant" pitchFamily="2" charset="0"/>
              <a:ea typeface="Arial"/>
              <a:cs typeface="Arial"/>
              <a:sym typeface="Arial"/>
            </a:endParaRPr>
          </a:p>
          <a:p>
            <a:pPr marL="342900" lvl="0" indent="-349250" algn="l" rtl="0">
              <a:spcBef>
                <a:spcPts val="320"/>
              </a:spcBef>
              <a:spcAft>
                <a:spcPts val="0"/>
              </a:spcAft>
              <a:buClr>
                <a:srgbClr val="000000"/>
              </a:buClr>
              <a:buSzPts val="1500"/>
              <a:buFont typeface="Arial"/>
              <a:buChar char="•"/>
            </a:pPr>
            <a:r>
              <a:rPr lang="en-GB" sz="1500" dirty="0">
                <a:solidFill>
                  <a:srgbClr val="000000"/>
                </a:solidFill>
                <a:latin typeface="SassoonPrimaryInfant" pitchFamily="2" charset="0"/>
                <a:ea typeface="Comic Sans MS"/>
                <a:cs typeface="Comic Sans MS"/>
                <a:sym typeface="Comic Sans MS"/>
              </a:rPr>
              <a:t>In Rang 3 - 7, pupils undergo standardised tests in the summer term in English, Irish and Maths, which give a more formal indication of progress.  These scores are then analysed by the teachers and subject co-ordinators, and used to plan the future teaching and learning of our pupils.</a:t>
            </a:r>
            <a:endParaRPr lang="en-GB" sz="1500" dirty="0">
              <a:solidFill>
                <a:srgbClr val="000000"/>
              </a:solidFill>
              <a:latin typeface="SassoonPrimaryInfant" pitchFamily="2" charset="0"/>
              <a:ea typeface="Arial"/>
              <a:cs typeface="Arial"/>
              <a:sym typeface="Arial"/>
            </a:endParaRPr>
          </a:p>
          <a:p>
            <a:pPr marL="342900" lvl="0" indent="-349250" algn="l" rtl="0">
              <a:spcBef>
                <a:spcPts val="320"/>
              </a:spcBef>
              <a:spcAft>
                <a:spcPts val="0"/>
              </a:spcAft>
              <a:buClr>
                <a:srgbClr val="000000"/>
              </a:buClr>
              <a:buSzPts val="1500"/>
              <a:buFont typeface="Arial"/>
              <a:buChar char="•"/>
            </a:pPr>
            <a:r>
              <a:rPr lang="en-GB" sz="1500" dirty="0">
                <a:solidFill>
                  <a:srgbClr val="000000"/>
                </a:solidFill>
                <a:latin typeface="SassoonPrimaryInfant" pitchFamily="2" charset="0"/>
                <a:ea typeface="Comic Sans MS"/>
                <a:cs typeface="Comic Sans MS"/>
                <a:sym typeface="Comic Sans MS"/>
              </a:rPr>
              <a:t>Every year, 1:1 parent-teacher meetings are held to update you on your child’s progress and to suggest areas to help support your child in the home environment.</a:t>
            </a:r>
            <a:endParaRPr lang="en-GB" sz="1500" dirty="0">
              <a:solidFill>
                <a:srgbClr val="000000"/>
              </a:solidFill>
              <a:latin typeface="SassoonPrimaryInfant" pitchFamily="2" charset="0"/>
              <a:ea typeface="Arial"/>
              <a:cs typeface="Arial"/>
              <a:sym typeface="Arial"/>
            </a:endParaRPr>
          </a:p>
          <a:p>
            <a:pPr marL="342900" lvl="0" indent="-349250" algn="l" rtl="0">
              <a:spcBef>
                <a:spcPts val="320"/>
              </a:spcBef>
              <a:spcAft>
                <a:spcPts val="0"/>
              </a:spcAft>
              <a:buClr>
                <a:srgbClr val="000000"/>
              </a:buClr>
              <a:buSzPts val="1500"/>
              <a:buFont typeface="Arial"/>
              <a:buChar char="•"/>
            </a:pPr>
            <a:r>
              <a:rPr lang="en-GB" sz="1500" dirty="0">
                <a:solidFill>
                  <a:srgbClr val="000000"/>
                </a:solidFill>
                <a:latin typeface="SassoonPrimaryInfant" pitchFamily="2" charset="0"/>
                <a:ea typeface="Comic Sans MS"/>
                <a:cs typeface="Comic Sans MS"/>
                <a:sym typeface="Comic Sans MS"/>
              </a:rPr>
              <a:t>At the end of each school year, you will receive a written report from your child’s teacher. This will describe your child’s progress in every aspect of the curriculum.</a:t>
            </a:r>
            <a:endParaRPr lang="en-GB" sz="1500" dirty="0">
              <a:solidFill>
                <a:srgbClr val="000000"/>
              </a:solidFill>
              <a:latin typeface="SassoonPrimaryInfant" pitchFamily="2" charset="0"/>
              <a:ea typeface="Arial"/>
              <a:cs typeface="Arial"/>
              <a:sym typeface="Arial"/>
            </a:endParaRPr>
          </a:p>
          <a:p>
            <a:pPr marL="342900" lvl="0" indent="-139700" algn="l" rtl="0">
              <a:spcBef>
                <a:spcPts val="640"/>
              </a:spcBef>
              <a:spcAft>
                <a:spcPts val="0"/>
              </a:spcAft>
              <a:buClr>
                <a:schemeClr val="dk1"/>
              </a:buClr>
              <a:buSzPts val="3200"/>
              <a:buNone/>
            </a:pPr>
            <a:endParaRPr lang="en-GB" dirty="0"/>
          </a:p>
        </p:txBody>
      </p:sp>
      <p:sp>
        <p:nvSpPr>
          <p:cNvPr id="129" name="Google Shape;129;p5"/>
          <p:cNvSpPr/>
          <p:nvPr/>
        </p:nvSpPr>
        <p:spPr>
          <a:xfrm>
            <a:off x="2195736" y="260648"/>
            <a:ext cx="4572000" cy="200054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i="0" u="none" strike="noStrike" cap="none" dirty="0" err="1">
                <a:solidFill>
                  <a:srgbClr val="000000"/>
                </a:solidFill>
                <a:latin typeface="SassoonPrimaryInfant" pitchFamily="2" charset="0"/>
                <a:ea typeface="Comic Sans MS"/>
                <a:cs typeface="Comic Sans MS"/>
                <a:sym typeface="Comic Sans MS"/>
              </a:rPr>
              <a:t>Measúnú</a:t>
            </a:r>
            <a:endParaRPr lang="en-GB" sz="4400" b="1" i="0" u="none" strike="noStrike" cap="none" dirty="0">
              <a:solidFill>
                <a:srgbClr val="000000"/>
              </a:solidFill>
              <a:latin typeface="SassoonPrimaryInfant" pitchFamily="2" charset="0"/>
              <a:ea typeface="Comic Sans MS"/>
              <a:cs typeface="Comic Sans MS"/>
              <a:sym typeface="Comic Sans MS"/>
            </a:endParaRPr>
          </a:p>
          <a:p>
            <a:pPr marL="0" marR="0" lvl="0" indent="0" algn="ctr" rtl="0">
              <a:spcBef>
                <a:spcPts val="0"/>
              </a:spcBef>
              <a:spcAft>
                <a:spcPts val="0"/>
              </a:spcAft>
              <a:buNone/>
            </a:pPr>
            <a:r>
              <a:rPr lang="en-GB" sz="4400" i="1" u="none" strike="noStrike" cap="none" dirty="0">
                <a:solidFill>
                  <a:srgbClr val="000000"/>
                </a:solidFill>
                <a:latin typeface="SassoonPrimaryInfant" pitchFamily="2" charset="0"/>
                <a:ea typeface="Comic Sans MS"/>
                <a:cs typeface="Comic Sans MS"/>
                <a:sym typeface="Comic Sans MS"/>
              </a:rPr>
              <a:t>Assessment</a:t>
            </a:r>
            <a:endParaRPr lang="en-GB" sz="4400" i="1" u="none" strike="noStrike" cap="none" dirty="0">
              <a:solidFill>
                <a:schemeClr val="dk1"/>
              </a:solidFill>
              <a:latin typeface="SassoonPrimaryInfant" pitchFamily="2" charset="0"/>
              <a:sym typeface="Arial"/>
            </a:endParaRPr>
          </a:p>
          <a:p>
            <a:pPr marL="0" marR="0" lvl="0" indent="0" algn="l" rtl="0">
              <a:spcBef>
                <a:spcPts val="0"/>
              </a:spcBef>
              <a:spcAft>
                <a:spcPts val="0"/>
              </a:spcAft>
              <a:buNone/>
            </a:pPr>
            <a:br>
              <a:rPr lang="en-GB" sz="1800" b="0" i="0" u="none" strike="noStrike" cap="none" dirty="0">
                <a:solidFill>
                  <a:schemeClr val="dk1"/>
                </a:solidFill>
                <a:latin typeface="SassoonPrimaryInfant" pitchFamily="2" charset="0"/>
                <a:sym typeface="Arial"/>
              </a:rPr>
            </a:br>
            <a:endParaRPr lang="en-GB" sz="1800" dirty="0">
              <a:solidFill>
                <a:schemeClr val="dk1"/>
              </a:solidFill>
              <a:latin typeface="SassoonPrimaryInfant" pitchFamily="2"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2" name="Picture 1">
            <a:extLst>
              <a:ext uri="{FF2B5EF4-FFF2-40B4-BE49-F238E27FC236}">
                <a16:creationId xmlns:a16="http://schemas.microsoft.com/office/drawing/2014/main" id="{4DCBA12C-D608-4DB1-85AF-D4709CD1B48D}"/>
              </a:ext>
            </a:extLst>
          </p:cNvPr>
          <p:cNvPicPr>
            <a:picLocks noChangeAspect="1"/>
          </p:cNvPicPr>
          <p:nvPr/>
        </p:nvPicPr>
        <p:blipFill>
          <a:blip r:embed="rId3"/>
          <a:stretch>
            <a:fillRect/>
          </a:stretch>
        </p:blipFill>
        <p:spPr>
          <a:xfrm>
            <a:off x="810442" y="282974"/>
            <a:ext cx="7523116" cy="1237595"/>
          </a:xfrm>
          <a:prstGeom prst="rect">
            <a:avLst/>
          </a:prstGeom>
        </p:spPr>
      </p:pic>
      <p:sp>
        <p:nvSpPr>
          <p:cNvPr id="135" name="Google Shape;135;p6"/>
          <p:cNvSpPr txBox="1">
            <a:spLocks noGrp="1"/>
          </p:cNvSpPr>
          <p:nvPr>
            <p:ph type="body" idx="1"/>
          </p:nvPr>
        </p:nvSpPr>
        <p:spPr>
          <a:xfrm>
            <a:off x="457200" y="1662453"/>
            <a:ext cx="8229600" cy="4525963"/>
          </a:xfrm>
          <a:prstGeom prst="rect">
            <a:avLst/>
          </a:prstGeom>
          <a:noFill/>
          <a:ln>
            <a:noFill/>
          </a:ln>
        </p:spPr>
        <p:txBody>
          <a:bodyPr spcFirstLastPara="1" wrap="square" lIns="91425" tIns="45700" rIns="91425" bIns="45700" anchor="t" anchorCtr="0">
            <a:noAutofit/>
          </a:bodyPr>
          <a:lstStyle/>
          <a:p>
            <a:pPr marL="342900" lvl="0" indent="-342900" algn="just" rtl="0">
              <a:spcBef>
                <a:spcPts val="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Class begins at 9am.  Children are supervised in the </a:t>
            </a:r>
            <a:r>
              <a:rPr lang="en-GB" sz="1600" dirty="0" err="1">
                <a:solidFill>
                  <a:srgbClr val="000000"/>
                </a:solidFill>
                <a:latin typeface="SassoonPrimaryInfant" pitchFamily="2" charset="0"/>
                <a:ea typeface="Comic Sans MS"/>
                <a:cs typeface="Comic Sans MS"/>
                <a:sym typeface="Comic Sans MS"/>
              </a:rPr>
              <a:t>clós</a:t>
            </a:r>
            <a:r>
              <a:rPr lang="en-GB" sz="1600" dirty="0">
                <a:solidFill>
                  <a:srgbClr val="000000"/>
                </a:solidFill>
                <a:latin typeface="SassoonPrimaryInfant" pitchFamily="2" charset="0"/>
                <a:ea typeface="Comic Sans MS"/>
                <a:cs typeface="Comic Sans MS"/>
                <a:sym typeface="Comic Sans MS"/>
              </a:rPr>
              <a:t> (playground) from 8.45am, and parents can avail of our ‘Club </a:t>
            </a:r>
            <a:r>
              <a:rPr lang="en-GB" sz="1600" dirty="0" err="1">
                <a:solidFill>
                  <a:srgbClr val="000000"/>
                </a:solidFill>
                <a:latin typeface="SassoonPrimaryInfant" pitchFamily="2" charset="0"/>
                <a:ea typeface="Comic Sans MS"/>
                <a:cs typeface="Comic Sans MS"/>
                <a:sym typeface="Comic Sans MS"/>
              </a:rPr>
              <a:t>Bricfeasta</a:t>
            </a:r>
            <a:r>
              <a:rPr lang="en-GB" sz="1600" dirty="0">
                <a:solidFill>
                  <a:srgbClr val="000000"/>
                </a:solidFill>
                <a:latin typeface="SassoonPrimaryInfant" pitchFamily="2" charset="0"/>
                <a:ea typeface="Comic Sans MS"/>
                <a:cs typeface="Comic Sans MS"/>
                <a:sym typeface="Comic Sans MS"/>
              </a:rPr>
              <a:t>’ which is available each morning from 8 – 8.45am.</a:t>
            </a:r>
            <a:endParaRPr sz="1600" dirty="0">
              <a:solidFill>
                <a:srgbClr val="000000"/>
              </a:solidFill>
              <a:latin typeface="SassoonPrimaryInfant" pitchFamily="2" charset="0"/>
              <a:ea typeface="Arial"/>
              <a:cs typeface="Arial"/>
              <a:sym typeface="Arial"/>
            </a:endParaRPr>
          </a:p>
          <a:p>
            <a:pPr marL="342900" lvl="0" indent="-342900" algn="just" rtl="0">
              <a:spcBef>
                <a:spcPts val="32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Breaktime is from 10.30-11.00am.  </a:t>
            </a:r>
            <a:endParaRPr sz="1600" dirty="0">
              <a:solidFill>
                <a:srgbClr val="000000"/>
              </a:solidFill>
              <a:latin typeface="SassoonPrimaryInfant" pitchFamily="2" charset="0"/>
              <a:ea typeface="Arial"/>
              <a:cs typeface="Arial"/>
              <a:sym typeface="Arial"/>
            </a:endParaRPr>
          </a:p>
          <a:p>
            <a:pPr marL="342900" lvl="0" indent="-342900" algn="just" rtl="0">
              <a:spcBef>
                <a:spcPts val="32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Lunchtime is from 12.00-1.00pm.  </a:t>
            </a:r>
            <a:endParaRPr sz="1600" dirty="0">
              <a:solidFill>
                <a:srgbClr val="000000"/>
              </a:solidFill>
              <a:latin typeface="SassoonPrimaryInfant" pitchFamily="2" charset="0"/>
              <a:ea typeface="Arial"/>
              <a:cs typeface="Arial"/>
              <a:sym typeface="Arial"/>
            </a:endParaRPr>
          </a:p>
          <a:p>
            <a:pPr marL="0" lvl="0" indent="0" algn="just" rtl="0">
              <a:spcBef>
                <a:spcPts val="320"/>
              </a:spcBef>
              <a:spcAft>
                <a:spcPts val="0"/>
              </a:spcAft>
              <a:buClr>
                <a:schemeClr val="dk1"/>
              </a:buClr>
              <a:buSzPts val="1600"/>
              <a:buNone/>
            </a:pPr>
            <a:endParaRPr sz="1600" dirty="0">
              <a:latin typeface="SassoonPrimaryInfant" pitchFamily="2" charset="0"/>
            </a:endParaRPr>
          </a:p>
          <a:p>
            <a:pPr marL="342900" lvl="0" indent="-342900" algn="just" rtl="0">
              <a:spcBef>
                <a:spcPts val="32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We pride ourselves on our healthy eating policy.  Our school dinners come from St. Malachy’s Primary School in Castlewellan, and a menu is put on our school website every term.  It is recommended that pupils eat fruit, a yoghurt or a small sandwich at breaktime.  We encourage our pupils to keep well hydrated throughout the day with water.  We discourage sugary/fizzy drinks, crisps, chocolates and sweets. We do not have any children with a nut allergy at present but we discourage bringing nuts to school.</a:t>
            </a:r>
            <a:endParaRPr sz="1600" dirty="0">
              <a:solidFill>
                <a:srgbClr val="000000"/>
              </a:solidFill>
              <a:latin typeface="SassoonPrimaryInfant" pitchFamily="2" charset="0"/>
              <a:ea typeface="Arial"/>
              <a:cs typeface="Arial"/>
              <a:sym typeface="Arial"/>
            </a:endParaRPr>
          </a:p>
          <a:p>
            <a:pPr marL="342900" lvl="0" indent="-241300" algn="just" rtl="0">
              <a:spcBef>
                <a:spcPts val="320"/>
              </a:spcBef>
              <a:spcAft>
                <a:spcPts val="0"/>
              </a:spcAft>
              <a:buClr>
                <a:schemeClr val="dk1"/>
              </a:buClr>
              <a:buSzPts val="1600"/>
              <a:buFont typeface="Arial"/>
              <a:buNone/>
            </a:pPr>
            <a:endParaRPr sz="1600" dirty="0">
              <a:solidFill>
                <a:srgbClr val="000000"/>
              </a:solidFill>
              <a:latin typeface="SassoonPrimaryInfant" pitchFamily="2" charset="0"/>
              <a:ea typeface="Arial"/>
              <a:cs typeface="Arial"/>
              <a:sym typeface="Arial"/>
            </a:endParaRPr>
          </a:p>
          <a:p>
            <a:pPr marL="342900" lvl="0" indent="-342900" algn="just" rtl="0">
              <a:spcBef>
                <a:spcPts val="32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Rang 1 and Rang 2 go home at 2.00pm.</a:t>
            </a:r>
            <a:endParaRPr sz="1600" dirty="0">
              <a:solidFill>
                <a:srgbClr val="000000"/>
              </a:solidFill>
              <a:latin typeface="SassoonPrimaryInfant" pitchFamily="2" charset="0"/>
              <a:ea typeface="Arial"/>
              <a:cs typeface="Arial"/>
              <a:sym typeface="Arial"/>
            </a:endParaRPr>
          </a:p>
          <a:p>
            <a:pPr marL="342900" lvl="0" indent="-342900" algn="just" rtl="0">
              <a:spcBef>
                <a:spcPts val="32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Rang 4 – 7 go home at 3.00pm.</a:t>
            </a:r>
            <a:endParaRPr sz="1600" dirty="0">
              <a:solidFill>
                <a:srgbClr val="000000"/>
              </a:solidFill>
              <a:latin typeface="SassoonPrimaryInfant" pitchFamily="2" charset="0"/>
              <a:ea typeface="Arial"/>
              <a:cs typeface="Arial"/>
              <a:sym typeface="Arial"/>
            </a:endParaRPr>
          </a:p>
          <a:p>
            <a:pPr marL="342900" lvl="0" indent="-342900" algn="just" rtl="0">
              <a:spcBef>
                <a:spcPts val="32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Rang 3 go home at 2.00pm until Christmas, after which Rang 3 go home at 3.00pm.</a:t>
            </a:r>
            <a:endParaRPr sz="1600" dirty="0">
              <a:solidFill>
                <a:srgbClr val="000000"/>
              </a:solidFill>
              <a:latin typeface="SassoonPrimaryInfant" pitchFamily="2" charset="0"/>
              <a:ea typeface="Arial"/>
              <a:cs typeface="Arial"/>
              <a:sym typeface="Arial"/>
            </a:endParaRPr>
          </a:p>
          <a:p>
            <a:pPr marL="342900" lvl="0" indent="-342900" algn="just" rtl="0">
              <a:spcBef>
                <a:spcPts val="320"/>
              </a:spcBef>
              <a:spcAft>
                <a:spcPts val="0"/>
              </a:spcAft>
              <a:buClr>
                <a:srgbClr val="000000"/>
              </a:buClr>
              <a:buSzPts val="1600"/>
              <a:buFont typeface="Arial"/>
              <a:buChar char="•"/>
            </a:pPr>
            <a:r>
              <a:rPr lang="en-GB" sz="1600" dirty="0">
                <a:solidFill>
                  <a:srgbClr val="000000"/>
                </a:solidFill>
                <a:latin typeface="SassoonPrimaryInfant" pitchFamily="2" charset="0"/>
                <a:ea typeface="Comic Sans MS"/>
                <a:cs typeface="Comic Sans MS"/>
                <a:sym typeface="Comic Sans MS"/>
              </a:rPr>
              <a:t>Our after-school club runs from 2 – 4pm daily.</a:t>
            </a:r>
            <a:endParaRPr sz="1600" dirty="0">
              <a:solidFill>
                <a:srgbClr val="000000"/>
              </a:solidFill>
              <a:latin typeface="SassoonPrimaryInfant" pitchFamily="2" charset="0"/>
              <a:ea typeface="Arial"/>
              <a:cs typeface="Arial"/>
              <a:sym typeface="Arial"/>
            </a:endParaRPr>
          </a:p>
          <a:p>
            <a:pPr marL="342900" lvl="0" indent="-139700" algn="l" rtl="0">
              <a:spcBef>
                <a:spcPts val="640"/>
              </a:spcBef>
              <a:spcAft>
                <a:spcPts val="0"/>
              </a:spcAft>
              <a:buClr>
                <a:schemeClr val="dk1"/>
              </a:buClr>
              <a:buSzPts val="3200"/>
              <a:buNone/>
            </a:pPr>
            <a:endParaRPr dirty="0"/>
          </a:p>
        </p:txBody>
      </p:sp>
      <p:sp>
        <p:nvSpPr>
          <p:cNvPr id="137" name="Google Shape;137;p6"/>
          <p:cNvSpPr/>
          <p:nvPr/>
        </p:nvSpPr>
        <p:spPr>
          <a:xfrm>
            <a:off x="395536" y="290723"/>
            <a:ext cx="8498902" cy="144655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dirty="0">
                <a:solidFill>
                  <a:srgbClr val="000000"/>
                </a:solidFill>
                <a:latin typeface="SassoonPrimaryInfant" pitchFamily="2" charset="0"/>
                <a:ea typeface="Comic Sans MS"/>
                <a:cs typeface="Comic Sans MS"/>
                <a:sym typeface="Comic Sans MS"/>
              </a:rPr>
              <a:t> An </a:t>
            </a:r>
            <a:r>
              <a:rPr lang="en-GB" sz="4400" b="1" dirty="0" err="1">
                <a:solidFill>
                  <a:srgbClr val="000000"/>
                </a:solidFill>
                <a:latin typeface="SassoonPrimaryInfant" pitchFamily="2" charset="0"/>
                <a:ea typeface="Comic Sans MS"/>
                <a:cs typeface="Comic Sans MS"/>
                <a:sym typeface="Comic Sans MS"/>
              </a:rPr>
              <a:t>Lá</a:t>
            </a:r>
            <a:r>
              <a:rPr lang="en-GB" sz="4400" b="1" dirty="0">
                <a:solidFill>
                  <a:srgbClr val="000000"/>
                </a:solidFill>
                <a:latin typeface="SassoonPrimaryInfant" pitchFamily="2" charset="0"/>
                <a:ea typeface="Comic Sans MS"/>
                <a:cs typeface="Comic Sans MS"/>
                <a:sym typeface="Comic Sans MS"/>
              </a:rPr>
              <a:t> </a:t>
            </a:r>
            <a:r>
              <a:rPr lang="en-GB" sz="4400" b="1" dirty="0" err="1">
                <a:solidFill>
                  <a:srgbClr val="000000"/>
                </a:solidFill>
                <a:latin typeface="SassoonPrimaryInfant" pitchFamily="2" charset="0"/>
                <a:ea typeface="Comic Sans MS"/>
                <a:cs typeface="Comic Sans MS"/>
                <a:sym typeface="Comic Sans MS"/>
              </a:rPr>
              <a:t>Scoile</a:t>
            </a:r>
            <a:r>
              <a:rPr lang="en-GB" sz="4400" b="1" dirty="0">
                <a:solidFill>
                  <a:srgbClr val="000000"/>
                </a:solidFill>
                <a:latin typeface="SassoonPrimaryInfant" pitchFamily="2" charset="0"/>
                <a:ea typeface="Comic Sans MS"/>
                <a:cs typeface="Comic Sans MS"/>
                <a:sym typeface="Comic Sans MS"/>
              </a:rPr>
              <a:t> </a:t>
            </a:r>
            <a:r>
              <a:rPr lang="en-GB" sz="4400" b="1" dirty="0" err="1">
                <a:solidFill>
                  <a:srgbClr val="000000"/>
                </a:solidFill>
                <a:latin typeface="SassoonPrimaryInfant" pitchFamily="2" charset="0"/>
                <a:ea typeface="Comic Sans MS"/>
                <a:cs typeface="Comic Sans MS"/>
                <a:sym typeface="Comic Sans MS"/>
              </a:rPr>
              <a:t>sa</a:t>
            </a:r>
            <a:r>
              <a:rPr lang="en-GB" sz="4400" b="1" dirty="0">
                <a:solidFill>
                  <a:srgbClr val="000000"/>
                </a:solidFill>
                <a:latin typeface="SassoonPrimaryInfant" pitchFamily="2" charset="0"/>
                <a:ea typeface="Comic Sans MS"/>
                <a:cs typeface="Comic Sans MS"/>
                <a:sym typeface="Comic Sans MS"/>
              </a:rPr>
              <a:t> </a:t>
            </a:r>
            <a:r>
              <a:rPr lang="en-GB" sz="4400" b="1" dirty="0" err="1">
                <a:solidFill>
                  <a:srgbClr val="000000"/>
                </a:solidFill>
                <a:latin typeface="SassoonPrimaryInfant" pitchFamily="2" charset="0"/>
                <a:ea typeface="Comic Sans MS"/>
                <a:cs typeface="Comic Sans MS"/>
                <a:sym typeface="Comic Sans MS"/>
              </a:rPr>
              <a:t>Bh</a:t>
            </a:r>
            <a:r>
              <a:rPr lang="en-GB" sz="4400" b="1" dirty="0" err="1">
                <a:latin typeface="SassoonPrimaryInfant" pitchFamily="2" charset="0"/>
                <a:ea typeface="Comic Sans MS"/>
                <a:cs typeface="Comic Sans MS"/>
                <a:sym typeface="Comic Sans MS"/>
              </a:rPr>
              <a:t>unscoil</a:t>
            </a:r>
            <a:r>
              <a:rPr lang="en-GB" sz="4400" b="1" dirty="0">
                <a:solidFill>
                  <a:srgbClr val="000000"/>
                </a:solidFill>
                <a:latin typeface="SassoonPrimaryInfant" pitchFamily="2" charset="0"/>
                <a:ea typeface="Comic Sans MS"/>
                <a:cs typeface="Comic Sans MS"/>
                <a:sym typeface="Comic Sans MS"/>
              </a:rPr>
              <a:t> </a:t>
            </a:r>
            <a:endParaRPr dirty="0">
              <a:latin typeface="SassoonPrimaryInfant" pitchFamily="2" charset="0"/>
            </a:endParaRPr>
          </a:p>
          <a:p>
            <a:pPr marL="0" marR="0" lvl="0" indent="0" algn="ctr" rtl="0">
              <a:spcBef>
                <a:spcPts val="0"/>
              </a:spcBef>
              <a:spcAft>
                <a:spcPts val="0"/>
              </a:spcAft>
              <a:buNone/>
            </a:pPr>
            <a:r>
              <a:rPr lang="en-GB" sz="4400" i="1" dirty="0">
                <a:solidFill>
                  <a:srgbClr val="000000"/>
                </a:solidFill>
                <a:latin typeface="SassoonPrimaryInfant" pitchFamily="2" charset="0"/>
                <a:ea typeface="Comic Sans MS"/>
                <a:cs typeface="Comic Sans MS"/>
                <a:sym typeface="Comic Sans MS"/>
              </a:rPr>
              <a:t>The </a:t>
            </a:r>
            <a:r>
              <a:rPr lang="en-GB" sz="4400" i="1" dirty="0" err="1">
                <a:latin typeface="SassoonPrimaryInfant" pitchFamily="2" charset="0"/>
                <a:ea typeface="Comic Sans MS"/>
                <a:cs typeface="Comic Sans MS"/>
                <a:sym typeface="Comic Sans MS"/>
              </a:rPr>
              <a:t>Bunscoil</a:t>
            </a:r>
            <a:r>
              <a:rPr lang="en-GB" sz="4400" i="1" dirty="0">
                <a:latin typeface="SassoonPrimaryInfant" pitchFamily="2" charset="0"/>
                <a:ea typeface="Comic Sans MS"/>
                <a:cs typeface="Comic Sans MS"/>
                <a:sym typeface="Comic Sans MS"/>
              </a:rPr>
              <a:t> </a:t>
            </a:r>
            <a:r>
              <a:rPr lang="en-GB" sz="4400" i="1" dirty="0">
                <a:solidFill>
                  <a:srgbClr val="000000"/>
                </a:solidFill>
                <a:latin typeface="SassoonPrimaryInfant" pitchFamily="2" charset="0"/>
                <a:ea typeface="Comic Sans MS"/>
                <a:cs typeface="Comic Sans MS"/>
                <a:sym typeface="Comic Sans MS"/>
              </a:rPr>
              <a:t>School Day</a:t>
            </a:r>
            <a:endParaRPr sz="1800" i="1" dirty="0">
              <a:solidFill>
                <a:schemeClr val="dk1"/>
              </a:solidFill>
              <a:latin typeface="SassoonPrimaryInfant" pitchFamily="2" charset="0"/>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2" name="Picture 1">
            <a:extLst>
              <a:ext uri="{FF2B5EF4-FFF2-40B4-BE49-F238E27FC236}">
                <a16:creationId xmlns:a16="http://schemas.microsoft.com/office/drawing/2014/main" id="{4DCBA12C-D608-4DB1-85AF-D4709CD1B48D}"/>
              </a:ext>
            </a:extLst>
          </p:cNvPr>
          <p:cNvPicPr>
            <a:picLocks noChangeAspect="1"/>
          </p:cNvPicPr>
          <p:nvPr/>
        </p:nvPicPr>
        <p:blipFill>
          <a:blip r:embed="rId3"/>
          <a:stretch>
            <a:fillRect/>
          </a:stretch>
        </p:blipFill>
        <p:spPr>
          <a:xfrm>
            <a:off x="810442" y="282974"/>
            <a:ext cx="7523116" cy="1237595"/>
          </a:xfrm>
          <a:prstGeom prst="rect">
            <a:avLst/>
          </a:prstGeom>
        </p:spPr>
      </p:pic>
      <p:sp>
        <p:nvSpPr>
          <p:cNvPr id="135" name="Google Shape;135;p6"/>
          <p:cNvSpPr txBox="1">
            <a:spLocks noGrp="1"/>
          </p:cNvSpPr>
          <p:nvPr>
            <p:ph type="body" idx="1"/>
          </p:nvPr>
        </p:nvSpPr>
        <p:spPr>
          <a:xfrm>
            <a:off x="457200" y="1662454"/>
            <a:ext cx="8229600" cy="4580302"/>
          </a:xfrm>
          <a:prstGeom prst="rect">
            <a:avLst/>
          </a:prstGeom>
          <a:noFill/>
          <a:ln>
            <a:noFill/>
          </a:ln>
        </p:spPr>
        <p:txBody>
          <a:bodyPr spcFirstLastPara="1" wrap="square" lIns="91425" tIns="45700" rIns="91425" bIns="45700" anchor="t" anchorCtr="0">
            <a:noAutofit/>
          </a:bodyPr>
          <a:lstStyle/>
          <a:p>
            <a:pPr marL="0" lvl="0" indent="0" algn="just" rtl="0">
              <a:spcBef>
                <a:spcPts val="0"/>
              </a:spcBef>
              <a:spcAft>
                <a:spcPts val="0"/>
              </a:spcAft>
              <a:buClr>
                <a:srgbClr val="000000"/>
              </a:buClr>
              <a:buSzPts val="1600"/>
              <a:buNone/>
            </a:pPr>
            <a:r>
              <a:rPr lang="en-GB" sz="1600" dirty="0" err="1">
                <a:solidFill>
                  <a:srgbClr val="000000"/>
                </a:solidFill>
                <a:latin typeface="SassoonPrimaryInfant" pitchFamily="2" charset="0"/>
                <a:ea typeface="Arial"/>
                <a:cs typeface="Arial"/>
                <a:sym typeface="Comic Sans MS"/>
              </a:rPr>
              <a:t>Naíscoil</a:t>
            </a:r>
            <a:r>
              <a:rPr lang="en-GB" sz="1600" dirty="0">
                <a:solidFill>
                  <a:srgbClr val="000000"/>
                </a:solidFill>
                <a:latin typeface="SassoonPrimaryInfant" pitchFamily="2" charset="0"/>
                <a:ea typeface="Arial"/>
                <a:cs typeface="Arial"/>
                <a:sym typeface="Comic Sans MS"/>
              </a:rPr>
              <a:t> </a:t>
            </a:r>
            <a:r>
              <a:rPr lang="en-GB" sz="1600" dirty="0" err="1">
                <a:solidFill>
                  <a:srgbClr val="000000"/>
                </a:solidFill>
                <a:latin typeface="SassoonPrimaryInfant" pitchFamily="2" charset="0"/>
                <a:ea typeface="Arial"/>
                <a:cs typeface="Arial"/>
                <a:sym typeface="Comic Sans MS"/>
              </a:rPr>
              <a:t>agus</a:t>
            </a:r>
            <a:r>
              <a:rPr lang="en-GB" sz="1600" dirty="0">
                <a:solidFill>
                  <a:srgbClr val="000000"/>
                </a:solidFill>
                <a:latin typeface="SassoonPrimaryInfant" pitchFamily="2" charset="0"/>
                <a:ea typeface="Arial"/>
                <a:cs typeface="Arial"/>
                <a:sym typeface="Comic Sans MS"/>
              </a:rPr>
              <a:t> </a:t>
            </a:r>
            <a:r>
              <a:rPr lang="en-GB" sz="1600" dirty="0" err="1">
                <a:solidFill>
                  <a:srgbClr val="000000"/>
                </a:solidFill>
                <a:latin typeface="SassoonPrimaryInfant" pitchFamily="2" charset="0"/>
                <a:ea typeface="Arial"/>
                <a:cs typeface="Arial"/>
                <a:sym typeface="Comic Sans MS"/>
              </a:rPr>
              <a:t>Bunscoil</a:t>
            </a:r>
            <a:r>
              <a:rPr lang="en-GB" sz="1600" dirty="0">
                <a:solidFill>
                  <a:srgbClr val="000000"/>
                </a:solidFill>
                <a:latin typeface="SassoonPrimaryInfant" pitchFamily="2" charset="0"/>
                <a:ea typeface="Arial"/>
                <a:cs typeface="Arial"/>
                <a:sym typeface="Comic Sans MS"/>
              </a:rPr>
              <a:t> </a:t>
            </a:r>
            <a:r>
              <a:rPr lang="en-GB" sz="1600" dirty="0" err="1">
                <a:solidFill>
                  <a:srgbClr val="000000"/>
                </a:solidFill>
                <a:latin typeface="SassoonPrimaryInfant" pitchFamily="2" charset="0"/>
                <a:ea typeface="Arial"/>
                <a:cs typeface="Arial"/>
                <a:sym typeface="Comic Sans MS"/>
              </a:rPr>
              <a:t>Bheanna</a:t>
            </a:r>
            <a:r>
              <a:rPr lang="en-GB" sz="1600" dirty="0">
                <a:solidFill>
                  <a:srgbClr val="000000"/>
                </a:solidFill>
                <a:latin typeface="SassoonPrimaryInfant" pitchFamily="2" charset="0"/>
                <a:ea typeface="Arial"/>
                <a:cs typeface="Arial"/>
                <a:sym typeface="Comic Sans MS"/>
              </a:rPr>
              <a:t> Boirche is an interdenominational school. We are open to all and welcoming to all. </a:t>
            </a:r>
            <a:r>
              <a:rPr lang="en-GB" sz="1600" dirty="0">
                <a:solidFill>
                  <a:srgbClr val="000000"/>
                </a:solidFill>
                <a:latin typeface="SassoonPrimaryInfant" pitchFamily="2" charset="0"/>
                <a:ea typeface="Arial"/>
                <a:cs typeface="Arial"/>
                <a:sym typeface="Arial"/>
              </a:rPr>
              <a:t>We have a very strong PDMU programme delivered throughout the school, comprised of two main schemes – </a:t>
            </a:r>
            <a:r>
              <a:rPr lang="en-GB" sz="1600" b="1" dirty="0">
                <a:solidFill>
                  <a:srgbClr val="000000"/>
                </a:solidFill>
                <a:latin typeface="SassoonPrimaryInfant" pitchFamily="2" charset="0"/>
                <a:ea typeface="Arial"/>
                <a:cs typeface="Arial"/>
                <a:sym typeface="Arial"/>
              </a:rPr>
              <a:t>Living Learning Together </a:t>
            </a:r>
            <a:r>
              <a:rPr lang="en-GB" sz="1600" dirty="0">
                <a:solidFill>
                  <a:srgbClr val="000000"/>
                </a:solidFill>
                <a:latin typeface="SassoonPrimaryInfant" pitchFamily="2" charset="0"/>
                <a:ea typeface="Arial"/>
                <a:cs typeface="Arial"/>
                <a:sym typeface="Arial"/>
              </a:rPr>
              <a:t>and </a:t>
            </a:r>
            <a:r>
              <a:rPr lang="en-GB" sz="1600" b="1" dirty="0">
                <a:solidFill>
                  <a:srgbClr val="000000"/>
                </a:solidFill>
                <a:latin typeface="SassoonPrimaryInfant" pitchFamily="2" charset="0"/>
                <a:ea typeface="Arial"/>
                <a:cs typeface="Arial"/>
                <a:sym typeface="Arial"/>
              </a:rPr>
              <a:t>NSPCC Keeping Safe</a:t>
            </a:r>
            <a:r>
              <a:rPr lang="en-GB" sz="1600" dirty="0">
                <a:solidFill>
                  <a:srgbClr val="000000"/>
                </a:solidFill>
                <a:latin typeface="SassoonPrimaryInfant" pitchFamily="2" charset="0"/>
                <a:ea typeface="Arial"/>
                <a:cs typeface="Arial"/>
                <a:sym typeface="Arial"/>
              </a:rPr>
              <a:t>.</a:t>
            </a:r>
          </a:p>
          <a:p>
            <a:pPr marL="0" lvl="0" indent="0" algn="just" rtl="0">
              <a:spcBef>
                <a:spcPts val="0"/>
              </a:spcBef>
              <a:spcAft>
                <a:spcPts val="0"/>
              </a:spcAft>
              <a:buClr>
                <a:srgbClr val="000000"/>
              </a:buClr>
              <a:buSzPts val="1600"/>
              <a:buNone/>
            </a:pPr>
            <a:endParaRPr lang="en-GB" sz="1600" dirty="0">
              <a:solidFill>
                <a:srgbClr val="000000"/>
              </a:solidFill>
              <a:latin typeface="SassoonPrimaryInfant" pitchFamily="2" charset="0"/>
              <a:ea typeface="Arial"/>
              <a:cs typeface="Arial"/>
              <a:sym typeface="Arial"/>
            </a:endParaRPr>
          </a:p>
          <a:p>
            <a:pPr marL="0" lvl="0" indent="0" algn="just" rtl="0">
              <a:spcBef>
                <a:spcPts val="0"/>
              </a:spcBef>
              <a:spcAft>
                <a:spcPts val="0"/>
              </a:spcAft>
              <a:buClr>
                <a:srgbClr val="000000"/>
              </a:buClr>
              <a:buSzPts val="1600"/>
              <a:buNone/>
            </a:pPr>
            <a:r>
              <a:rPr lang="en-GB" sz="1600" dirty="0">
                <a:solidFill>
                  <a:srgbClr val="000000"/>
                </a:solidFill>
                <a:latin typeface="SassoonPrimaryInfant" pitchFamily="2" charset="0"/>
                <a:ea typeface="Arial"/>
                <a:cs typeface="Arial"/>
                <a:sym typeface="Arial"/>
              </a:rPr>
              <a:t>Living Learning Together covers themes such as every child’s uniqueness, emotions and feelings, sense of community, empathy and understanding, friendships and healthy relationships, and positive influences and role models. NSPCC’s Keeping Safe programme reinforces the theme of healthy relationships. It also informs and educates our children on how to keep safe, with age-appropriate lessons on consent, neglect and abuse.</a:t>
            </a:r>
          </a:p>
          <a:p>
            <a:pPr marL="0" lvl="0" indent="0" algn="just" rtl="0">
              <a:spcBef>
                <a:spcPts val="0"/>
              </a:spcBef>
              <a:spcAft>
                <a:spcPts val="0"/>
              </a:spcAft>
              <a:buClr>
                <a:srgbClr val="000000"/>
              </a:buClr>
              <a:buSzPts val="1600"/>
              <a:buNone/>
            </a:pPr>
            <a:endParaRPr lang="en-GB" sz="1600" dirty="0">
              <a:solidFill>
                <a:srgbClr val="000000"/>
              </a:solidFill>
              <a:latin typeface="SassoonPrimaryInfant" pitchFamily="2" charset="0"/>
              <a:cs typeface="Arial"/>
              <a:sym typeface="Arial"/>
            </a:endParaRPr>
          </a:p>
          <a:p>
            <a:pPr marL="0" lvl="0" indent="0" algn="just" rtl="0">
              <a:spcBef>
                <a:spcPts val="0"/>
              </a:spcBef>
              <a:spcAft>
                <a:spcPts val="0"/>
              </a:spcAft>
              <a:buClr>
                <a:srgbClr val="000000"/>
              </a:buClr>
              <a:buSzPts val="1600"/>
              <a:buNone/>
            </a:pPr>
            <a:r>
              <a:rPr lang="en-GB" sz="1600" dirty="0">
                <a:solidFill>
                  <a:srgbClr val="000000"/>
                </a:solidFill>
                <a:latin typeface="SassoonPrimaryInfant" pitchFamily="2" charset="0"/>
                <a:cs typeface="Arial"/>
                <a:sym typeface="Arial"/>
              </a:rPr>
              <a:t>Although we are not a Catholic school, we do prepare </a:t>
            </a:r>
          </a:p>
          <a:p>
            <a:pPr marL="0" lvl="0" indent="0" algn="just" rtl="0">
              <a:spcBef>
                <a:spcPts val="0"/>
              </a:spcBef>
              <a:spcAft>
                <a:spcPts val="0"/>
              </a:spcAft>
              <a:buClr>
                <a:srgbClr val="000000"/>
              </a:buClr>
              <a:buSzPts val="1600"/>
              <a:buNone/>
            </a:pPr>
            <a:r>
              <a:rPr lang="en-GB" sz="1600" dirty="0">
                <a:solidFill>
                  <a:srgbClr val="000000"/>
                </a:solidFill>
                <a:latin typeface="SassoonPrimaryInfant" pitchFamily="2" charset="0"/>
                <a:cs typeface="Arial"/>
                <a:sym typeface="Arial"/>
              </a:rPr>
              <a:t>pupils for the sacraments of First Confession, First Holy </a:t>
            </a:r>
          </a:p>
          <a:p>
            <a:pPr marL="0" lvl="0" indent="0" algn="just" rtl="0">
              <a:spcBef>
                <a:spcPts val="0"/>
              </a:spcBef>
              <a:spcAft>
                <a:spcPts val="0"/>
              </a:spcAft>
              <a:buClr>
                <a:srgbClr val="000000"/>
              </a:buClr>
              <a:buSzPts val="1600"/>
              <a:buNone/>
            </a:pPr>
            <a:r>
              <a:rPr lang="en-GB" sz="1600" dirty="0">
                <a:solidFill>
                  <a:srgbClr val="000000"/>
                </a:solidFill>
                <a:latin typeface="SassoonPrimaryInfant" pitchFamily="2" charset="0"/>
                <a:cs typeface="Arial"/>
                <a:sym typeface="Arial"/>
              </a:rPr>
              <a:t>Communion and Confirmation. A lot of the work covered </a:t>
            </a:r>
          </a:p>
          <a:p>
            <a:pPr marL="0" lvl="0" indent="0" algn="just" rtl="0">
              <a:spcBef>
                <a:spcPts val="0"/>
              </a:spcBef>
              <a:spcAft>
                <a:spcPts val="0"/>
              </a:spcAft>
              <a:buClr>
                <a:srgbClr val="000000"/>
              </a:buClr>
              <a:buSzPts val="1600"/>
              <a:buNone/>
            </a:pPr>
            <a:r>
              <a:rPr lang="en-GB" sz="1600" dirty="0">
                <a:solidFill>
                  <a:srgbClr val="000000"/>
                </a:solidFill>
                <a:latin typeface="SassoonPrimaryInfant" pitchFamily="2" charset="0"/>
                <a:cs typeface="Arial"/>
                <a:sym typeface="Arial"/>
              </a:rPr>
              <a:t>in our own tailored PDMU programme helps to prepare </a:t>
            </a:r>
          </a:p>
          <a:p>
            <a:pPr marL="0" lvl="0" indent="0" algn="just" rtl="0">
              <a:spcBef>
                <a:spcPts val="0"/>
              </a:spcBef>
              <a:spcAft>
                <a:spcPts val="0"/>
              </a:spcAft>
              <a:buClr>
                <a:srgbClr val="000000"/>
              </a:buClr>
              <a:buSzPts val="1600"/>
              <a:buNone/>
            </a:pPr>
            <a:r>
              <a:rPr lang="en-GB" sz="1600" dirty="0">
                <a:solidFill>
                  <a:srgbClr val="000000"/>
                </a:solidFill>
                <a:latin typeface="SassoonPrimaryInfant" pitchFamily="2" charset="0"/>
                <a:cs typeface="Arial"/>
                <a:sym typeface="Arial"/>
              </a:rPr>
              <a:t>our children for these important sacraments with </a:t>
            </a:r>
          </a:p>
          <a:p>
            <a:pPr marL="0" lvl="0" indent="0" algn="just" rtl="0">
              <a:spcBef>
                <a:spcPts val="0"/>
              </a:spcBef>
              <a:spcAft>
                <a:spcPts val="0"/>
              </a:spcAft>
              <a:buClr>
                <a:srgbClr val="000000"/>
              </a:buClr>
              <a:buSzPts val="1600"/>
              <a:buNone/>
            </a:pPr>
            <a:r>
              <a:rPr lang="en-GB" sz="1600" dirty="0">
                <a:solidFill>
                  <a:srgbClr val="000000"/>
                </a:solidFill>
                <a:latin typeface="SassoonPrimaryInfant" pitchFamily="2" charset="0"/>
                <a:cs typeface="Arial"/>
                <a:sym typeface="Arial"/>
              </a:rPr>
              <a:t>good messages on morals, values and relationships. </a:t>
            </a:r>
          </a:p>
          <a:p>
            <a:pPr marL="0" lvl="0" indent="0" algn="just" rtl="0">
              <a:spcBef>
                <a:spcPts val="0"/>
              </a:spcBef>
              <a:spcAft>
                <a:spcPts val="0"/>
              </a:spcAft>
              <a:buClr>
                <a:srgbClr val="000000"/>
              </a:buClr>
              <a:buSzPts val="1600"/>
              <a:buNone/>
            </a:pPr>
            <a:r>
              <a:rPr lang="en-GB" sz="1600" dirty="0">
                <a:solidFill>
                  <a:srgbClr val="000000"/>
                </a:solidFill>
                <a:latin typeface="SassoonPrimaryInfant" pitchFamily="2" charset="0"/>
                <a:cs typeface="Arial"/>
                <a:sym typeface="Arial"/>
              </a:rPr>
              <a:t>We also of course cater for children and families who </a:t>
            </a:r>
          </a:p>
          <a:p>
            <a:pPr marL="0" lvl="0" indent="0" algn="just" rtl="0">
              <a:spcBef>
                <a:spcPts val="0"/>
              </a:spcBef>
              <a:spcAft>
                <a:spcPts val="0"/>
              </a:spcAft>
              <a:buClr>
                <a:srgbClr val="000000"/>
              </a:buClr>
              <a:buSzPts val="1600"/>
              <a:buNone/>
            </a:pPr>
            <a:r>
              <a:rPr lang="en-GB" sz="1600" dirty="0">
                <a:solidFill>
                  <a:srgbClr val="000000"/>
                </a:solidFill>
                <a:latin typeface="SassoonPrimaryInfant" pitchFamily="2" charset="0"/>
                <a:cs typeface="Arial"/>
                <a:sym typeface="Arial"/>
              </a:rPr>
              <a:t>choose not to take part in the sacraments.</a:t>
            </a:r>
            <a:endParaRPr dirty="0"/>
          </a:p>
        </p:txBody>
      </p:sp>
      <p:sp>
        <p:nvSpPr>
          <p:cNvPr id="137" name="Google Shape;137;p6"/>
          <p:cNvSpPr/>
          <p:nvPr/>
        </p:nvSpPr>
        <p:spPr>
          <a:xfrm>
            <a:off x="395536" y="290723"/>
            <a:ext cx="8498902"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400" b="1" dirty="0" err="1">
                <a:solidFill>
                  <a:srgbClr val="000000"/>
                </a:solidFill>
                <a:latin typeface="SassoonPrimaryInfant" pitchFamily="2" charset="0"/>
                <a:ea typeface="Comic Sans MS"/>
                <a:cs typeface="Comic Sans MS"/>
                <a:sym typeface="Comic Sans MS"/>
              </a:rPr>
              <a:t>Creideamh</a:t>
            </a:r>
            <a:endParaRPr lang="en-GB" sz="4400" b="1" dirty="0">
              <a:solidFill>
                <a:srgbClr val="000000"/>
              </a:solidFill>
              <a:latin typeface="SassoonPrimaryInfant" pitchFamily="2" charset="0"/>
              <a:ea typeface="Comic Sans MS"/>
              <a:cs typeface="Comic Sans MS"/>
              <a:sym typeface="Comic Sans MS"/>
            </a:endParaRPr>
          </a:p>
          <a:p>
            <a:pPr marL="0" marR="0" lvl="0" indent="0" algn="ctr" rtl="0">
              <a:spcBef>
                <a:spcPts val="0"/>
              </a:spcBef>
              <a:spcAft>
                <a:spcPts val="0"/>
              </a:spcAft>
              <a:buNone/>
            </a:pPr>
            <a:r>
              <a:rPr lang="en-GB" sz="4400" i="1" dirty="0">
                <a:latin typeface="SassoonPrimaryInfant" pitchFamily="2" charset="0"/>
                <a:sym typeface="Comic Sans MS"/>
              </a:rPr>
              <a:t>Religion</a:t>
            </a:r>
            <a:endParaRPr lang="en-GB" sz="1800" i="1" dirty="0">
              <a:solidFill>
                <a:schemeClr val="dk1"/>
              </a:solidFill>
              <a:latin typeface="SassoonPrimaryInfant" pitchFamily="2" charset="0"/>
              <a:sym typeface="Arial"/>
            </a:endParaRPr>
          </a:p>
        </p:txBody>
      </p:sp>
      <p:pic>
        <p:nvPicPr>
          <p:cNvPr id="4" name="Picture 3">
            <a:extLst>
              <a:ext uri="{FF2B5EF4-FFF2-40B4-BE49-F238E27FC236}">
                <a16:creationId xmlns:a16="http://schemas.microsoft.com/office/drawing/2014/main" id="{BBBC2EE4-A8EE-48F9-A980-14FF3907227A}"/>
              </a:ext>
            </a:extLst>
          </p:cNvPr>
          <p:cNvPicPr>
            <a:picLocks noChangeAspect="1"/>
          </p:cNvPicPr>
          <p:nvPr/>
        </p:nvPicPr>
        <p:blipFill>
          <a:blip r:embed="rId4"/>
          <a:stretch>
            <a:fillRect/>
          </a:stretch>
        </p:blipFill>
        <p:spPr>
          <a:xfrm>
            <a:off x="5380329" y="3962330"/>
            <a:ext cx="3216159" cy="2133669"/>
          </a:xfrm>
          <a:prstGeom prst="rect">
            <a:avLst/>
          </a:prstGeom>
        </p:spPr>
      </p:pic>
    </p:spTree>
    <p:extLst>
      <p:ext uri="{BB962C8B-B14F-4D97-AF65-F5344CB8AC3E}">
        <p14:creationId xmlns:p14="http://schemas.microsoft.com/office/powerpoint/2010/main" val="2681890897"/>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TotalTime>
  <Words>1870</Words>
  <Application>Microsoft Office PowerPoint</Application>
  <PresentationFormat>On-screen Show (4:3)</PresentationFormat>
  <Paragraphs>167</Paragraphs>
  <Slides>22</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22</vt:i4>
      </vt:variant>
    </vt:vector>
  </HeadingPairs>
  <TitlesOfParts>
    <vt:vector size="29" baseType="lpstr">
      <vt:lpstr>Arial</vt:lpstr>
      <vt:lpstr>Calibri</vt:lpstr>
      <vt:lpstr>Comic Sans MS</vt:lpstr>
      <vt:lpstr>Noto Sans Symbols</vt:lpstr>
      <vt:lpstr>SassoonPrimaryInfant</vt:lpstr>
      <vt:lpstr>Times New Roman</vt:lpstr>
      <vt:lpstr>Office Theme</vt:lpstr>
      <vt:lpstr>Fáilte go Naíscoil agus Bunscoil Bheanna Boirche</vt:lpstr>
      <vt:lpstr>Stair na Scoile  Background</vt:lpstr>
      <vt:lpstr> Curaclam réamhscoile Preschool Curriculum</vt:lpstr>
      <vt:lpstr> Gnáthlá ar an Naíscoil</vt:lpstr>
      <vt:lpstr>Curriculum</vt:lpstr>
      <vt:lpstr>PowerPoint Presentation</vt:lpstr>
      <vt:lpstr>PowerPoint Presentation</vt:lpstr>
      <vt:lpstr>PowerPoint Presentation</vt:lpstr>
      <vt:lpstr>PowerPoint Presentation</vt:lpstr>
      <vt:lpstr>Spóirt</vt:lpstr>
      <vt:lpstr>PowerPoint Presentation</vt:lpstr>
      <vt:lpstr> Imeachtaí Seach-churaclaim Extra-curricular activities </vt:lpstr>
      <vt:lpstr>Comhairle Scoile / Éiceachoiste School Council &amp; Eco-School committee</vt:lpstr>
      <vt:lpstr>PowerPoint Presentation</vt:lpstr>
      <vt:lpstr>Tuismitheoirí Parents</vt:lpstr>
      <vt:lpstr>PowerPoint Presentation</vt:lpstr>
      <vt:lpstr>Ag cuidiú le do pháiste  How do I help my child?</vt:lpstr>
      <vt:lpstr>Iarbhunscolaíocht   Post-Primary</vt:lpstr>
      <vt:lpstr>Buntáistí an Dátheangachais Benefits of Bilingualism</vt:lpstr>
      <vt:lpstr>Buntáistí an Dátheangachais Benefits of Bilingualism</vt:lpstr>
      <vt:lpstr>Mar fhocal scoir   In 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Fáilte go  Naíscoil agus Bunscoil Bheanna Boirche</dc:title>
  <dc:creator>Boden</dc:creator>
  <cp:lastModifiedBy>C Fox</cp:lastModifiedBy>
  <cp:revision>29</cp:revision>
  <dcterms:created xsi:type="dcterms:W3CDTF">2012-11-16T18:41:46Z</dcterms:created>
  <dcterms:modified xsi:type="dcterms:W3CDTF">2023-11-23T17:12:55Z</dcterms:modified>
</cp:coreProperties>
</file>