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64" r:id="rId3"/>
    <p:sldMasterId id="2147483666" r:id="rId4"/>
    <p:sldMasterId id="2147483668" r:id="rId5"/>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jbHYx4GIaqU8Q+4CAxeqOkP22C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A86120-59C7-429C-A8FE-045D0BB61420}">
  <a:tblStyle styleId="{3CA86120-59C7-429C-A8FE-045D0BB6142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7"/>
          </a:xfrm>
          <a:prstGeom prst="rect">
            <a:avLst/>
          </a:prstGeom>
          <a:noFill/>
          <a:ln>
            <a:noFill/>
          </a:ln>
        </p:spPr>
        <p:txBody>
          <a:bodyPr spcFirstLastPara="1" wrap="square" lIns="95550" tIns="47775" rIns="95550" bIns="4777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9pPr>
          </a:lstStyle>
          <a:p>
            <a:endParaRPr/>
          </a:p>
        </p:txBody>
      </p:sp>
      <p:sp>
        <p:nvSpPr>
          <p:cNvPr id="4" name="Google Shape;4;n"/>
          <p:cNvSpPr txBox="1">
            <a:spLocks noGrp="1"/>
          </p:cNvSpPr>
          <p:nvPr>
            <p:ph type="dt" idx="10"/>
          </p:nvPr>
        </p:nvSpPr>
        <p:spPr>
          <a:xfrm>
            <a:off x="3849687" y="0"/>
            <a:ext cx="2946400" cy="496887"/>
          </a:xfrm>
          <a:prstGeom prst="rect">
            <a:avLst/>
          </a:prstGeom>
          <a:noFill/>
          <a:ln>
            <a:noFill/>
          </a:ln>
        </p:spPr>
        <p:txBody>
          <a:bodyPr spcFirstLastPara="1" wrap="square" lIns="95550" tIns="47775" rIns="95550" bIns="4777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9pPr>
          </a:lstStyle>
          <a:p>
            <a:endParaRPr/>
          </a:p>
        </p:txBody>
      </p:sp>
      <p:sp>
        <p:nvSpPr>
          <p:cNvPr id="5" name="Google Shape;5;n"/>
          <p:cNvSpPr>
            <a:spLocks noGrp="1" noRot="1" noChangeAspect="1"/>
          </p:cNvSpPr>
          <p:nvPr>
            <p:ph type="sldImg" idx="3"/>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162"/>
            <a:ext cx="2946400" cy="496887"/>
          </a:xfrm>
          <a:prstGeom prst="rect">
            <a:avLst/>
          </a:prstGeom>
          <a:noFill/>
          <a:ln>
            <a:noFill/>
          </a:ln>
        </p:spPr>
        <p:txBody>
          <a:bodyPr spcFirstLastPara="1" wrap="square" lIns="95550" tIns="47775" rIns="95550" bIns="4777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rebuchet MS"/>
                <a:ea typeface="Trebuchet MS"/>
                <a:cs typeface="Trebuchet MS"/>
                <a:sym typeface="Trebuchet MS"/>
              </a:defRPr>
            </a:lvl9pPr>
          </a:lstStyle>
          <a:p>
            <a:endParaRPr/>
          </a:p>
        </p:txBody>
      </p:sp>
      <p:sp>
        <p:nvSpPr>
          <p:cNvPr id="8" name="Google Shape;8;n"/>
          <p:cNvSpPr txBox="1">
            <a:spLocks noGrp="1"/>
          </p:cNvSpPr>
          <p:nvPr>
            <p:ph type="sldNum" idx="12"/>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a:t>
            </a:fld>
            <a:endParaRPr sz="1400" b="0" i="0" u="none" strike="noStrike" cap="none">
              <a:solidFill>
                <a:srgbClr val="000000"/>
              </a:solidFill>
              <a:latin typeface="Arial"/>
              <a:ea typeface="Arial"/>
              <a:cs typeface="Arial"/>
              <a:sym typeface="Arial"/>
            </a:endParaRPr>
          </a:p>
        </p:txBody>
      </p:sp>
      <p:sp>
        <p:nvSpPr>
          <p:cNvPr id="207" name="Google Shape;207;p1: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1: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10</a:t>
            </a:fld>
            <a:endParaRPr sz="1400" b="0" i="0" u="none" strike="noStrike" cap="none">
              <a:solidFill>
                <a:srgbClr val="000000"/>
              </a:solidFill>
              <a:latin typeface="Arial"/>
              <a:ea typeface="Arial"/>
              <a:cs typeface="Arial"/>
              <a:sym typeface="Arial"/>
            </a:endParaRPr>
          </a:p>
        </p:txBody>
      </p:sp>
      <p:sp>
        <p:nvSpPr>
          <p:cNvPr id="277" name="Google Shape;277;p10: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10: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11</a:t>
            </a:fld>
            <a:endParaRPr sz="1400" b="0" i="0" u="none" strike="noStrike" cap="none">
              <a:solidFill>
                <a:srgbClr val="000000"/>
              </a:solidFill>
              <a:latin typeface="Arial"/>
              <a:ea typeface="Arial"/>
              <a:cs typeface="Arial"/>
              <a:sym typeface="Arial"/>
            </a:endParaRPr>
          </a:p>
        </p:txBody>
      </p:sp>
      <p:sp>
        <p:nvSpPr>
          <p:cNvPr id="285" name="Google Shape;285;p11: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11: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12</a:t>
            </a:fld>
            <a:endParaRPr sz="1400" b="0" i="0" u="none" strike="noStrike" cap="none">
              <a:solidFill>
                <a:srgbClr val="000000"/>
              </a:solidFill>
              <a:latin typeface="Arial"/>
              <a:ea typeface="Arial"/>
              <a:cs typeface="Arial"/>
              <a:sym typeface="Arial"/>
            </a:endParaRPr>
          </a:p>
        </p:txBody>
      </p:sp>
      <p:sp>
        <p:nvSpPr>
          <p:cNvPr id="295" name="Google Shape;295;p12: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12: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13</a:t>
            </a:fld>
            <a:endParaRPr sz="1400" b="0" i="0" u="none" strike="noStrike" cap="none">
              <a:solidFill>
                <a:srgbClr val="000000"/>
              </a:solidFill>
              <a:latin typeface="Arial"/>
              <a:ea typeface="Arial"/>
              <a:cs typeface="Arial"/>
              <a:sym typeface="Arial"/>
            </a:endParaRPr>
          </a:p>
        </p:txBody>
      </p:sp>
      <p:sp>
        <p:nvSpPr>
          <p:cNvPr id="303" name="Google Shape;303;p13: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p13: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14</a:t>
            </a:fld>
            <a:endParaRPr sz="1400" b="0" i="0" u="none" strike="noStrike" cap="none">
              <a:solidFill>
                <a:srgbClr val="000000"/>
              </a:solidFill>
              <a:latin typeface="Arial"/>
              <a:ea typeface="Arial"/>
              <a:cs typeface="Arial"/>
              <a:sym typeface="Arial"/>
            </a:endParaRPr>
          </a:p>
        </p:txBody>
      </p:sp>
      <p:sp>
        <p:nvSpPr>
          <p:cNvPr id="310" name="Google Shape;310;p14: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1" name="Google Shape;311;p14: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5: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15</a:t>
            </a:fld>
            <a:endParaRPr sz="1400" b="0" i="0" u="none" strike="noStrike" cap="none">
              <a:solidFill>
                <a:srgbClr val="000000"/>
              </a:solidFill>
              <a:latin typeface="Arial"/>
              <a:ea typeface="Arial"/>
              <a:cs typeface="Arial"/>
              <a:sym typeface="Arial"/>
            </a:endParaRPr>
          </a:p>
        </p:txBody>
      </p:sp>
      <p:sp>
        <p:nvSpPr>
          <p:cNvPr id="320" name="Google Shape;320;p15: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15: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7: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39" name="Google Shape;339;p18: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9: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217" name="Google Shape;217;p2: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0: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0: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1: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63" name="Google Shape;363;p22: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69" name="Google Shape;369;p23: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4: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75" name="Google Shape;375;p24: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5: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81" name="Google Shape;381;p25: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6: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87" name="Google Shape;387;p26: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7: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393" name="Google Shape;393;p27: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3</a:t>
            </a:fld>
            <a:endParaRPr sz="1400" b="0" i="0" u="none" strike="noStrike" cap="none">
              <a:solidFill>
                <a:srgbClr val="000000"/>
              </a:solidFill>
              <a:latin typeface="Arial"/>
              <a:ea typeface="Arial"/>
              <a:cs typeface="Arial"/>
              <a:sym typeface="Arial"/>
            </a:endParaRPr>
          </a:p>
        </p:txBody>
      </p:sp>
      <p:sp>
        <p:nvSpPr>
          <p:cNvPr id="223" name="Google Shape;223;p3:notes"/>
          <p:cNvSpPr>
            <a:spLocks noGrp="1" noRot="1" noChangeAspect="1"/>
          </p:cNvSpPr>
          <p:nvPr>
            <p:ph type="sldImg" idx="2"/>
          </p:nvPr>
        </p:nvSpPr>
        <p:spPr>
          <a:xfrm>
            <a:off x="917575" y="744537"/>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3: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4</a:t>
            </a:fld>
            <a:endParaRPr sz="1400" b="0" i="0" u="none" strike="noStrike" cap="none">
              <a:solidFill>
                <a:srgbClr val="000000"/>
              </a:solidFill>
              <a:latin typeface="Arial"/>
              <a:ea typeface="Arial"/>
              <a:cs typeface="Arial"/>
              <a:sym typeface="Arial"/>
            </a:endParaRPr>
          </a:p>
        </p:txBody>
      </p:sp>
      <p:sp>
        <p:nvSpPr>
          <p:cNvPr id="229" name="Google Shape;229;p4: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4: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5</a:t>
            </a:fld>
            <a:endParaRPr sz="1400" b="0" i="0" u="none" strike="noStrike" cap="none">
              <a:solidFill>
                <a:srgbClr val="000000"/>
              </a:solidFill>
              <a:latin typeface="Arial"/>
              <a:ea typeface="Arial"/>
              <a:cs typeface="Arial"/>
              <a:sym typeface="Arial"/>
            </a:endParaRPr>
          </a:p>
        </p:txBody>
      </p:sp>
      <p:sp>
        <p:nvSpPr>
          <p:cNvPr id="237" name="Google Shape;237;p5: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5: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6</a:t>
            </a:fld>
            <a:endParaRPr sz="1400" b="0" i="0" u="none" strike="noStrike" cap="none">
              <a:solidFill>
                <a:srgbClr val="000000"/>
              </a:solidFill>
              <a:latin typeface="Arial"/>
              <a:ea typeface="Arial"/>
              <a:cs typeface="Arial"/>
              <a:sym typeface="Arial"/>
            </a:endParaRPr>
          </a:p>
        </p:txBody>
      </p:sp>
      <p:sp>
        <p:nvSpPr>
          <p:cNvPr id="245" name="Google Shape;245;p6: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6: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7</a:t>
            </a:fld>
            <a:endParaRPr sz="1400" b="0" i="0" u="none" strike="noStrike" cap="none">
              <a:solidFill>
                <a:srgbClr val="000000"/>
              </a:solidFill>
              <a:latin typeface="Arial"/>
              <a:ea typeface="Arial"/>
              <a:cs typeface="Arial"/>
              <a:sym typeface="Arial"/>
            </a:endParaRPr>
          </a:p>
        </p:txBody>
      </p:sp>
      <p:sp>
        <p:nvSpPr>
          <p:cNvPr id="253" name="Google Shape;253;p7: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7: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8: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8</a:t>
            </a:fld>
            <a:endParaRPr sz="1400" b="0" i="0" u="none" strike="noStrike" cap="none">
              <a:solidFill>
                <a:srgbClr val="000000"/>
              </a:solidFill>
              <a:latin typeface="Arial"/>
              <a:ea typeface="Arial"/>
              <a:cs typeface="Arial"/>
              <a:sym typeface="Arial"/>
            </a:endParaRPr>
          </a:p>
        </p:txBody>
      </p:sp>
      <p:sp>
        <p:nvSpPr>
          <p:cNvPr id="261" name="Google Shape;261;p8: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8: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txBox="1"/>
          <p:nvPr/>
        </p:nvSpPr>
        <p:spPr>
          <a:xfrm>
            <a:off x="3849687" y="9428162"/>
            <a:ext cx="2946400" cy="496887"/>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Trebuchet MS"/>
              <a:buNone/>
            </a:pPr>
            <a:fld id="{00000000-1234-1234-1234-123412341234}" type="slidenum">
              <a:rPr lang="en-US" sz="1300" b="0" i="0" u="none" strike="noStrike" cap="none">
                <a:solidFill>
                  <a:srgbClr val="000000"/>
                </a:solidFill>
                <a:latin typeface="Trebuchet MS"/>
                <a:ea typeface="Trebuchet MS"/>
                <a:cs typeface="Trebuchet MS"/>
                <a:sym typeface="Trebuchet MS"/>
              </a:rPr>
              <a:t>9</a:t>
            </a:fld>
            <a:endParaRPr sz="1400" b="0" i="0" u="none" strike="noStrike" cap="none">
              <a:solidFill>
                <a:srgbClr val="000000"/>
              </a:solidFill>
              <a:latin typeface="Arial"/>
              <a:ea typeface="Arial"/>
              <a:cs typeface="Arial"/>
              <a:sym typeface="Arial"/>
            </a:endParaRPr>
          </a:p>
        </p:txBody>
      </p:sp>
      <p:sp>
        <p:nvSpPr>
          <p:cNvPr id="269" name="Google Shape;269;p9:notes"/>
          <p:cNvSpPr>
            <a:spLocks noGrp="1" noRot="1" noChangeAspect="1"/>
          </p:cNvSpPr>
          <p:nvPr>
            <p:ph type="sldImg" idx="2"/>
          </p:nvPr>
        </p:nvSpPr>
        <p:spPr>
          <a:xfrm>
            <a:off x="9175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 name="Google Shape;270;p9:notes"/>
          <p:cNvSpPr txBox="1">
            <a:spLocks noGrp="1"/>
          </p:cNvSpPr>
          <p:nvPr>
            <p:ph type="body" idx="1"/>
          </p:nvPr>
        </p:nvSpPr>
        <p:spPr>
          <a:xfrm>
            <a:off x="679450" y="4714875"/>
            <a:ext cx="5438775" cy="44672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9"/>
          <p:cNvSpPr txBox="1">
            <a:spLocks noGrp="1"/>
          </p:cNvSpPr>
          <p:nvPr>
            <p:ph type="ctrTitle"/>
          </p:nvPr>
        </p:nvSpPr>
        <p:spPr>
          <a:xfrm>
            <a:off x="1130595" y="2404534"/>
            <a:ext cx="5826719"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9"/>
          <p:cNvSpPr txBox="1">
            <a:spLocks noGrp="1"/>
          </p:cNvSpPr>
          <p:nvPr>
            <p:ph type="subTitle" idx="1"/>
          </p:nvPr>
        </p:nvSpPr>
        <p:spPr>
          <a:xfrm>
            <a:off x="1130595" y="4050834"/>
            <a:ext cx="5826719" cy="1096899"/>
          </a:xfrm>
          <a:prstGeom prst="rect">
            <a:avLst/>
          </a:prstGeom>
          <a:noFill/>
          <a:ln>
            <a:noFill/>
          </a:ln>
        </p:spPr>
        <p:txBody>
          <a:bodyPr spcFirstLastPara="1" wrap="square" lIns="91425" tIns="45700" rIns="91425" bIns="45700" anchor="t" anchorCtr="0">
            <a:no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29" name="Google Shape;29;p2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41"/>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1"/>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1"/>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42"/>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2"/>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2"/>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3"/>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2" name="Google Shape;112;p43"/>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3" name="Google Shape;113;p43"/>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4" name="Google Shape;114;p43"/>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5" name="Google Shape;115;p43"/>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3"/>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p44"/>
          <p:cNvSpPr txBox="1">
            <a:spLocks noGrp="1"/>
          </p:cNvSpPr>
          <p:nvPr>
            <p:ph type="title"/>
          </p:nvPr>
        </p:nvSpPr>
        <p:spPr>
          <a:xfrm>
            <a:off x="609600" y="609600"/>
            <a:ext cx="6347714"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4"/>
          <p:cNvSpPr txBox="1">
            <a:spLocks noGrp="1"/>
          </p:cNvSpPr>
          <p:nvPr>
            <p:ph type="body" idx="1"/>
          </p:nvPr>
        </p:nvSpPr>
        <p:spPr>
          <a:xfrm>
            <a:off x="609600" y="2160589"/>
            <a:ext cx="3088109"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121" name="Google Shape;121;p44"/>
          <p:cNvSpPr txBox="1">
            <a:spLocks noGrp="1"/>
          </p:cNvSpPr>
          <p:nvPr>
            <p:ph type="body" idx="2"/>
          </p:nvPr>
        </p:nvSpPr>
        <p:spPr>
          <a:xfrm>
            <a:off x="3869204" y="2160590"/>
            <a:ext cx="3088110"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122" name="Google Shape;122;p44"/>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4"/>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5"/>
        <p:cNvGrpSpPr/>
        <p:nvPr/>
      </p:nvGrpSpPr>
      <p:grpSpPr>
        <a:xfrm>
          <a:off x="0" y="0"/>
          <a:ext cx="0" cy="0"/>
          <a:chOff x="0" y="0"/>
          <a:chExt cx="0" cy="0"/>
        </a:xfrm>
      </p:grpSpPr>
      <p:sp>
        <p:nvSpPr>
          <p:cNvPr id="126" name="Google Shape;126;p45"/>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5"/>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45"/>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5"/>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48"/>
        <p:cNvGrpSpPr/>
        <p:nvPr/>
      </p:nvGrpSpPr>
      <p:grpSpPr>
        <a:xfrm>
          <a:off x="0" y="0"/>
          <a:ext cx="0" cy="0"/>
          <a:chOff x="0" y="0"/>
          <a:chExt cx="0" cy="0"/>
        </a:xfrm>
      </p:grpSpPr>
      <p:sp>
        <p:nvSpPr>
          <p:cNvPr id="149" name="Google Shape;149;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3"/>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3"/>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72"/>
        <p:cNvGrpSpPr/>
        <p:nvPr/>
      </p:nvGrpSpPr>
      <p:grpSpPr>
        <a:xfrm>
          <a:off x="0" y="0"/>
          <a:ext cx="0" cy="0"/>
          <a:chOff x="0" y="0"/>
          <a:chExt cx="0" cy="0"/>
        </a:xfrm>
      </p:grpSpPr>
      <p:sp>
        <p:nvSpPr>
          <p:cNvPr id="173" name="Google Shape;173;p47"/>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7"/>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75" name="Google Shape;175;p47"/>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76" name="Google Shape;176;p4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4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98"/>
        <p:cNvGrpSpPr/>
        <p:nvPr/>
      </p:nvGrpSpPr>
      <p:grpSpPr>
        <a:xfrm>
          <a:off x="0" y="0"/>
          <a:ext cx="0" cy="0"/>
          <a:chOff x="0" y="0"/>
          <a:chExt cx="0" cy="0"/>
        </a:xfrm>
      </p:grpSpPr>
      <p:sp>
        <p:nvSpPr>
          <p:cNvPr id="199" name="Google Shape;199;p49"/>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49"/>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01" name="Google Shape;201;p49"/>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202" name="Google Shape;202;p4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4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2" name="Google Shape;52;p31"/>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34"/>
          <p:cNvSpPr txBox="1">
            <a:spLocks noGrp="1"/>
          </p:cNvSpPr>
          <p:nvPr>
            <p:ph type="title"/>
          </p:nvPr>
        </p:nvSpPr>
        <p:spPr>
          <a:xfrm rot="5400000">
            <a:off x="3840993" y="2745920"/>
            <a:ext cx="5251451" cy="9788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body" idx="1"/>
          </p:nvPr>
        </p:nvSpPr>
        <p:spPr>
          <a:xfrm rot="5400000">
            <a:off x="581386" y="637813"/>
            <a:ext cx="5251451" cy="5195026"/>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8" name="Google Shape;58;p34"/>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body" idx="1"/>
          </p:nvPr>
        </p:nvSpPr>
        <p:spPr>
          <a:xfrm rot="5400000">
            <a:off x="1843087" y="927099"/>
            <a:ext cx="3881437" cy="6348412"/>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4" name="Google Shape;64;p35"/>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5"/>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67"/>
        <p:cNvGrpSpPr/>
        <p:nvPr/>
      </p:nvGrpSpPr>
      <p:grpSpPr>
        <a:xfrm>
          <a:off x="0" y="0"/>
          <a:ext cx="0" cy="0"/>
          <a:chOff x="0" y="0"/>
          <a:chExt cx="0" cy="0"/>
        </a:xfrm>
      </p:grpSpPr>
      <p:sp>
        <p:nvSpPr>
          <p:cNvPr id="68" name="Google Shape;68;p36"/>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6"/>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0" name="Google Shape;70;p36"/>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71" name="Google Shape;71;p3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77" name="Google Shape;77;p37"/>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0"/>
        <p:cNvGrpSpPr/>
        <p:nvPr/>
      </p:nvGrpSpPr>
      <p:grpSpPr>
        <a:xfrm>
          <a:off x="0" y="0"/>
          <a:ext cx="0" cy="0"/>
          <a:chOff x="0" y="0"/>
          <a:chExt cx="0" cy="0"/>
        </a:xfrm>
      </p:grpSpPr>
      <p:sp>
        <p:nvSpPr>
          <p:cNvPr id="81" name="Google Shape;81;p38"/>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83" name="Google Shape;83;p3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39"/>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9"/>
          <p:cNvSpPr>
            <a:spLocks noGrp="1"/>
          </p:cNvSpPr>
          <p:nvPr>
            <p:ph type="pic" idx="2"/>
          </p:nvPr>
        </p:nvSpPr>
        <p:spPr>
          <a:xfrm>
            <a:off x="609599" y="609600"/>
            <a:ext cx="6347714" cy="3845718"/>
          </a:xfrm>
          <a:prstGeom prst="rect">
            <a:avLst/>
          </a:prstGeom>
          <a:noFill/>
          <a:ln>
            <a:noFill/>
          </a:ln>
        </p:spPr>
      </p:sp>
      <p:sp>
        <p:nvSpPr>
          <p:cNvPr id="89" name="Google Shape;89;p39"/>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0" name="Google Shape;90;p39"/>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9"/>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40"/>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0"/>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6" name="Google Shape;96;p40"/>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840"/>
              <a:buNone/>
              <a:defRPr sz="1050"/>
            </a:lvl2pPr>
            <a:lvl3pPr marL="1371600" lvl="2" indent="-228600" algn="l">
              <a:lnSpc>
                <a:spcPct val="100000"/>
              </a:lnSpc>
              <a:spcBef>
                <a:spcPts val="1000"/>
              </a:spcBef>
              <a:spcAft>
                <a:spcPts val="0"/>
              </a:spcAft>
              <a:buSzPts val="720"/>
              <a:buNone/>
              <a:defRPr sz="900"/>
            </a:lvl3pPr>
            <a:lvl4pPr marL="1828800" lvl="3" indent="-228600" algn="l">
              <a:lnSpc>
                <a:spcPct val="100000"/>
              </a:lnSpc>
              <a:spcBef>
                <a:spcPts val="1000"/>
              </a:spcBef>
              <a:spcAft>
                <a:spcPts val="0"/>
              </a:spcAft>
              <a:buSzPts val="600"/>
              <a:buNone/>
              <a:defRPr sz="750"/>
            </a:lvl4pPr>
            <a:lvl5pPr marL="2286000" lvl="4" indent="-228600" algn="l">
              <a:lnSpc>
                <a:spcPct val="100000"/>
              </a:lnSpc>
              <a:spcBef>
                <a:spcPts val="1000"/>
              </a:spcBef>
              <a:spcAft>
                <a:spcPts val="0"/>
              </a:spcAft>
              <a:buSzPts val="600"/>
              <a:buNone/>
              <a:defRPr sz="750"/>
            </a:lvl5pPr>
            <a:lvl6pPr marL="2743200" lvl="5" indent="-228600" algn="l">
              <a:lnSpc>
                <a:spcPct val="100000"/>
              </a:lnSpc>
              <a:spcBef>
                <a:spcPts val="1000"/>
              </a:spcBef>
              <a:spcAft>
                <a:spcPts val="0"/>
              </a:spcAft>
              <a:buSzPts val="600"/>
              <a:buNone/>
              <a:defRPr sz="750"/>
            </a:lvl6pPr>
            <a:lvl7pPr marL="3200400" lvl="6" indent="-228600" algn="l">
              <a:lnSpc>
                <a:spcPct val="100000"/>
              </a:lnSpc>
              <a:spcBef>
                <a:spcPts val="1000"/>
              </a:spcBef>
              <a:spcAft>
                <a:spcPts val="0"/>
              </a:spcAft>
              <a:buSzPts val="600"/>
              <a:buNone/>
              <a:defRPr sz="750"/>
            </a:lvl7pPr>
            <a:lvl8pPr marL="3657600" lvl="7" indent="-228600" algn="l">
              <a:lnSpc>
                <a:spcPct val="100000"/>
              </a:lnSpc>
              <a:spcBef>
                <a:spcPts val="1000"/>
              </a:spcBef>
              <a:spcAft>
                <a:spcPts val="0"/>
              </a:spcAft>
              <a:buSzPts val="600"/>
              <a:buNone/>
              <a:defRPr sz="750"/>
            </a:lvl8pPr>
            <a:lvl9pPr marL="4114800" lvl="8" indent="-228600" algn="l">
              <a:lnSpc>
                <a:spcPct val="100000"/>
              </a:lnSpc>
              <a:spcBef>
                <a:spcPts val="1000"/>
              </a:spcBef>
              <a:spcAft>
                <a:spcPts val="0"/>
              </a:spcAft>
              <a:buSzPts val="600"/>
              <a:buNone/>
              <a:defRPr sz="750"/>
            </a:lvl9pPr>
          </a:lstStyle>
          <a:p>
            <a:endParaRPr/>
          </a:p>
        </p:txBody>
      </p:sp>
      <p:sp>
        <p:nvSpPr>
          <p:cNvPr id="97" name="Google Shape;97;p40"/>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0"/>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7937" y="-7937"/>
            <a:ext cx="9169400" cy="6873875"/>
            <a:chOff x="-8466" y="-8468"/>
            <a:chExt cx="9169804" cy="6874935"/>
          </a:xfrm>
        </p:grpSpPr>
        <p:cxnSp>
          <p:nvCxnSpPr>
            <p:cNvPr id="11" name="Google Shape;11;p28"/>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sm" len="sm"/>
              <a:tailEnd type="none" w="sm" len="sm"/>
            </a:ln>
          </p:spPr>
        </p:cxnSp>
        <p:cxnSp>
          <p:nvCxnSpPr>
            <p:cNvPr id="12" name="Google Shape;12;p28"/>
            <p:cNvCxnSpPr/>
            <p:nvPr/>
          </p:nvCxnSpPr>
          <p:spPr>
            <a:xfrm>
              <a:off x="7042707" y="0"/>
              <a:ext cx="1219200" cy="6858000"/>
            </a:xfrm>
            <a:prstGeom prst="straightConnector1">
              <a:avLst/>
            </a:prstGeom>
            <a:noFill/>
            <a:ln w="9525" cap="rnd" cmpd="sng">
              <a:solidFill>
                <a:srgbClr val="BFBFBF"/>
              </a:solidFill>
              <a:prstDash val="solid"/>
              <a:miter lim="800000"/>
              <a:headEnd type="none" w="sm" len="sm"/>
              <a:tailEnd type="none" w="sm" len="sm"/>
            </a:ln>
          </p:spPr>
        </p:cxnSp>
        <p:sp>
          <p:nvSpPr>
            <p:cNvPr id="13" name="Google Shape;13;p28"/>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4" name="Google Shape;14;p28"/>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5" name="Google Shape;15;p28"/>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372"/>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 name="Google Shape;16;p28"/>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7" name="Google Shape;17;p28"/>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 name="Google Shape;18;p28"/>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9" name="Google Shape;19;p28"/>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0" name="Google Shape;20;p28"/>
            <p:cNvSpPr/>
            <p:nvPr/>
          </p:nvSpPr>
          <p:spPr>
            <a:xfrm>
              <a:off x="-8466" y="-8468"/>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8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grpSp>
      <p:sp>
        <p:nvSpPr>
          <p:cNvPr id="21" name="Google Shape;21;p28"/>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28"/>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2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2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2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grpSp>
        <p:nvGrpSpPr>
          <p:cNvPr id="33" name="Google Shape;33;p30"/>
          <p:cNvGrpSpPr/>
          <p:nvPr/>
        </p:nvGrpSpPr>
        <p:grpSpPr>
          <a:xfrm>
            <a:off x="-7937" y="-7937"/>
            <a:ext cx="9169400" cy="6873875"/>
            <a:chOff x="-8467" y="-8468"/>
            <a:chExt cx="9169805" cy="6874935"/>
          </a:xfrm>
        </p:grpSpPr>
        <p:sp>
          <p:nvSpPr>
            <p:cNvPr id="34" name="Google Shape;34;p30"/>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cxnSp>
          <p:nvCxnSpPr>
            <p:cNvPr id="35" name="Google Shape;35;p30"/>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sm" len="sm"/>
              <a:tailEnd type="none" w="sm" len="sm"/>
            </a:ln>
          </p:spPr>
        </p:cxnSp>
        <p:cxnSp>
          <p:nvCxnSpPr>
            <p:cNvPr id="36" name="Google Shape;36;p30"/>
            <p:cNvCxnSpPr/>
            <p:nvPr/>
          </p:nvCxnSpPr>
          <p:spPr>
            <a:xfrm>
              <a:off x="7042707" y="0"/>
              <a:ext cx="1219200" cy="6858000"/>
            </a:xfrm>
            <a:prstGeom prst="straightConnector1">
              <a:avLst/>
            </a:prstGeom>
            <a:noFill/>
            <a:ln w="9525" cap="rnd" cmpd="sng">
              <a:solidFill>
                <a:srgbClr val="BFBFBF"/>
              </a:solidFill>
              <a:prstDash val="solid"/>
              <a:miter lim="800000"/>
              <a:headEnd type="none" w="sm" len="sm"/>
              <a:tailEnd type="none" w="sm" len="sm"/>
            </a:ln>
          </p:spPr>
        </p:cxnSp>
        <p:sp>
          <p:nvSpPr>
            <p:cNvPr id="37" name="Google Shape;37;p30"/>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38" name="Google Shape;38;p30"/>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39" name="Google Shape;39;p30"/>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372"/>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40" name="Google Shape;40;p30"/>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41" name="Google Shape;41;p30"/>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42" name="Google Shape;42;p30"/>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43" name="Google Shape;43;p30"/>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grpSp>
      <p:sp>
        <p:nvSpPr>
          <p:cNvPr id="44" name="Google Shape;44;p30"/>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5" name="Google Shape;45;p30"/>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6" name="Google Shape;46;p30"/>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7" name="Google Shape;47;p3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8" name="Google Shape;48;p30"/>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grpSp>
        <p:nvGrpSpPr>
          <p:cNvPr id="132" name="Google Shape;132;p32"/>
          <p:cNvGrpSpPr/>
          <p:nvPr/>
        </p:nvGrpSpPr>
        <p:grpSpPr>
          <a:xfrm>
            <a:off x="-7937" y="-7937"/>
            <a:ext cx="9169400" cy="6873875"/>
            <a:chOff x="-8467" y="-8468"/>
            <a:chExt cx="9169805" cy="6874935"/>
          </a:xfrm>
        </p:grpSpPr>
        <p:sp>
          <p:nvSpPr>
            <p:cNvPr id="133" name="Google Shape;133;p32"/>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cxnSp>
          <p:nvCxnSpPr>
            <p:cNvPr id="134" name="Google Shape;134;p32"/>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sm" len="sm"/>
              <a:tailEnd type="none" w="sm" len="sm"/>
            </a:ln>
          </p:spPr>
        </p:cxnSp>
        <p:cxnSp>
          <p:nvCxnSpPr>
            <p:cNvPr id="135" name="Google Shape;135;p32"/>
            <p:cNvCxnSpPr/>
            <p:nvPr/>
          </p:nvCxnSpPr>
          <p:spPr>
            <a:xfrm>
              <a:off x="7042707" y="0"/>
              <a:ext cx="1219200" cy="6858000"/>
            </a:xfrm>
            <a:prstGeom prst="straightConnector1">
              <a:avLst/>
            </a:prstGeom>
            <a:noFill/>
            <a:ln w="9525" cap="rnd" cmpd="sng">
              <a:solidFill>
                <a:srgbClr val="BFBFBF"/>
              </a:solidFill>
              <a:prstDash val="solid"/>
              <a:miter lim="800000"/>
              <a:headEnd type="none" w="sm" len="sm"/>
              <a:tailEnd type="none" w="sm" len="sm"/>
            </a:ln>
          </p:spPr>
        </p:cxnSp>
        <p:sp>
          <p:nvSpPr>
            <p:cNvPr id="136" name="Google Shape;136;p32"/>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37" name="Google Shape;137;p32"/>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38" name="Google Shape;138;p32"/>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372"/>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39" name="Google Shape;139;p32"/>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40" name="Google Shape;140;p32"/>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41" name="Google Shape;141;p32"/>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42" name="Google Shape;142;p32"/>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grpSp>
      <p:sp>
        <p:nvSpPr>
          <p:cNvPr id="143" name="Google Shape;143;p32"/>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4" name="Google Shape;144;p32"/>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5" name="Google Shape;145;p32"/>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6" name="Google Shape;146;p3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7" name="Google Shape;147;p32"/>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grpSp>
        <p:nvGrpSpPr>
          <p:cNvPr id="154" name="Google Shape;154;p46"/>
          <p:cNvGrpSpPr/>
          <p:nvPr/>
        </p:nvGrpSpPr>
        <p:grpSpPr>
          <a:xfrm>
            <a:off x="-7937" y="-7937"/>
            <a:ext cx="9169400" cy="6873875"/>
            <a:chOff x="-8467" y="-8468"/>
            <a:chExt cx="9169805" cy="6874935"/>
          </a:xfrm>
        </p:grpSpPr>
        <p:sp>
          <p:nvSpPr>
            <p:cNvPr id="155" name="Google Shape;155;p46"/>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cxnSp>
          <p:nvCxnSpPr>
            <p:cNvPr id="156" name="Google Shape;156;p46"/>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sm" len="sm"/>
              <a:tailEnd type="none" w="sm" len="sm"/>
            </a:ln>
          </p:spPr>
        </p:cxnSp>
        <p:cxnSp>
          <p:nvCxnSpPr>
            <p:cNvPr id="157" name="Google Shape;157;p46"/>
            <p:cNvCxnSpPr/>
            <p:nvPr/>
          </p:nvCxnSpPr>
          <p:spPr>
            <a:xfrm>
              <a:off x="7042707" y="0"/>
              <a:ext cx="1219200" cy="6858000"/>
            </a:xfrm>
            <a:prstGeom prst="straightConnector1">
              <a:avLst/>
            </a:prstGeom>
            <a:noFill/>
            <a:ln w="9525" cap="rnd" cmpd="sng">
              <a:solidFill>
                <a:srgbClr val="BFBFBF"/>
              </a:solidFill>
              <a:prstDash val="solid"/>
              <a:miter lim="800000"/>
              <a:headEnd type="none" w="sm" len="sm"/>
              <a:tailEnd type="none" w="sm" len="sm"/>
            </a:ln>
          </p:spPr>
        </p:cxnSp>
        <p:sp>
          <p:nvSpPr>
            <p:cNvPr id="158" name="Google Shape;158;p46"/>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59" name="Google Shape;159;p46"/>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0" name="Google Shape;160;p46"/>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372"/>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1" name="Google Shape;161;p46"/>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2" name="Google Shape;162;p46"/>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3" name="Google Shape;163;p46"/>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64" name="Google Shape;164;p46"/>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grpSp>
      <p:sp>
        <p:nvSpPr>
          <p:cNvPr id="165" name="Google Shape;165;p46"/>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strike="noStrike" cap="none">
                <a:solidFill>
                  <a:srgbClr val="C0E47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66" name="Google Shape;166;p46"/>
          <p:cNvSpPr txBox="1"/>
          <p:nvPr/>
        </p:nvSpPr>
        <p:spPr>
          <a:xfrm>
            <a:off x="6748462" y="2886075"/>
            <a:ext cx="457200" cy="585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strike="noStrike" cap="none">
                <a:solidFill>
                  <a:srgbClr val="C0E47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67" name="Google Shape;167;p46"/>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68" name="Google Shape;168;p46"/>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69" name="Google Shape;169;p46"/>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0" name="Google Shape;170;p4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1" name="Google Shape;171;p46"/>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grpSp>
        <p:nvGrpSpPr>
          <p:cNvPr id="180" name="Google Shape;180;p48"/>
          <p:cNvGrpSpPr/>
          <p:nvPr/>
        </p:nvGrpSpPr>
        <p:grpSpPr>
          <a:xfrm>
            <a:off x="-7937" y="-7937"/>
            <a:ext cx="9169400" cy="6873875"/>
            <a:chOff x="-8467" y="-8468"/>
            <a:chExt cx="9169805" cy="6874935"/>
          </a:xfrm>
        </p:grpSpPr>
        <p:sp>
          <p:nvSpPr>
            <p:cNvPr id="181" name="Google Shape;181;p48"/>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cxnSp>
          <p:nvCxnSpPr>
            <p:cNvPr id="182" name="Google Shape;182;p48"/>
            <p:cNvCxnSpPr/>
            <p:nvPr/>
          </p:nvCxnSpPr>
          <p:spPr>
            <a:xfrm rot="10800000" flipH="1">
              <a:off x="5130830" y="4175605"/>
              <a:ext cx="4022475" cy="2682396"/>
            </a:xfrm>
            <a:prstGeom prst="straightConnector1">
              <a:avLst/>
            </a:prstGeom>
            <a:noFill/>
            <a:ln w="9525" cap="rnd" cmpd="sng">
              <a:solidFill>
                <a:srgbClr val="D9D9D9"/>
              </a:solidFill>
              <a:prstDash val="solid"/>
              <a:miter lim="800000"/>
              <a:headEnd type="none" w="sm" len="sm"/>
              <a:tailEnd type="none" w="sm" len="sm"/>
            </a:ln>
          </p:spPr>
        </p:cxnSp>
        <p:cxnSp>
          <p:nvCxnSpPr>
            <p:cNvPr id="183" name="Google Shape;183;p48"/>
            <p:cNvCxnSpPr/>
            <p:nvPr/>
          </p:nvCxnSpPr>
          <p:spPr>
            <a:xfrm>
              <a:off x="7042707" y="0"/>
              <a:ext cx="1219200" cy="6858000"/>
            </a:xfrm>
            <a:prstGeom prst="straightConnector1">
              <a:avLst/>
            </a:prstGeom>
            <a:noFill/>
            <a:ln w="9525" cap="rnd" cmpd="sng">
              <a:solidFill>
                <a:srgbClr val="BFBFBF"/>
              </a:solidFill>
              <a:prstDash val="solid"/>
              <a:miter lim="800000"/>
              <a:headEnd type="none" w="sm" len="sm"/>
              <a:tailEnd type="none" w="sm" len="sm"/>
            </a:ln>
          </p:spPr>
        </p:cxnSp>
        <p:sp>
          <p:nvSpPr>
            <p:cNvPr id="184" name="Google Shape;184;p48"/>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41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5" name="Google Shape;185;p48"/>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6" name="Google Shape;186;p48"/>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372"/>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7" name="Google Shape;187;p48"/>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8" name="Google Shape;188;p48"/>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41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89" name="Google Shape;189;p48"/>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90" name="Google Shape;190;p48"/>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21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grpSp>
      <p:sp>
        <p:nvSpPr>
          <p:cNvPr id="191" name="Google Shape;191;p48"/>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strike="noStrike" cap="none">
                <a:solidFill>
                  <a:srgbClr val="C0E47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92" name="Google Shape;192;p48"/>
          <p:cNvSpPr txBox="1"/>
          <p:nvPr/>
        </p:nvSpPr>
        <p:spPr>
          <a:xfrm>
            <a:off x="6748462" y="2886075"/>
            <a:ext cx="457200" cy="585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E474"/>
              </a:buClr>
              <a:buSzPts val="8000"/>
              <a:buFont typeface="Arial"/>
              <a:buNone/>
            </a:pPr>
            <a:r>
              <a:rPr lang="en-US" sz="8000" b="0" i="0" u="none" strike="noStrike" cap="none">
                <a:solidFill>
                  <a:srgbClr val="C0E47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93" name="Google Shape;193;p48"/>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94" name="Google Shape;194;p48"/>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5" name="Google Shape;195;p48"/>
          <p:cNvSpPr txBox="1">
            <a:spLocks noGrp="1"/>
          </p:cNvSpPr>
          <p:nvPr>
            <p:ph type="dt" idx="10"/>
          </p:nvPr>
        </p:nvSpPr>
        <p:spPr>
          <a:xfrm>
            <a:off x="5405437" y="6042025"/>
            <a:ext cx="684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96" name="Google Shape;196;p4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97" name="Google Shape;197;p48"/>
          <p:cNvSpPr txBox="1">
            <a:spLocks noGrp="1"/>
          </p:cNvSpPr>
          <p:nvPr>
            <p:ph type="sldNum" idx="12"/>
          </p:nvPr>
        </p:nvSpPr>
        <p:spPr>
          <a:xfrm>
            <a:off x="6445250" y="6042025"/>
            <a:ext cx="512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www.tearma.ie/" TargetMode="External"/><Relationship Id="rId7" Type="http://schemas.openxmlformats.org/officeDocument/2006/relationships/hyperlink" Target="https://www.c2kschools.net/standard/Index.aspx"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hyperlink" Target="http://www.sumdog.com/" TargetMode="External"/><Relationship Id="rId5" Type="http://schemas.openxmlformats.org/officeDocument/2006/relationships/hyperlink" Target="http://www.topmarks.com/" TargetMode="External"/><Relationship Id="rId4" Type="http://schemas.openxmlformats.org/officeDocument/2006/relationships/hyperlink" Target="http://www.focloir.i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www.bunscoilbb.com/"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
          <p:cNvSpPr txBox="1">
            <a:spLocks noGrp="1"/>
          </p:cNvSpPr>
          <p:nvPr>
            <p:ph type="ctrTitle"/>
          </p:nvPr>
        </p:nvSpPr>
        <p:spPr>
          <a:xfrm>
            <a:off x="684212" y="-171450"/>
            <a:ext cx="7772400" cy="147002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accent1"/>
              </a:buClr>
              <a:buSzPts val="5400"/>
              <a:buFont typeface="Trebuchet MS"/>
              <a:buNone/>
            </a:pPr>
            <a:r>
              <a:rPr lang="en-US" sz="5400" b="0" i="0" u="none">
                <a:solidFill>
                  <a:schemeClr val="accent1"/>
                </a:solidFill>
                <a:latin typeface="Trebuchet MS"/>
                <a:ea typeface="Trebuchet MS"/>
                <a:cs typeface="Trebuchet MS"/>
                <a:sym typeface="Trebuchet MS"/>
              </a:rPr>
              <a:t>Cruinniú Curaclaim</a:t>
            </a:r>
            <a:endParaRPr/>
          </a:p>
        </p:txBody>
      </p:sp>
      <p:sp>
        <p:nvSpPr>
          <p:cNvPr id="211" name="Google Shape;211;p1"/>
          <p:cNvSpPr txBox="1">
            <a:spLocks noGrp="1"/>
          </p:cNvSpPr>
          <p:nvPr>
            <p:ph type="subTitle" idx="1"/>
          </p:nvPr>
        </p:nvSpPr>
        <p:spPr>
          <a:xfrm>
            <a:off x="1411287" y="836612"/>
            <a:ext cx="6400800" cy="1752600"/>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SzPts val="1440"/>
              <a:buNone/>
            </a:pPr>
            <a:endParaRPr sz="1800" b="0" i="0" u="none">
              <a:solidFill>
                <a:srgbClr val="7F7F7F"/>
              </a:solidFill>
              <a:latin typeface="Trebuchet MS"/>
              <a:ea typeface="Trebuchet MS"/>
              <a:cs typeface="Trebuchet MS"/>
              <a:sym typeface="Trebuchet MS"/>
            </a:endParaRPr>
          </a:p>
          <a:p>
            <a:pPr marL="0" lvl="0" indent="0" algn="ctr" rtl="0">
              <a:lnSpc>
                <a:spcPct val="100000"/>
              </a:lnSpc>
              <a:spcBef>
                <a:spcPts val="1000"/>
              </a:spcBef>
              <a:spcAft>
                <a:spcPts val="0"/>
              </a:spcAft>
              <a:buSzPts val="1440"/>
              <a:buNone/>
            </a:pPr>
            <a:r>
              <a:rPr lang="en-US" sz="1800" b="0" i="0" u="none">
                <a:solidFill>
                  <a:srgbClr val="7F7F7F"/>
                </a:solidFill>
                <a:latin typeface="Trebuchet MS"/>
                <a:ea typeface="Trebuchet MS"/>
                <a:cs typeface="Trebuchet MS"/>
                <a:sym typeface="Trebuchet MS"/>
              </a:rPr>
              <a:t>Curriculum Meeting 202</a:t>
            </a:r>
            <a:r>
              <a:rPr lang="en-US"/>
              <a:t>4</a:t>
            </a:r>
            <a:endParaRPr/>
          </a:p>
        </p:txBody>
      </p:sp>
      <p:sp>
        <p:nvSpPr>
          <p:cNvPr id="212" name="Google Shape;212;p1"/>
          <p:cNvSpPr txBox="1"/>
          <p:nvPr/>
        </p:nvSpPr>
        <p:spPr>
          <a:xfrm>
            <a:off x="-11112" y="5373687"/>
            <a:ext cx="9144000" cy="76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Rang 6/7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900"/>
              </a:spcBef>
              <a:spcAft>
                <a:spcPts val="0"/>
              </a:spcAft>
              <a:buClr>
                <a:schemeClr val="dk1"/>
              </a:buClr>
              <a:buSzPts val="1800"/>
              <a:buFont typeface="Arial"/>
              <a:buNone/>
            </a:pPr>
            <a:r>
              <a:rPr lang="en-US" sz="1800">
                <a:solidFill>
                  <a:schemeClr val="dk1"/>
                </a:solidFill>
              </a:rPr>
              <a:t>Naíscoil agus </a:t>
            </a:r>
            <a:r>
              <a:rPr lang="en-US" sz="1800" b="0" i="0" u="none" strike="noStrike" cap="none">
                <a:solidFill>
                  <a:schemeClr val="dk1"/>
                </a:solidFill>
                <a:latin typeface="Arial"/>
                <a:ea typeface="Arial"/>
                <a:cs typeface="Arial"/>
                <a:sym typeface="Arial"/>
              </a:rPr>
              <a:t>Bunscoil Bheanna Boirche</a:t>
            </a:r>
            <a:endParaRPr sz="1400" b="0" i="0" u="none" strike="noStrike" cap="none">
              <a:solidFill>
                <a:srgbClr val="000000"/>
              </a:solidFill>
              <a:latin typeface="Arial"/>
              <a:ea typeface="Arial"/>
              <a:cs typeface="Arial"/>
              <a:sym typeface="Arial"/>
            </a:endParaRPr>
          </a:p>
        </p:txBody>
      </p:sp>
      <p:sp>
        <p:nvSpPr>
          <p:cNvPr id="213" name="Google Shape;213;p1"/>
          <p:cNvSpPr txBox="1"/>
          <p:nvPr/>
        </p:nvSpPr>
        <p:spPr>
          <a:xfrm>
            <a:off x="-11112" y="6237287"/>
            <a:ext cx="9144000"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Rachel Nic Róibín</a:t>
            </a:r>
            <a:endParaRPr sz="1400" b="0" i="0" u="none" strike="noStrike" cap="none">
              <a:solidFill>
                <a:srgbClr val="000000"/>
              </a:solidFill>
              <a:latin typeface="Arial"/>
              <a:ea typeface="Arial"/>
              <a:cs typeface="Arial"/>
              <a:sym typeface="Arial"/>
            </a:endParaRPr>
          </a:p>
        </p:txBody>
      </p:sp>
      <p:pic>
        <p:nvPicPr>
          <p:cNvPr id="214" name="Google Shape;214;p1"/>
          <p:cNvPicPr preferRelativeResize="0"/>
          <p:nvPr/>
        </p:nvPicPr>
        <p:blipFill rotWithShape="1">
          <a:blip r:embed="rId3">
            <a:alphaModFix/>
          </a:blip>
          <a:srcRect/>
          <a:stretch/>
        </p:blipFill>
        <p:spPr>
          <a:xfrm>
            <a:off x="0" y="2024062"/>
            <a:ext cx="9144000" cy="2809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0"/>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Numeracy</a:t>
            </a:r>
            <a:endParaRPr/>
          </a:p>
        </p:txBody>
      </p:sp>
      <p:graphicFrame>
        <p:nvGraphicFramePr>
          <p:cNvPr id="281" name="Google Shape;281;p10"/>
          <p:cNvGraphicFramePr/>
          <p:nvPr/>
        </p:nvGraphicFramePr>
        <p:xfrm>
          <a:off x="457200" y="1196975"/>
          <a:ext cx="8229600" cy="51996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read and understand data stored in a variety of ways</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Collection and classification</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Presentation</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design data collection sheets</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Interpret data</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Probability </a:t>
                      </a:r>
                      <a:endParaRPr sz="1400" u="none" strike="noStrike" cap="none" dirty="0"/>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Reading various sources of data – tables etc.</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err="1">
                          <a:solidFill>
                            <a:schemeClr val="dk1"/>
                          </a:solidFill>
                          <a:latin typeface="Arial"/>
                          <a:ea typeface="Arial"/>
                          <a:cs typeface="Arial"/>
                          <a:sym typeface="Arial"/>
                        </a:rPr>
                        <a:t>Analysing</a:t>
                      </a:r>
                      <a:r>
                        <a:rPr lang="en-US" sz="1600" b="0" i="0" u="none" strike="noStrike" cap="none" dirty="0">
                          <a:solidFill>
                            <a:schemeClr val="dk1"/>
                          </a:solidFill>
                          <a:latin typeface="Arial"/>
                          <a:ea typeface="Arial"/>
                          <a:cs typeface="Arial"/>
                          <a:sym typeface="Arial"/>
                        </a:rPr>
                        <a:t> digitally stored tables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Classifying data using criteria (grouping)</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Compiling data banks in various ways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Presenting information and discussing implications / meanings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Undertaking surveys and collecting data</a:t>
                      </a:r>
                      <a:endParaRPr sz="1400" u="none" strike="noStrike" cap="none" dirty="0"/>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82" name="Google Shape;282;p10"/>
          <p:cNvSpPr txBox="1"/>
          <p:nvPr/>
        </p:nvSpPr>
        <p:spPr>
          <a:xfrm>
            <a:off x="2771775" y="836612"/>
            <a:ext cx="3671887"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Handling Data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1"/>
          <p:cNvSpPr txBox="1">
            <a:spLocks noGrp="1"/>
          </p:cNvSpPr>
          <p:nvPr>
            <p:ph type="title"/>
          </p:nvPr>
        </p:nvSpPr>
        <p:spPr>
          <a:xfrm>
            <a:off x="457200" y="115887"/>
            <a:ext cx="8229600" cy="7064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World Around Us</a:t>
            </a:r>
            <a:endParaRPr/>
          </a:p>
        </p:txBody>
      </p:sp>
      <p:graphicFrame>
        <p:nvGraphicFramePr>
          <p:cNvPr id="289" name="Google Shape;289;p11"/>
          <p:cNvGraphicFramePr/>
          <p:nvPr/>
        </p:nvGraphicFramePr>
        <p:xfrm>
          <a:off x="457200" y="2924175"/>
          <a:ext cx="8229600" cy="3441675"/>
        </p:xfrm>
        <a:graphic>
          <a:graphicData uri="http://schemas.openxmlformats.org/drawingml/2006/table">
            <a:tbl>
              <a:tblPr>
                <a:noFill/>
                <a:tableStyleId>{3CA86120-59C7-429C-A8FE-045D0BB61420}</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106475">
                <a:tc>
                  <a:txBody>
                    <a:bodyPr/>
                    <a:lstStyle/>
                    <a:p>
                      <a:pPr marL="0" marR="0" lvl="0" indent="0" algn="ctr" rtl="0">
                        <a:lnSpc>
                          <a:spcPct val="100000"/>
                        </a:lnSpc>
                        <a:spcBef>
                          <a:spcPts val="0"/>
                        </a:spcBef>
                        <a:spcAft>
                          <a:spcPts val="0"/>
                        </a:spcAft>
                        <a:buClr>
                          <a:schemeClr val="dk1"/>
                        </a:buClr>
                        <a:buSzPts val="1800"/>
                        <a:buFont typeface="Arial"/>
                        <a:buNone/>
                      </a:pPr>
                      <a:r>
                        <a:rPr lang="en-US" sz="1800" b="1" i="0" u="sng" strike="noStrike" cap="none">
                          <a:solidFill>
                            <a:schemeClr val="dk1"/>
                          </a:solidFill>
                          <a:latin typeface="Arial"/>
                          <a:ea typeface="Arial"/>
                          <a:cs typeface="Arial"/>
                          <a:sym typeface="Arial"/>
                        </a:rPr>
                        <a:t>Interdependence</a:t>
                      </a:r>
                      <a:endParaRPr sz="1400" u="none" strike="noStrike" cap="none"/>
                    </a:p>
                    <a:p>
                      <a:pPr marL="0" marR="0" lvl="0" indent="0" algn="ctr" rtl="0">
                        <a:lnSpc>
                          <a:spcPct val="100000"/>
                        </a:lnSpc>
                        <a:spcBef>
                          <a:spcPts val="900"/>
                        </a:spcBef>
                        <a:spcAft>
                          <a:spcPts val="0"/>
                        </a:spcAft>
                        <a:buClr>
                          <a:schemeClr val="dk1"/>
                        </a:buClr>
                        <a:buSzPts val="1800"/>
                        <a:buFont typeface="Trebuchet MS"/>
                        <a:buNone/>
                      </a:pPr>
                      <a:endParaRPr sz="1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1" i="0" u="sng" strike="noStrike" cap="none">
                          <a:solidFill>
                            <a:schemeClr val="dk1"/>
                          </a:solidFill>
                          <a:latin typeface="Arial"/>
                          <a:ea typeface="Arial"/>
                          <a:cs typeface="Arial"/>
                          <a:sym typeface="Arial"/>
                        </a:rPr>
                        <a:t>Place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1" i="0" u="sng" strike="noStrike" cap="none">
                          <a:solidFill>
                            <a:schemeClr val="dk1"/>
                          </a:solidFill>
                          <a:latin typeface="Arial"/>
                          <a:ea typeface="Arial"/>
                          <a:cs typeface="Arial"/>
                          <a:sym typeface="Arial"/>
                        </a:rPr>
                        <a:t>Movement and energy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Arial"/>
                        <a:buNone/>
                      </a:pPr>
                      <a:r>
                        <a:rPr lang="en-US" sz="1800" b="1" i="0" u="sng" strike="noStrike" cap="none">
                          <a:solidFill>
                            <a:schemeClr val="dk1"/>
                          </a:solidFill>
                          <a:latin typeface="Arial"/>
                          <a:ea typeface="Arial"/>
                          <a:cs typeface="Arial"/>
                          <a:sym typeface="Arial"/>
                        </a:rPr>
                        <a:t>Change over time</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35200">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Ourselves</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Interaction</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Survival</a:t>
                      </a:r>
                      <a:endParaRPr sz="1400" u="none" strike="noStrike" cap="none"/>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Local and global habitat</a:t>
                      </a:r>
                      <a:endParaRPr sz="1400" u="none" strike="noStrike" cap="none"/>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How the world has changed</a:t>
                      </a:r>
                      <a:endParaRPr sz="1400" u="none" strike="noStrike" cap="none"/>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Environment</a:t>
                      </a:r>
                      <a:endParaRPr sz="1400" u="none" strike="noStrike" cap="none"/>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Cultural / heritage links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Emigration – why? When?</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Weather and its affects</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Raiders and settlers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Past, present, future</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Our influence</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Seasons</a:t>
                      </a:r>
                      <a:endParaRPr sz="1400" u="none" strike="noStrike" cap="none"/>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Pollution / global warming</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90" name="Google Shape;290;p11"/>
          <p:cNvSpPr txBox="1"/>
          <p:nvPr/>
        </p:nvSpPr>
        <p:spPr>
          <a:xfrm>
            <a:off x="395287" y="2349500"/>
            <a:ext cx="46799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Four main strands- </a:t>
            </a:r>
            <a:endParaRPr sz="1400" b="0" i="0" u="none" strike="noStrike" cap="none">
              <a:solidFill>
                <a:srgbClr val="000000"/>
              </a:solidFill>
              <a:latin typeface="Arial"/>
              <a:ea typeface="Arial"/>
              <a:cs typeface="Arial"/>
              <a:sym typeface="Arial"/>
            </a:endParaRPr>
          </a:p>
        </p:txBody>
      </p:sp>
      <p:sp>
        <p:nvSpPr>
          <p:cNvPr id="291" name="Google Shape;291;p11"/>
          <p:cNvSpPr txBox="1"/>
          <p:nvPr/>
        </p:nvSpPr>
        <p:spPr>
          <a:xfrm>
            <a:off x="463550" y="949325"/>
            <a:ext cx="2951162"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Combination of Geography, History and Science and Technology</a:t>
            </a:r>
            <a:endParaRPr sz="1400" b="0" i="0" u="none" strike="noStrike" cap="none">
              <a:solidFill>
                <a:srgbClr val="000000"/>
              </a:solidFill>
              <a:latin typeface="Arial"/>
              <a:ea typeface="Arial"/>
              <a:cs typeface="Arial"/>
              <a:sym typeface="Arial"/>
            </a:endParaRPr>
          </a:p>
        </p:txBody>
      </p:sp>
      <p:sp>
        <p:nvSpPr>
          <p:cNvPr id="292" name="Google Shape;292;p11"/>
          <p:cNvSpPr txBox="1"/>
          <p:nvPr/>
        </p:nvSpPr>
        <p:spPr>
          <a:xfrm>
            <a:off x="3995737" y="809625"/>
            <a:ext cx="4403700" cy="195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September – October: Europe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70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November- December: </a:t>
            </a:r>
            <a:r>
              <a:rPr lang="en-US" b="1">
                <a:solidFill>
                  <a:schemeClr val="dk1"/>
                </a:solidFill>
              </a:rPr>
              <a:t>Christmas all over the world</a:t>
            </a:r>
            <a:endParaRPr/>
          </a:p>
          <a:p>
            <a:pPr marL="0" marR="0" lvl="0" indent="0" algn="ctr" rtl="0">
              <a:lnSpc>
                <a:spcPct val="100000"/>
              </a:lnSpc>
              <a:spcBef>
                <a:spcPts val="70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January- February: </a:t>
            </a:r>
            <a:r>
              <a:rPr lang="en-US" b="1">
                <a:solidFill>
                  <a:schemeClr val="dk1"/>
                </a:solidFill>
              </a:rPr>
              <a:t>Arctic and Antarctic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70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March- April: The Vikings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70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May- June: </a:t>
            </a:r>
            <a:r>
              <a:rPr lang="en-US" b="1">
                <a:solidFill>
                  <a:schemeClr val="dk1"/>
                </a:solidFill>
              </a:rPr>
              <a:t>Mythology and Tales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2"/>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ICT</a:t>
            </a:r>
            <a:endParaRPr/>
          </a:p>
        </p:txBody>
      </p:sp>
      <p:graphicFrame>
        <p:nvGraphicFramePr>
          <p:cNvPr id="299" name="Google Shape;299;p12"/>
          <p:cNvGraphicFramePr/>
          <p:nvPr/>
        </p:nvGraphicFramePr>
        <p:xfrm>
          <a:off x="457200" y="836612"/>
          <a:ext cx="8229600" cy="403697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9100">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The 5 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49300">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strike="noStrike" cap="none">
                          <a:solidFill>
                            <a:schemeClr val="dk1"/>
                          </a:solidFill>
                          <a:latin typeface="Arial"/>
                          <a:ea typeface="Arial"/>
                          <a:cs typeface="Arial"/>
                          <a:sym typeface="Arial"/>
                        </a:rPr>
                        <a:t>Explore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Researching – finding and using information</a:t>
                      </a:r>
                      <a:endParaRPr sz="1400" u="none" strike="noStrike" cap="none"/>
                    </a:p>
                    <a:p>
                      <a:pPr marL="0" marR="0" lvl="0" indent="0" algn="l" rtl="0">
                        <a:lnSpc>
                          <a:spcPct val="100000"/>
                        </a:lnSpc>
                        <a:spcBef>
                          <a:spcPts val="28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Using digital tools to investigate and solve problems.</a:t>
                      </a:r>
                      <a:r>
                        <a:rPr lang="en-US" sz="1400" b="0" i="0" u="none" strike="noStrike" cap="none">
                          <a:solidFill>
                            <a:schemeClr val="dk1"/>
                          </a:solidFill>
                          <a:latin typeface="Arial"/>
                          <a:ea typeface="Arial"/>
                          <a:cs typeface="Arial"/>
                          <a:sym typeface="Arial"/>
                        </a:rPr>
                        <a:t> </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9425">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strike="noStrike" cap="none">
                          <a:solidFill>
                            <a:schemeClr val="dk1"/>
                          </a:solidFill>
                          <a:latin typeface="Arial"/>
                          <a:ea typeface="Arial"/>
                          <a:cs typeface="Arial"/>
                          <a:sym typeface="Arial"/>
                        </a:rPr>
                        <a:t>Express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Creativity – use of various ICT features to express work</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3725">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strike="noStrike" cap="none">
                          <a:solidFill>
                            <a:schemeClr val="dk1"/>
                          </a:solidFill>
                          <a:latin typeface="Arial"/>
                          <a:ea typeface="Arial"/>
                          <a:cs typeface="Arial"/>
                          <a:sym typeface="Arial"/>
                        </a:rPr>
                        <a:t>Exchange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Online collaboration and communication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74700">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strike="noStrike" cap="none">
                          <a:solidFill>
                            <a:schemeClr val="dk1"/>
                          </a:solidFill>
                          <a:latin typeface="Arial"/>
                          <a:ea typeface="Arial"/>
                          <a:cs typeface="Arial"/>
                          <a:sym typeface="Arial"/>
                        </a:rPr>
                        <a:t>Evaluate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Reflection – process and outcome. Improvements and revisions</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20725">
                <a:tc>
                  <a:txBody>
                    <a:bodyPr/>
                    <a:lstStyle/>
                    <a:p>
                      <a:pPr marL="0" marR="0" lvl="0" indent="0" algn="l" rtl="0">
                        <a:lnSpc>
                          <a:spcPct val="100000"/>
                        </a:lnSpc>
                        <a:spcBef>
                          <a:spcPts val="0"/>
                        </a:spcBef>
                        <a:spcAft>
                          <a:spcPts val="0"/>
                        </a:spcAft>
                        <a:buClr>
                          <a:schemeClr val="dk1"/>
                        </a:buClr>
                        <a:buSzPts val="3200"/>
                        <a:buFont typeface="Arial"/>
                        <a:buNone/>
                      </a:pPr>
                      <a:r>
                        <a:rPr lang="en-US" sz="3200" b="1" i="0" u="sng" strike="noStrike" cap="none">
                          <a:solidFill>
                            <a:schemeClr val="dk1"/>
                          </a:solidFill>
                          <a:latin typeface="Arial"/>
                          <a:ea typeface="Arial"/>
                          <a:cs typeface="Arial"/>
                          <a:sym typeface="Arial"/>
                        </a:rPr>
                        <a:t>Exhibit</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Organising and presentation of work</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00" name="Google Shape;300;p12"/>
          <p:cNvSpPr txBox="1"/>
          <p:nvPr/>
        </p:nvSpPr>
        <p:spPr>
          <a:xfrm>
            <a:off x="250825" y="5013325"/>
            <a:ext cx="8713787" cy="7842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G Suite – Google Classroom - Google Drive – Google Docs – Google Slides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Collaborative learning and working (real-time)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3"/>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The Arts</a:t>
            </a:r>
            <a:endParaRPr/>
          </a:p>
        </p:txBody>
      </p:sp>
      <p:graphicFrame>
        <p:nvGraphicFramePr>
          <p:cNvPr id="307" name="Google Shape;307;p13"/>
          <p:cNvGraphicFramePr/>
          <p:nvPr/>
        </p:nvGraphicFramePr>
        <p:xfrm>
          <a:off x="457200" y="1600200"/>
          <a:ext cx="8229600" cy="4241800"/>
        </p:xfrm>
        <a:graphic>
          <a:graphicData uri="http://schemas.openxmlformats.org/drawingml/2006/table">
            <a:tbl>
              <a:tblPr>
                <a:noFill/>
                <a:tableStyleId>{3CA86120-59C7-429C-A8FE-045D0BB61420}</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7627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Drama</a:t>
                      </a:r>
                      <a:endParaRPr sz="1400" u="none" strike="noStrike" cap="none"/>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Music</a:t>
                      </a:r>
                      <a:endParaRPr sz="1400" u="none" strike="noStrike" cap="none"/>
                    </a:p>
                  </a:txBody>
                  <a:tcPr marL="91450" marR="91450" marT="45675" marB="456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Art</a:t>
                      </a:r>
                      <a:endParaRPr sz="1400" u="none" strike="noStrike" cap="none"/>
                    </a:p>
                  </a:txBody>
                  <a:tcPr marL="91450" marR="91450" marT="45675" marB="456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56552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Role-play</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Topic-based drama activities</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Christmas play</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Use / designing of props</a:t>
                      </a:r>
                      <a:endParaRPr sz="1400" u="none" strike="noStrike" cap="none"/>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Ceol Gaelach</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Topic-based songs</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Songs from other countries</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txBody>
                  <a:tcPr marL="91450" marR="91450" marT="45675" marB="456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Line, shape, colour, pattern, etc</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Drawing, sketching, painting, cutting, designing, etc</a:t>
                      </a:r>
                      <a:endParaRPr sz="1400" u="none" strike="noStrike" cap="none"/>
                    </a:p>
                    <a:p>
                      <a:pPr marL="0" marR="0" lvl="0" indent="0" algn="l" rtl="0">
                        <a:lnSpc>
                          <a:spcPct val="100000"/>
                        </a:lnSpc>
                        <a:spcBef>
                          <a:spcPts val="400"/>
                        </a:spcBef>
                        <a:spcAft>
                          <a:spcPts val="0"/>
                        </a:spcAft>
                        <a:buClr>
                          <a:schemeClr val="dk1"/>
                        </a:buClr>
                        <a:buSzPts val="2000"/>
                        <a:buFont typeface="Trebuchet M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Studying famous artists and their work</a:t>
                      </a:r>
                      <a:endParaRPr sz="1400" u="none" strike="noStrike" cap="none"/>
                    </a:p>
                  </a:txBody>
                  <a:tcPr marL="91450" marR="91450" marT="45675" marB="456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4"/>
          <p:cNvSpPr txBox="1">
            <a:spLocks noGrp="1"/>
          </p:cNvSpPr>
          <p:nvPr>
            <p:ph type="title"/>
          </p:nvPr>
        </p:nvSpPr>
        <p:spPr>
          <a:xfrm>
            <a:off x="457200" y="-100012"/>
            <a:ext cx="8229600" cy="9366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PDMU</a:t>
            </a:r>
            <a:endParaRPr/>
          </a:p>
        </p:txBody>
      </p:sp>
      <p:graphicFrame>
        <p:nvGraphicFramePr>
          <p:cNvPr id="314" name="Google Shape;314;p14"/>
          <p:cNvGraphicFramePr/>
          <p:nvPr/>
        </p:nvGraphicFramePr>
        <p:xfrm>
          <a:off x="476250" y="855662"/>
          <a:ext cx="8229600" cy="27231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Personal Development</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Mutual Understanding</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205025">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Self-esteem, self-confidence and development of personal attributes</a:t>
                      </a:r>
                      <a:endParaRPr sz="1400" u="none" strike="noStrike" cap="none"/>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Management of emotions and responses to others’ emotions</a:t>
                      </a:r>
                      <a:endParaRPr sz="1400" u="none" strike="noStrike" cap="none"/>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Health and well-being</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Relationships – friends and family</a:t>
                      </a:r>
                      <a:endParaRPr sz="1400" u="none" strike="noStrike" cap="none"/>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Rights and responsibilities</a:t>
                      </a:r>
                      <a:endParaRPr sz="1400" u="none" strike="noStrike" cap="none"/>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Valuing cultural diversity</a:t>
                      </a:r>
                      <a:endParaRPr sz="1400" u="none" strike="noStrike" cap="none"/>
                    </a:p>
                    <a:p>
                      <a:pPr marL="0" marR="0" lvl="0" indent="0" algn="l" rtl="0">
                        <a:lnSpc>
                          <a:spcPct val="100000"/>
                        </a:lnSpc>
                        <a:spcBef>
                          <a:spcPts val="9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Learning to live as a member of society</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15" name="Google Shape;315;p14"/>
          <p:cNvSpPr txBox="1"/>
          <p:nvPr/>
        </p:nvSpPr>
        <p:spPr>
          <a:xfrm>
            <a:off x="476250" y="5108575"/>
            <a:ext cx="7786687"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Maireachtáil. Foghlaim. Le Chéile.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NSPCC – Keeping Safe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70C0"/>
              </a:buClr>
              <a:buSzPts val="1800"/>
              <a:buFont typeface="Arial"/>
              <a:buNone/>
            </a:pPr>
            <a:r>
              <a:rPr lang="en-US" sz="1800" b="1" i="0" u="none" strike="noStrike" cap="none">
                <a:solidFill>
                  <a:srgbClr val="0070C0"/>
                </a:solidFill>
                <a:latin typeface="Arial"/>
                <a:ea typeface="Arial"/>
                <a:cs typeface="Arial"/>
                <a:sym typeface="Arial"/>
              </a:rPr>
              <a:t>https://www.nspcc.org.uk/services-and-resources/working-with-schools/keeping-safe/</a:t>
            </a:r>
            <a:endParaRPr sz="1400" b="0" i="0" u="none" strike="noStrike" cap="none">
              <a:solidFill>
                <a:srgbClr val="000000"/>
              </a:solidFill>
              <a:latin typeface="Arial"/>
              <a:ea typeface="Arial"/>
              <a:cs typeface="Arial"/>
              <a:sym typeface="Arial"/>
            </a:endParaRPr>
          </a:p>
        </p:txBody>
      </p:sp>
      <p:sp>
        <p:nvSpPr>
          <p:cNvPr id="316" name="Google Shape;316;p14"/>
          <p:cNvSpPr txBox="1"/>
          <p:nvPr/>
        </p:nvSpPr>
        <p:spPr>
          <a:xfrm>
            <a:off x="876300" y="3565525"/>
            <a:ext cx="3714750" cy="14763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What makes me feel?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Thinking and feeling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Moving on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Fit for the future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Says who? </a:t>
            </a:r>
            <a:endParaRPr sz="1400" b="0" i="0" u="none" strike="noStrike" cap="none">
              <a:solidFill>
                <a:srgbClr val="000000"/>
              </a:solidFill>
              <a:latin typeface="Arial"/>
              <a:ea typeface="Arial"/>
              <a:cs typeface="Arial"/>
              <a:sym typeface="Arial"/>
            </a:endParaRPr>
          </a:p>
        </p:txBody>
      </p:sp>
      <p:sp>
        <p:nvSpPr>
          <p:cNvPr id="317" name="Google Shape;317;p14"/>
          <p:cNvSpPr txBox="1"/>
          <p:nvPr/>
        </p:nvSpPr>
        <p:spPr>
          <a:xfrm>
            <a:off x="4778375" y="3868737"/>
            <a:ext cx="3714750" cy="92233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Healthy Relationships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My Body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Keeping Safe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5"/>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Physical Education</a:t>
            </a:r>
            <a:endParaRPr/>
          </a:p>
        </p:txBody>
      </p:sp>
      <p:graphicFrame>
        <p:nvGraphicFramePr>
          <p:cNvPr id="324" name="Google Shape;324;p15"/>
          <p:cNvGraphicFramePr/>
          <p:nvPr/>
        </p:nvGraphicFramePr>
        <p:xfrm>
          <a:off x="457200" y="1196975"/>
          <a:ext cx="8229600" cy="51996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Skills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Co-ordination</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Balance</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Self control</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Body awareness</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Handling equipment</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Spatial awareness</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Co-operation</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Instructions</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Direction</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Speed / pacing</a:t>
                      </a:r>
                      <a:endParaRPr sz="1400" u="none" strike="noStrike" cap="none"/>
                    </a:p>
                    <a:p>
                      <a:pPr marL="0" marR="0" lvl="0" indent="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Accuracy</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Warm-up games</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Running, jumping, hopping, skipping, etc</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Team games</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Competitive games</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Throwing, catching, kicking, etc</a:t>
                      </a:r>
                      <a:endParaRPr sz="1400" u="none" strike="noStrike" cap="none"/>
                    </a:p>
                    <a:p>
                      <a:pPr marL="0" marR="0" lvl="0" indent="0" algn="l" rtl="0">
                        <a:lnSpc>
                          <a:spcPct val="100000"/>
                        </a:lnSpc>
                        <a:spcBef>
                          <a:spcPts val="36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Gaelic football</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Running</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Rounders</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Invasion games</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Hurling</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Swimming</a:t>
                      </a:r>
                      <a:endParaRPr sz="1400" u="none" strike="noStrike" cap="none"/>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Walking</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6"/>
          <p:cNvSpPr txBox="1">
            <a:spLocks noGrp="1"/>
          </p:cNvSpPr>
          <p:nvPr>
            <p:ph type="title"/>
          </p:nvPr>
        </p:nvSpPr>
        <p:spPr>
          <a:xfrm>
            <a:off x="468312" y="394577"/>
            <a:ext cx="8424862" cy="1143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11111"/>
              <a:buFont typeface="Arial"/>
              <a:buNone/>
            </a:pPr>
            <a:r>
              <a:rPr lang="en-US" sz="4300" b="1" i="0" u="none">
                <a:solidFill>
                  <a:schemeClr val="accent1"/>
                </a:solidFill>
                <a:latin typeface="Arial"/>
                <a:ea typeface="Arial"/>
                <a:cs typeface="Arial"/>
                <a:sym typeface="Arial"/>
              </a:rPr>
              <a:t>Punctuality and Attendance </a:t>
            </a:r>
            <a:br>
              <a:rPr lang="en-US" sz="4900" b="1" i="0" u="none">
                <a:solidFill>
                  <a:schemeClr val="accent1"/>
                </a:solidFill>
                <a:latin typeface="Arial"/>
                <a:ea typeface="Arial"/>
                <a:cs typeface="Arial"/>
                <a:sym typeface="Arial"/>
              </a:rPr>
            </a:br>
            <a:endParaRPr/>
          </a:p>
        </p:txBody>
      </p:sp>
      <p:sp>
        <p:nvSpPr>
          <p:cNvPr id="330" name="Google Shape;330;p16"/>
          <p:cNvSpPr txBox="1"/>
          <p:nvPr/>
        </p:nvSpPr>
        <p:spPr>
          <a:xfrm>
            <a:off x="577320" y="1200484"/>
            <a:ext cx="7058025" cy="563227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School begins at 9 am</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Children who are late will be marked late on the register.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If your child is absent, you should phone the school office on the first day of the absence. Alternatively, you can send a message on Classdojo. On their return to school, pupils should have a completed absence slip to give their teacher. If absences are not explained by parents, they are reported as “unexplained absence”.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Trebuchet MS"/>
                <a:ea typeface="Trebuchet MS"/>
                <a:cs typeface="Trebuchet MS"/>
                <a:sym typeface="Trebuchet MS"/>
              </a:rPr>
              <a:t>If you are collecting your child early, you must contact the office before coming to the classroom. </a:t>
            </a:r>
            <a:endParaRPr sz="24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7"/>
          <p:cNvSpPr txBox="1">
            <a:spLocks noGrp="1"/>
          </p:cNvSpPr>
          <p:nvPr>
            <p:ph type="title"/>
          </p:nvPr>
        </p:nvSpPr>
        <p:spPr>
          <a:xfrm>
            <a:off x="457200" y="260350"/>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5400"/>
              <a:buFont typeface="Arial"/>
              <a:buNone/>
            </a:pPr>
            <a:r>
              <a:rPr lang="en-US" sz="5400" b="1" i="0" u="none">
                <a:solidFill>
                  <a:schemeClr val="accent1"/>
                </a:solidFill>
                <a:latin typeface="Arial"/>
                <a:ea typeface="Arial"/>
                <a:cs typeface="Arial"/>
                <a:sym typeface="Arial"/>
              </a:rPr>
              <a:t>Homework </a:t>
            </a:r>
            <a:endParaRPr/>
          </a:p>
        </p:txBody>
      </p:sp>
      <p:sp>
        <p:nvSpPr>
          <p:cNvPr id="336" name="Google Shape;336;p17"/>
          <p:cNvSpPr txBox="1"/>
          <p:nvPr/>
        </p:nvSpPr>
        <p:spPr>
          <a:xfrm>
            <a:off x="457200" y="1162350"/>
            <a:ext cx="8568267" cy="4893607"/>
          </a:xfrm>
          <a:prstGeom prst="rect">
            <a:avLst/>
          </a:prstGeom>
          <a:noFill/>
          <a:ln>
            <a:noFill/>
          </a:ln>
        </p:spPr>
        <p:txBody>
          <a:bodyPr spcFirstLastPara="1" wrap="square" lIns="91425" tIns="45700" rIns="91425" bIns="45700" anchor="t" anchorCtr="0">
            <a:spAutoFit/>
          </a:bodyPr>
          <a:lstStyle/>
          <a:p>
            <a:pPr marL="457200" marR="0" lvl="0" indent="-431800" algn="l" rtl="0">
              <a:lnSpc>
                <a:spcPct val="150000"/>
              </a:lnSpc>
              <a:spcBef>
                <a:spcPts val="0"/>
              </a:spcBef>
              <a:spcAft>
                <a:spcPts val="0"/>
              </a:spcAft>
              <a:buClr>
                <a:schemeClr val="dk1"/>
              </a:buClr>
              <a:buSzPts val="1600"/>
              <a:buFont typeface="Trebuchet MS"/>
              <a:buChar char="•"/>
            </a:pPr>
            <a:r>
              <a:rPr lang="en-GB" sz="1600" b="0" i="0" u="none" strike="noStrike" cap="none" dirty="0">
                <a:solidFill>
                  <a:schemeClr val="dk1"/>
                </a:solidFill>
                <a:latin typeface="Trebuchet MS"/>
                <a:ea typeface="Trebuchet MS"/>
                <a:cs typeface="Trebuchet MS"/>
                <a:sym typeface="Trebuchet MS"/>
              </a:rPr>
              <a:t>We are currently trialling a new approach to homework this term with an increased focu</a:t>
            </a:r>
            <a:r>
              <a:rPr lang="en-GB" sz="1600" dirty="0">
                <a:solidFill>
                  <a:schemeClr val="dk1"/>
                </a:solidFill>
                <a:latin typeface="Trebuchet MS"/>
                <a:ea typeface="Trebuchet MS"/>
                <a:cs typeface="Trebuchet MS"/>
                <a:sym typeface="Trebuchet MS"/>
              </a:rPr>
              <a:t>s on learning tasks, spelling and reading, and a reduction in written tasks.</a:t>
            </a:r>
            <a:endParaRPr sz="1000" b="0" i="0" u="none" strike="noStrike" cap="none" dirty="0">
              <a:solidFill>
                <a:srgbClr val="000000"/>
              </a:solidFill>
              <a:latin typeface="Arial"/>
              <a:ea typeface="Arial"/>
              <a:cs typeface="Arial"/>
              <a:sym typeface="Arial"/>
            </a:endParaRPr>
          </a:p>
          <a:p>
            <a:pPr marL="457200" marR="0" lvl="0" indent="-431800" algn="l" rtl="0">
              <a:lnSpc>
                <a:spcPct val="150000"/>
              </a:lnSpc>
              <a:spcBef>
                <a:spcPts val="0"/>
              </a:spcBef>
              <a:spcAft>
                <a:spcPts val="0"/>
              </a:spcAft>
              <a:buClr>
                <a:schemeClr val="dk1"/>
              </a:buClr>
              <a:buSzPts val="1600"/>
              <a:buFont typeface="Trebuchet MS"/>
              <a:buChar char="•"/>
            </a:pPr>
            <a:r>
              <a:rPr lang="en-US" sz="1600" b="0" i="0" u="none" strike="noStrike" cap="none" dirty="0">
                <a:solidFill>
                  <a:schemeClr val="dk1"/>
                </a:solidFill>
                <a:latin typeface="Trebuchet MS"/>
                <a:ea typeface="Trebuchet MS"/>
                <a:cs typeface="Trebuchet MS"/>
                <a:sym typeface="Trebuchet MS"/>
              </a:rPr>
              <a:t>Please sign homework book/ reading record book</a:t>
            </a:r>
            <a:endParaRPr sz="1000" b="0" i="0" u="none" strike="noStrike" cap="none" dirty="0">
              <a:solidFill>
                <a:srgbClr val="000000"/>
              </a:solidFill>
              <a:latin typeface="Arial"/>
              <a:ea typeface="Arial"/>
              <a:cs typeface="Arial"/>
              <a:sym typeface="Arial"/>
            </a:endParaRPr>
          </a:p>
          <a:p>
            <a:pPr marL="457200" marR="0" lvl="0" indent="-431800" algn="l" rtl="0">
              <a:lnSpc>
                <a:spcPct val="150000"/>
              </a:lnSpc>
              <a:spcBef>
                <a:spcPts val="0"/>
              </a:spcBef>
              <a:spcAft>
                <a:spcPts val="0"/>
              </a:spcAft>
              <a:buClr>
                <a:schemeClr val="dk1"/>
              </a:buClr>
              <a:buSzPts val="1600"/>
              <a:buFont typeface="Trebuchet MS"/>
              <a:buChar char="•"/>
            </a:pPr>
            <a:r>
              <a:rPr lang="en-US" sz="1600" b="0" i="0" u="none" strike="noStrike" cap="none" dirty="0">
                <a:solidFill>
                  <a:schemeClr val="dk1"/>
                </a:solidFill>
                <a:latin typeface="Trebuchet MS"/>
                <a:ea typeface="Trebuchet MS"/>
                <a:cs typeface="Trebuchet MS"/>
                <a:sym typeface="Trebuchet MS"/>
              </a:rPr>
              <a:t>Learning homework is </a:t>
            </a:r>
            <a:r>
              <a:rPr lang="en-US" sz="1600" b="1" i="0" u="none" strike="noStrike" cap="none" dirty="0">
                <a:solidFill>
                  <a:schemeClr val="dk1"/>
                </a:solidFill>
                <a:latin typeface="Trebuchet MS"/>
                <a:ea typeface="Trebuchet MS"/>
                <a:cs typeface="Trebuchet MS"/>
                <a:sym typeface="Trebuchet MS"/>
              </a:rPr>
              <a:t>extremely</a:t>
            </a:r>
            <a:r>
              <a:rPr lang="en-US" sz="1600" b="0" i="0" u="none" strike="noStrike" cap="none" dirty="0">
                <a:solidFill>
                  <a:schemeClr val="dk1"/>
                </a:solidFill>
                <a:latin typeface="Trebuchet MS"/>
                <a:ea typeface="Trebuchet MS"/>
                <a:cs typeface="Trebuchet MS"/>
                <a:sym typeface="Trebuchet MS"/>
              </a:rPr>
              <a:t> important. Please ensure your child is completing their learning homework – tables, spellings, </a:t>
            </a:r>
            <a:r>
              <a:rPr lang="en-US" sz="1600" b="0" i="0" u="none" strike="noStrike" cap="none" dirty="0" err="1">
                <a:solidFill>
                  <a:schemeClr val="dk1"/>
                </a:solidFill>
                <a:latin typeface="Trebuchet MS"/>
                <a:ea typeface="Trebuchet MS"/>
                <a:cs typeface="Trebuchet MS"/>
                <a:sym typeface="Trebuchet MS"/>
              </a:rPr>
              <a:t>maths</a:t>
            </a:r>
            <a:r>
              <a:rPr lang="en-US" sz="1600" b="0" i="0" u="none" strike="noStrike" cap="none" dirty="0">
                <a:solidFill>
                  <a:schemeClr val="dk1"/>
                </a:solidFill>
                <a:latin typeface="Trebuchet MS"/>
                <a:ea typeface="Trebuchet MS"/>
                <a:cs typeface="Trebuchet MS"/>
                <a:sym typeface="Trebuchet MS"/>
              </a:rPr>
              <a:t> facts</a:t>
            </a:r>
            <a:endParaRPr sz="1000" b="0" i="0" u="none" strike="noStrike" cap="none" dirty="0">
              <a:solidFill>
                <a:srgbClr val="000000"/>
              </a:solidFill>
              <a:latin typeface="Arial"/>
              <a:ea typeface="Arial"/>
              <a:cs typeface="Arial"/>
              <a:sym typeface="Arial"/>
            </a:endParaRPr>
          </a:p>
          <a:p>
            <a:pPr marL="457200" marR="0" lvl="0" indent="-431800" algn="l" rtl="0">
              <a:lnSpc>
                <a:spcPct val="150000"/>
              </a:lnSpc>
              <a:spcBef>
                <a:spcPts val="0"/>
              </a:spcBef>
              <a:spcAft>
                <a:spcPts val="0"/>
              </a:spcAft>
              <a:buClr>
                <a:schemeClr val="dk1"/>
              </a:buClr>
              <a:buSzPts val="1600"/>
              <a:buFont typeface="Trebuchet MS"/>
              <a:buChar char="•"/>
            </a:pPr>
            <a:r>
              <a:rPr lang="en-US" sz="1600" b="0" i="0" u="none" strike="noStrike" cap="none" dirty="0">
                <a:solidFill>
                  <a:schemeClr val="dk1"/>
                </a:solidFill>
                <a:latin typeface="Trebuchet MS"/>
                <a:ea typeface="Trebuchet MS"/>
                <a:cs typeface="Trebuchet MS"/>
                <a:sym typeface="Trebuchet MS"/>
              </a:rPr>
              <a:t>Presentation – please ensure written homework is presented neatly and carefully (title, date, handwriting)</a:t>
            </a:r>
            <a:endParaRPr sz="1000" b="0" i="0" u="none" strike="noStrike" cap="none" dirty="0">
              <a:solidFill>
                <a:srgbClr val="000000"/>
              </a:solidFill>
              <a:latin typeface="Arial"/>
              <a:ea typeface="Arial"/>
              <a:cs typeface="Arial"/>
              <a:sym typeface="Arial"/>
            </a:endParaRPr>
          </a:p>
          <a:p>
            <a:pPr marL="457200" marR="0" lvl="0" indent="-431800" algn="l" rtl="0">
              <a:lnSpc>
                <a:spcPct val="150000"/>
              </a:lnSpc>
              <a:spcBef>
                <a:spcPts val="0"/>
              </a:spcBef>
              <a:spcAft>
                <a:spcPts val="0"/>
              </a:spcAft>
              <a:buClr>
                <a:schemeClr val="dk1"/>
              </a:buClr>
              <a:buSzPts val="1600"/>
              <a:buFont typeface="Trebuchet MS"/>
              <a:buChar char="•"/>
            </a:pPr>
            <a:r>
              <a:rPr lang="en-US" sz="1600" b="0" i="0" u="none" strike="noStrike" cap="none" dirty="0">
                <a:solidFill>
                  <a:schemeClr val="dk1"/>
                </a:solidFill>
                <a:latin typeface="Trebuchet MS"/>
                <a:ea typeface="Trebuchet MS"/>
                <a:cs typeface="Trebuchet MS"/>
                <a:sym typeface="Trebuchet MS"/>
              </a:rPr>
              <a:t>All homework will be sent home on Monday. This will include voice recordings from our weekly spelling test which will be added to our Google Classroom. </a:t>
            </a:r>
            <a:endParaRPr sz="1600" b="0" i="0" u="none" strike="noStrike" cap="none" dirty="0">
              <a:solidFill>
                <a:schemeClr val="dk1"/>
              </a:solidFill>
              <a:latin typeface="Trebuchet MS"/>
              <a:ea typeface="Trebuchet MS"/>
              <a:cs typeface="Trebuchet MS"/>
              <a:sym typeface="Trebuchet MS"/>
            </a:endParaRPr>
          </a:p>
          <a:p>
            <a:pPr marL="457200" marR="0" lvl="0" indent="-431800" algn="l" rtl="0">
              <a:lnSpc>
                <a:spcPct val="150000"/>
              </a:lnSpc>
              <a:spcBef>
                <a:spcPts val="0"/>
              </a:spcBef>
              <a:spcAft>
                <a:spcPts val="0"/>
              </a:spcAft>
              <a:buClr>
                <a:schemeClr val="dk1"/>
              </a:buClr>
              <a:buSzPts val="1600"/>
              <a:buFont typeface="Trebuchet MS"/>
              <a:buChar char="•"/>
            </a:pPr>
            <a:r>
              <a:rPr lang="en-US" sz="1600" dirty="0">
                <a:solidFill>
                  <a:schemeClr val="dk1"/>
                </a:solidFill>
                <a:latin typeface="Trebuchet MS"/>
                <a:ea typeface="Trebuchet MS"/>
                <a:cs typeface="Trebuchet MS"/>
                <a:sym typeface="Trebuchet MS"/>
              </a:rPr>
              <a:t>Homework will consist of one written piece of work (Literacy/Numeracy/World Around Us or Personal Development), Spellings, Reading and Practical learning tasks. </a:t>
            </a:r>
            <a:endParaRPr sz="1600" dirty="0">
              <a:solidFill>
                <a:schemeClr val="dk1"/>
              </a:solidFill>
              <a:latin typeface="Trebuchet MS"/>
              <a:ea typeface="Trebuchet MS"/>
              <a:cs typeface="Trebuchet MS"/>
              <a:sym typeface="Trebuchet MS"/>
            </a:endParaRPr>
          </a:p>
          <a:p>
            <a:pPr marL="457200" marR="0" lvl="0" indent="-431800" algn="l" rtl="0">
              <a:lnSpc>
                <a:spcPct val="150000"/>
              </a:lnSpc>
              <a:spcBef>
                <a:spcPts val="0"/>
              </a:spcBef>
              <a:spcAft>
                <a:spcPts val="0"/>
              </a:spcAft>
              <a:buClr>
                <a:schemeClr val="dk1"/>
              </a:buClr>
              <a:buSzPts val="1600"/>
              <a:buFont typeface="Trebuchet MS"/>
              <a:buChar char="•"/>
            </a:pPr>
            <a:r>
              <a:rPr lang="en-US" sz="1600" b="0" i="0" u="none" strike="noStrike" cap="none" dirty="0">
                <a:solidFill>
                  <a:schemeClr val="dk1"/>
                </a:solidFill>
                <a:latin typeface="Trebuchet MS"/>
                <a:ea typeface="Trebuchet MS"/>
                <a:cs typeface="Trebuchet MS"/>
                <a:sym typeface="Trebuchet MS"/>
              </a:rPr>
              <a:t>All homework from the week must be completed by Thursday morning. </a:t>
            </a:r>
            <a:endParaRPr sz="1600" b="0" i="0" u="none" strike="noStrike" cap="none" dirty="0">
              <a:solidFill>
                <a:schemeClr val="dk1"/>
              </a:solidFill>
              <a:latin typeface="Trebuchet MS"/>
              <a:ea typeface="Trebuchet MS"/>
              <a:cs typeface="Trebuchet MS"/>
              <a:sym typeface="Trebuchet MS"/>
            </a:endParaRPr>
          </a:p>
          <a:p>
            <a:pPr marL="457200" marR="0" lvl="0" indent="-431800" algn="l" rtl="0">
              <a:lnSpc>
                <a:spcPct val="150000"/>
              </a:lnSpc>
              <a:spcBef>
                <a:spcPts val="0"/>
              </a:spcBef>
              <a:spcAft>
                <a:spcPts val="0"/>
              </a:spcAft>
              <a:buClr>
                <a:schemeClr val="dk1"/>
              </a:buClr>
              <a:buSzPts val="1600"/>
              <a:buFont typeface="Trebuchet MS"/>
              <a:buChar char="•"/>
            </a:pPr>
            <a:r>
              <a:rPr lang="en-US" sz="1600" dirty="0">
                <a:solidFill>
                  <a:schemeClr val="dk1"/>
                </a:solidFill>
                <a:latin typeface="Trebuchet MS"/>
                <a:ea typeface="Trebuchet MS"/>
                <a:cs typeface="Trebuchet MS"/>
                <a:sym typeface="Trebuchet MS"/>
              </a:rPr>
              <a:t>Our dictation will take place on a Friday.</a:t>
            </a:r>
            <a:endParaRPr sz="1600" dirty="0">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txBox="1">
            <a:spLocks noGrp="1"/>
          </p:cNvSpPr>
          <p:nvPr>
            <p:ph type="title"/>
          </p:nvPr>
        </p:nvSpPr>
        <p:spPr>
          <a:xfrm>
            <a:off x="457200" y="333375"/>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6000"/>
              <a:buFont typeface="Arial"/>
              <a:buNone/>
            </a:pPr>
            <a:r>
              <a:rPr lang="en-US" sz="6000" b="1" i="0" u="none">
                <a:solidFill>
                  <a:schemeClr val="accent1"/>
                </a:solidFill>
                <a:latin typeface="Arial"/>
                <a:ea typeface="Arial"/>
                <a:cs typeface="Arial"/>
                <a:sym typeface="Arial"/>
              </a:rPr>
              <a:t>Reading</a:t>
            </a:r>
            <a:endParaRPr/>
          </a:p>
        </p:txBody>
      </p:sp>
      <p:sp>
        <p:nvSpPr>
          <p:cNvPr id="342" name="Google Shape;342;p18"/>
          <p:cNvSpPr txBox="1"/>
          <p:nvPr/>
        </p:nvSpPr>
        <p:spPr>
          <a:xfrm>
            <a:off x="1042987" y="1196975"/>
            <a:ext cx="7058100" cy="51717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200"/>
              <a:buFont typeface="Trebuchet MS"/>
              <a:buChar char="•"/>
            </a:pPr>
            <a:r>
              <a:rPr lang="en-US" sz="2200" b="0" i="0" u="none" strike="noStrike" cap="none" dirty="0">
                <a:solidFill>
                  <a:schemeClr val="dk1"/>
                </a:solidFill>
                <a:latin typeface="Trebuchet MS"/>
                <a:ea typeface="Trebuchet MS"/>
                <a:cs typeface="Trebuchet MS"/>
                <a:sym typeface="Trebuchet MS"/>
              </a:rPr>
              <a:t>A lot of the R6/7 children are</a:t>
            </a:r>
            <a:r>
              <a:rPr lang="en-US" sz="2200" dirty="0">
                <a:solidFill>
                  <a:schemeClr val="dk1"/>
                </a:solidFill>
                <a:latin typeface="Trebuchet MS"/>
                <a:ea typeface="Trebuchet MS"/>
                <a:cs typeface="Trebuchet MS"/>
                <a:sym typeface="Trebuchet MS"/>
              </a:rPr>
              <a:t> </a:t>
            </a:r>
            <a:r>
              <a:rPr lang="en-US" sz="2200" b="0" i="0" u="none" strike="noStrike" cap="none" dirty="0">
                <a:solidFill>
                  <a:schemeClr val="dk1"/>
                </a:solidFill>
                <a:latin typeface="Trebuchet MS"/>
                <a:ea typeface="Trebuchet MS"/>
                <a:cs typeface="Trebuchet MS"/>
                <a:sym typeface="Trebuchet MS"/>
              </a:rPr>
              <a:t>becoming “independent readers” – and may not want to read with mum or dad</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200"/>
              <a:buFont typeface="Trebuchet MS"/>
              <a:buNone/>
            </a:pPr>
            <a:endParaRPr sz="2200" b="0" i="0" u="none" strike="noStrike" cap="none" dirty="0">
              <a:solidFill>
                <a:schemeClr val="dk1"/>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dk1"/>
              </a:buClr>
              <a:buSzPts val="2200"/>
              <a:buFont typeface="Trebuchet MS"/>
              <a:buChar char="•"/>
            </a:pPr>
            <a:r>
              <a:rPr lang="en-US" sz="2200" b="0" i="0" u="none" strike="noStrike" cap="none" dirty="0">
                <a:solidFill>
                  <a:schemeClr val="dk1"/>
                </a:solidFill>
                <a:latin typeface="Trebuchet MS"/>
                <a:ea typeface="Trebuchet MS"/>
                <a:cs typeface="Trebuchet MS"/>
                <a:sym typeface="Trebuchet MS"/>
              </a:rPr>
              <a:t>Talk to them about what they are reading (characters, plot, new vocabulary </a:t>
            </a:r>
            <a:r>
              <a:rPr lang="en-US" sz="2200" b="0" i="0" u="none" strike="noStrike" cap="none" dirty="0" err="1">
                <a:solidFill>
                  <a:schemeClr val="dk1"/>
                </a:solidFill>
                <a:latin typeface="Trebuchet MS"/>
                <a:ea typeface="Trebuchet MS"/>
                <a:cs typeface="Trebuchet MS"/>
                <a:sym typeface="Trebuchet MS"/>
              </a:rPr>
              <a:t>etc</a:t>
            </a:r>
            <a:r>
              <a:rPr lang="en-US" sz="2200" b="0" i="0" u="none" strike="noStrike" cap="none" dirty="0">
                <a:solidFill>
                  <a:schemeClr val="dk1"/>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200"/>
              <a:buFont typeface="Trebuchet MS"/>
              <a:buNone/>
            </a:pPr>
            <a:endParaRPr sz="2200" b="0" i="0" u="none" strike="noStrike" cap="none" dirty="0">
              <a:solidFill>
                <a:schemeClr val="dk1"/>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dk1"/>
              </a:buClr>
              <a:buSzPts val="2200"/>
              <a:buFont typeface="Trebuchet MS"/>
              <a:buChar char="•"/>
            </a:pPr>
            <a:r>
              <a:rPr lang="en-US" sz="2200" b="0" i="0" u="none" strike="noStrike" cap="none" dirty="0">
                <a:solidFill>
                  <a:schemeClr val="dk1"/>
                </a:solidFill>
                <a:latin typeface="Trebuchet MS"/>
                <a:ea typeface="Trebuchet MS"/>
                <a:cs typeface="Trebuchet MS"/>
                <a:sym typeface="Trebuchet MS"/>
              </a:rPr>
              <a:t>Children should read over what we have read at school – they are not to read on. They should supplement their school reading books with their own reading for pleasure</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200"/>
              <a:buFont typeface="Trebuchet MS"/>
              <a:buNone/>
            </a:pPr>
            <a:endParaRPr sz="2200" b="0" i="0" u="none" strike="noStrike" cap="none" dirty="0">
              <a:solidFill>
                <a:schemeClr val="dk1"/>
              </a:solidFill>
              <a:latin typeface="Trebuchet MS"/>
              <a:ea typeface="Trebuchet MS"/>
              <a:cs typeface="Trebuchet MS"/>
              <a:sym typeface="Trebuchet MS"/>
            </a:endParaRPr>
          </a:p>
          <a:p>
            <a:pPr marL="457200" marR="0" lvl="0" indent="-457200" algn="l" rtl="0">
              <a:lnSpc>
                <a:spcPct val="100000"/>
              </a:lnSpc>
              <a:spcBef>
                <a:spcPts val="0"/>
              </a:spcBef>
              <a:spcAft>
                <a:spcPts val="0"/>
              </a:spcAft>
              <a:buClr>
                <a:schemeClr val="dk1"/>
              </a:buClr>
              <a:buSzPts val="2200"/>
              <a:buFont typeface="Trebuchet MS"/>
              <a:buChar char="•"/>
            </a:pPr>
            <a:r>
              <a:rPr lang="en-US" sz="2200" b="0" i="0" u="none" strike="noStrike" cap="none" dirty="0">
                <a:solidFill>
                  <a:schemeClr val="dk1"/>
                </a:solidFill>
                <a:latin typeface="Trebuchet MS"/>
                <a:ea typeface="Trebuchet MS"/>
                <a:cs typeface="Trebuchet MS"/>
                <a:sym typeface="Trebuchet MS"/>
              </a:rPr>
              <a:t>Accelerated Reader- Children are more than welcome to bring these books home but they must bring them to school every day for quiet reading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title"/>
          </p:nvPr>
        </p:nvSpPr>
        <p:spPr>
          <a:xfrm>
            <a:off x="457200" y="333375"/>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800"/>
              <a:buFont typeface="Arial"/>
              <a:buNone/>
            </a:pPr>
            <a:r>
              <a:rPr lang="en-US" sz="4800" b="1" i="0" u="none">
                <a:solidFill>
                  <a:schemeClr val="accent1"/>
                </a:solidFill>
                <a:latin typeface="Arial"/>
                <a:ea typeface="Arial"/>
                <a:cs typeface="Arial"/>
                <a:sym typeface="Arial"/>
              </a:rPr>
              <a:t>Uniform</a:t>
            </a:r>
            <a:endParaRPr/>
          </a:p>
        </p:txBody>
      </p:sp>
      <p:sp>
        <p:nvSpPr>
          <p:cNvPr id="348" name="Google Shape;348;p19"/>
          <p:cNvSpPr txBox="1"/>
          <p:nvPr/>
        </p:nvSpPr>
        <p:spPr>
          <a:xfrm>
            <a:off x="457200" y="1268400"/>
            <a:ext cx="7414200" cy="627860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US" sz="2200" b="0" i="0" u="none" strike="noStrike" cap="none" dirty="0">
                <a:solidFill>
                  <a:schemeClr val="dk1"/>
                </a:solidFill>
                <a:latin typeface="Trebuchet MS"/>
                <a:ea typeface="Trebuchet MS"/>
                <a:cs typeface="Trebuchet MS"/>
                <a:sym typeface="Trebuchet MS"/>
              </a:rPr>
              <a:t>Full school uniform should always be worn. Names on all clothing is very important as items always go missing</a:t>
            </a:r>
            <a:endParaRPr sz="2200" b="0" i="0" u="none" strike="noStrike" cap="none"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Arial"/>
              <a:buChar char="•"/>
            </a:pPr>
            <a:r>
              <a:rPr lang="en-US" sz="2200" b="0" i="0" u="none" strike="noStrike" cap="none" dirty="0">
                <a:solidFill>
                  <a:schemeClr val="dk1"/>
                </a:solidFill>
                <a:latin typeface="Trebuchet MS"/>
                <a:ea typeface="Trebuchet MS"/>
                <a:cs typeface="Trebuchet MS"/>
                <a:sym typeface="Trebuchet MS"/>
              </a:rPr>
              <a:t>PE gear – Plain tracksuit bottoms or shorts. Trainers – children cannot take part in PE without trainers. </a:t>
            </a:r>
            <a:endParaRPr sz="2200" b="0" i="0" u="none" strike="noStrike" cap="none"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Char char="•"/>
            </a:pPr>
            <a:r>
              <a:rPr lang="en-US" sz="2200" b="0" i="0" u="none" strike="noStrike" cap="none" dirty="0">
                <a:solidFill>
                  <a:schemeClr val="dk1"/>
                </a:solidFill>
                <a:latin typeface="Trebuchet MS"/>
                <a:ea typeface="Trebuchet MS"/>
                <a:cs typeface="Trebuchet MS"/>
                <a:sym typeface="Trebuchet MS"/>
              </a:rPr>
              <a:t>We will have PE on Monday (Cross-country) </a:t>
            </a:r>
            <a:r>
              <a:rPr lang="en-US" sz="2200" dirty="0">
                <a:solidFill>
                  <a:schemeClr val="dk1"/>
                </a:solidFill>
                <a:latin typeface="Trebuchet MS"/>
                <a:ea typeface="Trebuchet MS"/>
                <a:cs typeface="Trebuchet MS"/>
                <a:sym typeface="Trebuchet MS"/>
              </a:rPr>
              <a:t>and Thursday this year.</a:t>
            </a:r>
            <a:endParaRPr sz="2200"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Char char="•"/>
            </a:pPr>
            <a:r>
              <a:rPr lang="en-US" sz="2200" b="0" i="0" u="none" strike="noStrike" cap="none" dirty="0">
                <a:solidFill>
                  <a:schemeClr val="dk1"/>
                </a:solidFill>
                <a:latin typeface="Trebuchet MS"/>
                <a:ea typeface="Trebuchet MS"/>
                <a:cs typeface="Trebuchet MS"/>
                <a:sym typeface="Trebuchet MS"/>
              </a:rPr>
              <a:t>Gaelic Football training</a:t>
            </a:r>
            <a:r>
              <a:rPr lang="en-US" sz="2200" dirty="0">
                <a:solidFill>
                  <a:schemeClr val="dk1"/>
                </a:solidFill>
                <a:latin typeface="Trebuchet MS"/>
                <a:ea typeface="Trebuchet MS"/>
                <a:cs typeface="Trebuchet MS"/>
                <a:sym typeface="Trebuchet MS"/>
              </a:rPr>
              <a:t> will take place on a Wednesday (those who do not wish to take part in the Gaelic football sessions will be doing other tasks such as Reading/Art/</a:t>
            </a:r>
            <a:r>
              <a:rPr lang="en-US" sz="2200" dirty="0" err="1">
                <a:solidFill>
                  <a:schemeClr val="dk1"/>
                </a:solidFill>
                <a:latin typeface="Trebuchet MS"/>
                <a:ea typeface="Trebuchet MS"/>
                <a:cs typeface="Trebuchet MS"/>
                <a:sym typeface="Trebuchet MS"/>
              </a:rPr>
              <a:t>Sumdog</a:t>
            </a:r>
            <a:r>
              <a:rPr lang="en-US" sz="2200" dirty="0">
                <a:solidFill>
                  <a:schemeClr val="dk1"/>
                </a:solidFill>
                <a:latin typeface="Trebuchet MS"/>
                <a:ea typeface="Trebuchet MS"/>
                <a:cs typeface="Trebuchet MS"/>
                <a:sym typeface="Trebuchet MS"/>
              </a:rPr>
              <a:t>/J2Easy etc.) </a:t>
            </a:r>
          </a:p>
          <a:p>
            <a:pPr marL="342900" marR="0" lvl="0" indent="-342900" algn="l" rtl="0">
              <a:lnSpc>
                <a:spcPct val="100000"/>
              </a:lnSpc>
              <a:spcBef>
                <a:spcPts val="0"/>
              </a:spcBef>
              <a:spcAft>
                <a:spcPts val="0"/>
              </a:spcAft>
              <a:buClr>
                <a:schemeClr val="dk1"/>
              </a:buClr>
              <a:buSzPts val="2400"/>
              <a:buFont typeface="Trebuchet MS"/>
              <a:buChar char="•"/>
            </a:pPr>
            <a:r>
              <a:rPr lang="en-US" sz="2200" b="0" i="0" u="none" strike="noStrike" cap="none" dirty="0">
                <a:solidFill>
                  <a:schemeClr val="dk1"/>
                </a:solidFill>
                <a:latin typeface="Trebuchet MS"/>
                <a:sym typeface="Trebuchet MS"/>
              </a:rPr>
              <a:t>We remind you that pupils are not to wear branded Club / County or soccer gear for PE lessons. Pupils should wear plain shorts or track bottoms, as well as the school jersey or plain green t-shirt.</a:t>
            </a:r>
            <a:endParaRPr sz="2200" b="0" i="0" u="none" strike="noStrike" cap="none" dirty="0">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
          <p:cNvSpPr txBox="1">
            <a:spLocks noGrp="1"/>
          </p:cNvSpPr>
          <p:nvPr>
            <p:ph type="title"/>
          </p:nvPr>
        </p:nvSpPr>
        <p:spPr>
          <a:xfrm>
            <a:off x="609600" y="609600"/>
            <a:ext cx="6348412"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11111"/>
              <a:buFont typeface="Trebuchet MS"/>
              <a:buNone/>
            </a:pPr>
            <a:r>
              <a:rPr lang="en-US" sz="3200" b="0" i="0" u="none">
                <a:solidFill>
                  <a:schemeClr val="accent1"/>
                </a:solidFill>
                <a:latin typeface="Trebuchet MS"/>
                <a:ea typeface="Trebuchet MS"/>
                <a:cs typeface="Trebuchet MS"/>
                <a:sym typeface="Trebuchet MS"/>
              </a:rPr>
              <a:t>Dialann an lae</a:t>
            </a:r>
            <a:br>
              <a:rPr lang="en-US" sz="3200" b="0" i="0" u="none">
                <a:solidFill>
                  <a:schemeClr val="accent1"/>
                </a:solidFill>
                <a:latin typeface="Trebuchet MS"/>
                <a:ea typeface="Trebuchet MS"/>
                <a:cs typeface="Trebuchet MS"/>
                <a:sym typeface="Trebuchet MS"/>
              </a:rPr>
            </a:br>
            <a:r>
              <a:rPr lang="en-US" sz="3200" b="0" i="0" u="none">
                <a:solidFill>
                  <a:schemeClr val="accent1"/>
                </a:solidFill>
                <a:latin typeface="Trebuchet MS"/>
                <a:ea typeface="Trebuchet MS"/>
                <a:cs typeface="Trebuchet MS"/>
                <a:sym typeface="Trebuchet MS"/>
              </a:rPr>
              <a:t>Daily Routine</a:t>
            </a:r>
            <a:br>
              <a:rPr lang="en-US" sz="3200" b="0" i="0" u="none">
                <a:solidFill>
                  <a:schemeClr val="accent1"/>
                </a:solidFill>
                <a:latin typeface="Trebuchet MS"/>
                <a:ea typeface="Trebuchet MS"/>
                <a:cs typeface="Trebuchet MS"/>
                <a:sym typeface="Trebuchet MS"/>
              </a:rPr>
            </a:br>
            <a:endParaRPr/>
          </a:p>
        </p:txBody>
      </p:sp>
      <p:sp>
        <p:nvSpPr>
          <p:cNvPr id="220" name="Google Shape;220;p2"/>
          <p:cNvSpPr txBox="1">
            <a:spLocks noGrp="1"/>
          </p:cNvSpPr>
          <p:nvPr>
            <p:ph type="body" idx="1"/>
          </p:nvPr>
        </p:nvSpPr>
        <p:spPr>
          <a:xfrm>
            <a:off x="609600" y="2160587"/>
            <a:ext cx="6348412" cy="38814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80000"/>
              </a:lnSpc>
              <a:spcBef>
                <a:spcPts val="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9.00.9.10- Registration</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9.10-9.30- Morning Task</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9.30-9.50- Phonics</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9.50-10.30- Gaeilge – Grammar/Novel/Comprehension/Writing</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10.30-11.00- Breaktime</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11.00-11.20- Mental </a:t>
            </a:r>
            <a:r>
              <a:rPr lang="en-US" sz="1100" b="0" i="0" u="none" strike="noStrike" cap="none" dirty="0" err="1">
                <a:solidFill>
                  <a:srgbClr val="404040"/>
                </a:solidFill>
                <a:latin typeface="Trebuchet MS"/>
                <a:ea typeface="Trebuchet MS"/>
                <a:cs typeface="Trebuchet MS"/>
                <a:sym typeface="Trebuchet MS"/>
              </a:rPr>
              <a:t>maths</a:t>
            </a:r>
            <a:r>
              <a:rPr lang="en-US" sz="1100" b="0" i="0" u="none" strike="noStrike" cap="none" dirty="0">
                <a:solidFill>
                  <a:srgbClr val="404040"/>
                </a:solidFill>
                <a:latin typeface="Trebuchet MS"/>
                <a:ea typeface="Trebuchet MS"/>
                <a:cs typeface="Trebuchet MS"/>
                <a:sym typeface="Trebuchet MS"/>
              </a:rPr>
              <a:t> activities</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11.20-12.00- </a:t>
            </a:r>
            <a:r>
              <a:rPr lang="en-US" sz="1100" b="0" i="0" u="none" strike="noStrike" cap="none" dirty="0" err="1">
                <a:solidFill>
                  <a:srgbClr val="404040"/>
                </a:solidFill>
                <a:latin typeface="Trebuchet MS"/>
                <a:ea typeface="Trebuchet MS"/>
                <a:cs typeface="Trebuchet MS"/>
                <a:sym typeface="Trebuchet MS"/>
              </a:rPr>
              <a:t>Maths</a:t>
            </a:r>
            <a:r>
              <a:rPr lang="en-US" sz="1100" b="0" i="0" u="none" strike="noStrike" cap="none" dirty="0">
                <a:solidFill>
                  <a:srgbClr val="404040"/>
                </a:solidFill>
                <a:latin typeface="Trebuchet MS"/>
                <a:ea typeface="Trebuchet MS"/>
                <a:cs typeface="Trebuchet MS"/>
                <a:sym typeface="Trebuchet MS"/>
              </a:rPr>
              <a:t> work </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12.00-1.00- Lunch</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1.00-1.20- Quiet Reading/ Accelerated Reader novels &amp; quizzes</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1.20- 1.40- Homework - allocated homework and correcting previous homework (Monday and Thursday)</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1.40-2.20 English- grammar/punctuation/novel/comprehension/writing and WAU topic</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2.20- 2.40- W.A.U (topic work)/ Art/ Personal Development/ Practical tasks</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2.40-3.00- Class novel</a:t>
            </a:r>
            <a:endParaRPr dirty="0"/>
          </a:p>
          <a:p>
            <a:pPr marL="342900" marR="0" lvl="0" indent="-342900" algn="l" rtl="0">
              <a:lnSpc>
                <a:spcPct val="80000"/>
              </a:lnSpc>
              <a:spcBef>
                <a:spcPts val="1000"/>
              </a:spcBef>
              <a:spcAft>
                <a:spcPts val="0"/>
              </a:spcAft>
              <a:buClr>
                <a:schemeClr val="accent1"/>
              </a:buClr>
              <a:buSzPts val="880"/>
              <a:buFont typeface="Noto Sans Symbols"/>
              <a:buChar char="►"/>
            </a:pPr>
            <a:r>
              <a:rPr lang="en-US" sz="1100" b="0" i="0" u="none" strike="noStrike" cap="none" dirty="0">
                <a:solidFill>
                  <a:srgbClr val="404040"/>
                </a:solidFill>
                <a:latin typeface="Trebuchet MS"/>
                <a:ea typeface="Trebuchet MS"/>
                <a:cs typeface="Trebuchet MS"/>
                <a:sym typeface="Trebuchet MS"/>
              </a:rPr>
              <a:t>3.00 </a:t>
            </a:r>
            <a:r>
              <a:rPr lang="en-US" sz="1100" b="0" i="0" u="none" strike="noStrike" cap="none" dirty="0" err="1">
                <a:solidFill>
                  <a:srgbClr val="404040"/>
                </a:solidFill>
                <a:latin typeface="Trebuchet MS"/>
                <a:ea typeface="Trebuchet MS"/>
                <a:cs typeface="Trebuchet MS"/>
                <a:sym typeface="Trebuchet MS"/>
              </a:rPr>
              <a:t>Hometime</a:t>
            </a:r>
            <a:endParaRPr dirty="0"/>
          </a:p>
          <a:p>
            <a:pPr marL="342900" marR="0" lvl="0" indent="-287020" algn="l" rtl="0">
              <a:lnSpc>
                <a:spcPct val="100000"/>
              </a:lnSpc>
              <a:spcBef>
                <a:spcPts val="1000"/>
              </a:spcBef>
              <a:spcAft>
                <a:spcPts val="0"/>
              </a:spcAft>
              <a:buClr>
                <a:schemeClr val="accent1"/>
              </a:buClr>
              <a:buSzPts val="880"/>
              <a:buFont typeface="Noto Sans Symbols"/>
              <a:buNone/>
            </a:pPr>
            <a:endParaRPr sz="1100" b="0" i="0" u="none" dirty="0">
              <a:solidFill>
                <a:srgbClr val="404040"/>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0" i="0" u="sng">
                <a:solidFill>
                  <a:schemeClr val="accent1"/>
                </a:solidFill>
                <a:latin typeface="Trebuchet MS"/>
                <a:ea typeface="Trebuchet MS"/>
                <a:cs typeface="Trebuchet MS"/>
                <a:sym typeface="Trebuchet MS"/>
              </a:rPr>
              <a:t>Assessment </a:t>
            </a:r>
            <a:endParaRPr/>
          </a:p>
        </p:txBody>
      </p:sp>
      <p:sp>
        <p:nvSpPr>
          <p:cNvPr id="354" name="Google Shape;354;p20"/>
          <p:cNvSpPr txBox="1"/>
          <p:nvPr/>
        </p:nvSpPr>
        <p:spPr>
          <a:xfrm>
            <a:off x="900112" y="1417637"/>
            <a:ext cx="7488237" cy="51800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A key question parents often ask is how my child be assessed?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Trebuchet MS"/>
              <a:buNone/>
            </a:pPr>
            <a:endParaRPr sz="16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Trebuchet MS"/>
                <a:ea typeface="Trebuchet MS"/>
                <a:cs typeface="Trebuchet MS"/>
                <a:sym typeface="Trebuchet MS"/>
              </a:rPr>
              <a:t>Bunscoil</a:t>
            </a:r>
            <a:r>
              <a:rPr lang="en-US" sz="1600" b="0" i="0" u="none" strike="noStrike" cap="none" dirty="0">
                <a:solidFill>
                  <a:schemeClr val="dk1"/>
                </a:solidFill>
                <a:latin typeface="Trebuchet MS"/>
                <a:ea typeface="Trebuchet MS"/>
                <a:cs typeface="Trebuchet MS"/>
                <a:sym typeface="Trebuchet MS"/>
              </a:rPr>
              <a:t> </a:t>
            </a:r>
            <a:r>
              <a:rPr lang="en-US" sz="1600" b="0" i="0" u="none" strike="noStrike" cap="none" dirty="0" err="1">
                <a:solidFill>
                  <a:schemeClr val="dk1"/>
                </a:solidFill>
                <a:latin typeface="Trebuchet MS"/>
                <a:ea typeface="Trebuchet MS"/>
                <a:cs typeface="Trebuchet MS"/>
                <a:sym typeface="Trebuchet MS"/>
              </a:rPr>
              <a:t>Bheanna</a:t>
            </a:r>
            <a:r>
              <a:rPr lang="en-US" sz="1600" b="0" i="0" u="none" strike="noStrike" cap="none" dirty="0">
                <a:solidFill>
                  <a:schemeClr val="dk1"/>
                </a:solidFill>
                <a:latin typeface="Trebuchet MS"/>
                <a:ea typeface="Trebuchet MS"/>
                <a:cs typeface="Trebuchet MS"/>
                <a:sym typeface="Trebuchet MS"/>
              </a:rPr>
              <a:t> Boirche assesses pupils in the same ways as pupils are assessed in any other primary school in Northern Ireland- Irish or English Medium.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Trebuchet MS"/>
                <a:ea typeface="Trebuchet MS"/>
                <a:cs typeface="Trebuchet MS"/>
                <a:sym typeface="Trebuchet MS"/>
              </a:rPr>
              <a:t>In accordance with the NI Curriculum, in Years 1-7, teachers must assess your child’s learning.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Trebuchet MS"/>
                <a:ea typeface="Trebuchet MS"/>
                <a:cs typeface="Trebuchet MS"/>
                <a:sym typeface="Trebuchet MS"/>
              </a:rPr>
              <a:t>Continuous assessment is done regularly in the classroom, through assessing your child’s written work, participation in class discussions and tests on a Friday. However, Rang 3-7 pupils undergo </a:t>
            </a:r>
            <a:r>
              <a:rPr lang="en-US" sz="1600" b="0" i="0" u="none" strike="noStrike" cap="none" dirty="0" err="1">
                <a:solidFill>
                  <a:schemeClr val="dk1"/>
                </a:solidFill>
                <a:latin typeface="Trebuchet MS"/>
                <a:ea typeface="Trebuchet MS"/>
                <a:cs typeface="Trebuchet MS"/>
                <a:sym typeface="Trebuchet MS"/>
              </a:rPr>
              <a:t>standardised</a:t>
            </a:r>
            <a:r>
              <a:rPr lang="en-US" sz="1600" b="0" i="0" u="none" strike="noStrike" cap="none" dirty="0">
                <a:solidFill>
                  <a:schemeClr val="dk1"/>
                </a:solidFill>
                <a:latin typeface="Trebuchet MS"/>
                <a:ea typeface="Trebuchet MS"/>
                <a:cs typeface="Trebuchet MS"/>
                <a:sym typeface="Trebuchet MS"/>
              </a:rPr>
              <a:t> tests in the summer term in English, Irish and </a:t>
            </a:r>
            <a:r>
              <a:rPr lang="en-US" sz="1600" b="0" i="0" u="none" strike="noStrike" cap="none" dirty="0" err="1">
                <a:solidFill>
                  <a:schemeClr val="dk1"/>
                </a:solidFill>
                <a:latin typeface="Trebuchet MS"/>
                <a:ea typeface="Trebuchet MS"/>
                <a:cs typeface="Trebuchet MS"/>
                <a:sym typeface="Trebuchet MS"/>
              </a:rPr>
              <a:t>Maths</a:t>
            </a:r>
            <a:r>
              <a:rPr lang="en-US" sz="1600" b="0" i="0" u="none" strike="noStrike" cap="none" dirty="0">
                <a:solidFill>
                  <a:schemeClr val="dk1"/>
                </a:solidFill>
                <a:latin typeface="Trebuchet MS"/>
                <a:ea typeface="Trebuchet MS"/>
                <a:cs typeface="Trebuchet MS"/>
                <a:sym typeface="Trebuchet MS"/>
              </a:rPr>
              <a:t> which give a more formal indication of progress. These scores are then </a:t>
            </a:r>
            <a:r>
              <a:rPr lang="en-US" sz="1600" b="0" i="0" u="none" strike="noStrike" cap="none" dirty="0" err="1">
                <a:solidFill>
                  <a:schemeClr val="dk1"/>
                </a:solidFill>
                <a:latin typeface="Trebuchet MS"/>
                <a:ea typeface="Trebuchet MS"/>
                <a:cs typeface="Trebuchet MS"/>
                <a:sym typeface="Trebuchet MS"/>
              </a:rPr>
              <a:t>analysed</a:t>
            </a:r>
            <a:r>
              <a:rPr lang="en-US" sz="1600" b="0" i="0" u="none" strike="noStrike" cap="none" dirty="0">
                <a:solidFill>
                  <a:schemeClr val="dk1"/>
                </a:solidFill>
                <a:latin typeface="Trebuchet MS"/>
                <a:ea typeface="Trebuchet MS"/>
                <a:cs typeface="Trebuchet MS"/>
                <a:sym typeface="Trebuchet MS"/>
              </a:rPr>
              <a:t> by the teachers, and used to plan the future teaching and learning of our pupils.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Trebuchet MS"/>
                <a:ea typeface="Trebuchet MS"/>
                <a:cs typeface="Trebuchet MS"/>
                <a:sym typeface="Trebuchet MS"/>
              </a:rPr>
              <a:t>Parent-teacher meetings help to update you on your child’s progress and to suggest areas to help support your child in the home environment.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Trebuchet MS"/>
                <a:ea typeface="Trebuchet MS"/>
                <a:cs typeface="Trebuchet MS"/>
                <a:sym typeface="Trebuchet MS"/>
              </a:rPr>
              <a:t>At the end of each school year, you will receive a written report from your child’s teacher. This will describe your child’s progress in every aspect of the curriculum.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br>
              <a:rPr lang="en-US" sz="1800" b="0" i="0" u="none" strike="noStrike" cap="none" dirty="0">
                <a:solidFill>
                  <a:schemeClr val="dk1"/>
                </a:solidFill>
                <a:latin typeface="Trebuchet MS"/>
                <a:ea typeface="Trebuchet MS"/>
                <a:cs typeface="Trebuchet MS"/>
                <a:sym typeface="Trebuchet MS"/>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200"/>
              <a:buFont typeface="Trebuchet MS"/>
              <a:buNone/>
            </a:pPr>
            <a:r>
              <a:rPr lang="en-US" sz="3200" b="0" i="0" u="none">
                <a:solidFill>
                  <a:schemeClr val="accent1"/>
                </a:solidFill>
                <a:latin typeface="Trebuchet MS"/>
                <a:ea typeface="Trebuchet MS"/>
                <a:cs typeface="Trebuchet MS"/>
                <a:sym typeface="Trebuchet MS"/>
              </a:rPr>
              <a:t>Imeachtaí Seach-Churaclaim- Extra Curricular activities</a:t>
            </a:r>
            <a:endParaRPr/>
          </a:p>
        </p:txBody>
      </p:sp>
      <p:sp>
        <p:nvSpPr>
          <p:cNvPr id="360" name="Google Shape;360;p21"/>
          <p:cNvSpPr txBox="1"/>
          <p:nvPr/>
        </p:nvSpPr>
        <p:spPr>
          <a:xfrm>
            <a:off x="1258887" y="1844675"/>
            <a:ext cx="6913500" cy="3909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200000"/>
              </a:lnSpc>
              <a:spcBef>
                <a:spcPts val="0"/>
              </a:spcBef>
              <a:spcAft>
                <a:spcPts val="0"/>
              </a:spcAft>
              <a:buClr>
                <a:schemeClr val="dk1"/>
              </a:buClr>
              <a:buSzPts val="1800"/>
              <a:buFont typeface="Arial"/>
              <a:buChar char="•"/>
            </a:pPr>
            <a:r>
              <a:rPr lang="en-US" sz="1800" b="0" i="0" u="none" strike="noStrike" cap="none">
                <a:solidFill>
                  <a:schemeClr val="dk1"/>
                </a:solidFill>
                <a:latin typeface="Trebuchet MS"/>
                <a:ea typeface="Trebuchet MS"/>
                <a:cs typeface="Trebuchet MS"/>
                <a:sym typeface="Trebuchet MS"/>
              </a:rPr>
              <a:t>Club Bricfeasta- Breakfast club from 8-8.45am</a:t>
            </a:r>
            <a:endParaRPr sz="1400" b="0" i="0" u="none" strike="noStrike" cap="none">
              <a:solidFill>
                <a:srgbClr val="000000"/>
              </a:solidFill>
              <a:latin typeface="Arial"/>
              <a:ea typeface="Arial"/>
              <a:cs typeface="Arial"/>
              <a:sym typeface="Arial"/>
            </a:endParaRPr>
          </a:p>
          <a:p>
            <a:pPr marL="285750" marR="0" lvl="0" indent="-285750" algn="l" rtl="0">
              <a:lnSpc>
                <a:spcPct val="200000"/>
              </a:lnSpc>
              <a:spcBef>
                <a:spcPts val="0"/>
              </a:spcBef>
              <a:spcAft>
                <a:spcPts val="0"/>
              </a:spcAft>
              <a:buClr>
                <a:schemeClr val="dk1"/>
              </a:buClr>
              <a:buSzPts val="1800"/>
              <a:buFont typeface="Arial"/>
              <a:buChar char="•"/>
            </a:pPr>
            <a:r>
              <a:rPr lang="en-US" sz="1800" b="0" i="0" u="none" strike="noStrike" cap="none">
                <a:solidFill>
                  <a:schemeClr val="dk1"/>
                </a:solidFill>
                <a:latin typeface="Trebuchet MS"/>
                <a:ea typeface="Trebuchet MS"/>
                <a:cs typeface="Trebuchet MS"/>
                <a:sym typeface="Trebuchet MS"/>
              </a:rPr>
              <a:t>Club iarscoile- After-schools club which takes place on a Monday- Thursday after school - 3pm-4pm. </a:t>
            </a:r>
            <a:endParaRPr sz="1400" b="0" i="0" u="none" strike="noStrike" cap="none">
              <a:solidFill>
                <a:srgbClr val="000000"/>
              </a:solidFill>
              <a:latin typeface="Arial"/>
              <a:ea typeface="Arial"/>
              <a:cs typeface="Arial"/>
              <a:sym typeface="Arial"/>
            </a:endParaRPr>
          </a:p>
          <a:p>
            <a:pPr marL="285750" marR="0" lvl="0" indent="-285750" algn="l" rtl="0">
              <a:lnSpc>
                <a:spcPct val="200000"/>
              </a:lnSpc>
              <a:spcBef>
                <a:spcPts val="0"/>
              </a:spcBef>
              <a:spcAft>
                <a:spcPts val="0"/>
              </a:spcAft>
              <a:buClr>
                <a:schemeClr val="dk1"/>
              </a:buClr>
              <a:buSzPts val="1800"/>
              <a:buFont typeface="Arial"/>
              <a:buChar char="•"/>
            </a:pPr>
            <a:r>
              <a:rPr lang="en-US" sz="1800" b="0" i="0" u="none" strike="noStrike" cap="none">
                <a:solidFill>
                  <a:schemeClr val="dk1"/>
                </a:solidFill>
                <a:latin typeface="Trebuchet MS"/>
                <a:ea typeface="Trebuchet MS"/>
                <a:cs typeface="Trebuchet MS"/>
                <a:sym typeface="Trebuchet MS"/>
              </a:rPr>
              <a:t>The club will offer a range of different activities for the children ie. gardening, Art</a:t>
            </a:r>
            <a:r>
              <a:rPr lang="en-US" sz="1800">
                <a:solidFill>
                  <a:schemeClr val="dk1"/>
                </a:solidFill>
                <a:latin typeface="Trebuchet MS"/>
                <a:ea typeface="Trebuchet MS"/>
                <a:cs typeface="Trebuchet MS"/>
                <a:sym typeface="Trebuchet MS"/>
              </a:rPr>
              <a:t>, </a:t>
            </a:r>
            <a:r>
              <a:rPr lang="en-US" sz="1800" b="0" i="0" u="none" strike="noStrike" cap="none">
                <a:solidFill>
                  <a:schemeClr val="dk1"/>
                </a:solidFill>
                <a:latin typeface="Trebuchet MS"/>
                <a:ea typeface="Trebuchet MS"/>
                <a:cs typeface="Trebuchet MS"/>
                <a:sym typeface="Trebuchet MS"/>
              </a:rPr>
              <a:t>use of ICT</a:t>
            </a:r>
            <a:r>
              <a:rPr lang="en-US" sz="1800">
                <a:solidFill>
                  <a:schemeClr val="dk1"/>
                </a:solidFill>
                <a:latin typeface="Trebuchet MS"/>
                <a:ea typeface="Trebuchet MS"/>
                <a:cs typeface="Trebuchet MS"/>
                <a:sym typeface="Trebuchet MS"/>
              </a:rPr>
              <a:t> and</a:t>
            </a:r>
            <a:r>
              <a:rPr lang="en-US" sz="1800" b="0" i="0" u="none" strike="noStrike" cap="none">
                <a:solidFill>
                  <a:schemeClr val="dk1"/>
                </a:solidFill>
                <a:latin typeface="Trebuchet MS"/>
                <a:ea typeface="Trebuchet MS"/>
                <a:cs typeface="Trebuchet MS"/>
                <a:sym typeface="Trebuchet MS"/>
              </a:rPr>
              <a:t> games. </a:t>
            </a:r>
            <a:endParaRPr/>
          </a:p>
          <a:p>
            <a:pPr marL="285750" marR="0" lvl="0" indent="-285750" algn="l" rtl="0">
              <a:lnSpc>
                <a:spcPct val="200000"/>
              </a:lnSpc>
              <a:spcBef>
                <a:spcPts val="0"/>
              </a:spcBef>
              <a:spcAft>
                <a:spcPts val="0"/>
              </a:spcAft>
              <a:buClr>
                <a:schemeClr val="dk1"/>
              </a:buClr>
              <a:buSzPts val="1800"/>
              <a:buFont typeface="Arial"/>
              <a:buChar char="•"/>
            </a:pPr>
            <a:r>
              <a:rPr lang="en-US" sz="1800" b="0" i="0" u="none" strike="noStrike" cap="none">
                <a:solidFill>
                  <a:schemeClr val="dk1"/>
                </a:solidFill>
                <a:latin typeface="Trebuchet MS"/>
                <a:ea typeface="Trebuchet MS"/>
                <a:cs typeface="Trebuchet MS"/>
                <a:sym typeface="Trebuchet MS"/>
              </a:rPr>
              <a:t>The cost for the both clubs is £3 per day.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Trebuchet MS"/>
              <a:buNone/>
            </a:pPr>
            <a:br>
              <a:rPr lang="en-US" sz="1800" b="0" i="0" u="none" strike="noStrike" cap="none">
                <a:solidFill>
                  <a:schemeClr val="dk1"/>
                </a:solidFill>
                <a:latin typeface="Trebuchet MS"/>
                <a:ea typeface="Trebuchet MS"/>
                <a:cs typeface="Trebuchet MS"/>
                <a:sym typeface="Trebuchet MS"/>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0" i="0" u="none">
                <a:solidFill>
                  <a:schemeClr val="accent1"/>
                </a:solidFill>
                <a:latin typeface="Trebuchet MS"/>
                <a:ea typeface="Trebuchet MS"/>
                <a:cs typeface="Trebuchet MS"/>
                <a:sym typeface="Trebuchet MS"/>
              </a:rPr>
              <a:t>Tuismitheoirí- Parents/Guardians </a:t>
            </a:r>
            <a:endParaRPr/>
          </a:p>
        </p:txBody>
      </p:sp>
      <p:sp>
        <p:nvSpPr>
          <p:cNvPr id="366" name="Google Shape;366;p22"/>
          <p:cNvSpPr txBox="1"/>
          <p:nvPr/>
        </p:nvSpPr>
        <p:spPr>
          <a:xfrm>
            <a:off x="1116012" y="1773237"/>
            <a:ext cx="64086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a:solidFill>
                  <a:schemeClr val="dk1"/>
                </a:solidFill>
                <a:latin typeface="Trebuchet MS"/>
                <a:ea typeface="Trebuchet MS"/>
                <a:cs typeface="Trebuchet MS"/>
                <a:sym typeface="Trebuchet MS"/>
              </a:rPr>
              <a:t>Our caring, family ethos at Naíscoil</a:t>
            </a:r>
            <a:r>
              <a:rPr lang="en-US" sz="1800">
                <a:solidFill>
                  <a:schemeClr val="dk1"/>
                </a:solidFill>
                <a:latin typeface="Trebuchet MS"/>
                <a:ea typeface="Trebuchet MS"/>
                <a:cs typeface="Trebuchet MS"/>
                <a:sym typeface="Trebuchet MS"/>
              </a:rPr>
              <a:t> agus</a:t>
            </a:r>
            <a:r>
              <a:rPr lang="en-US" sz="1800" b="0" i="0" u="none" strike="noStrike" cap="none">
                <a:solidFill>
                  <a:schemeClr val="dk1"/>
                </a:solidFill>
                <a:latin typeface="Trebuchet MS"/>
                <a:ea typeface="Trebuchet MS"/>
                <a:cs typeface="Trebuchet MS"/>
                <a:sym typeface="Trebuchet MS"/>
              </a:rPr>
              <a:t> Bunscoil Bheanna Boirche means that we strongly value the importance of parental input in their child’s education.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a:solidFill>
                  <a:schemeClr val="dk1"/>
                </a:solidFill>
                <a:latin typeface="Trebuchet MS"/>
                <a:ea typeface="Trebuchet MS"/>
                <a:cs typeface="Trebuchet MS"/>
                <a:sym typeface="Trebuchet MS"/>
              </a:rPr>
              <a:t>We believe that happy children are more effective learners. Parents are always encouraged to discuss any concerns they may have either with the class teacher or with the principal. Our door is always open, and we pride ourselves here at Naíscoil agus Bunscoil Bheanna Boirche on our open and friendly relationships between teachers and parents.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title"/>
          </p:nvPr>
        </p:nvSpPr>
        <p:spPr>
          <a:xfrm>
            <a:off x="366889" y="116593"/>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200"/>
              <a:buFont typeface="Trebuchet MS"/>
              <a:buNone/>
            </a:pPr>
            <a:r>
              <a:rPr lang="en-US" sz="3200" b="0" i="0" u="none">
                <a:solidFill>
                  <a:schemeClr val="accent1"/>
                </a:solidFill>
                <a:latin typeface="Trebuchet MS"/>
                <a:ea typeface="Trebuchet MS"/>
                <a:cs typeface="Trebuchet MS"/>
                <a:sym typeface="Trebuchet MS"/>
              </a:rPr>
              <a:t>Ag cuidiú le do pháiste-</a:t>
            </a:r>
            <a:br>
              <a:rPr lang="en-US" sz="3200" b="0" i="0" u="none">
                <a:solidFill>
                  <a:schemeClr val="accent1"/>
                </a:solidFill>
                <a:latin typeface="Trebuchet MS"/>
                <a:ea typeface="Trebuchet MS"/>
                <a:cs typeface="Trebuchet MS"/>
                <a:sym typeface="Trebuchet MS"/>
              </a:rPr>
            </a:br>
            <a:r>
              <a:rPr lang="en-US" sz="3200" b="0" i="0" u="none">
                <a:solidFill>
                  <a:schemeClr val="accent1"/>
                </a:solidFill>
                <a:latin typeface="Trebuchet MS"/>
                <a:ea typeface="Trebuchet MS"/>
                <a:cs typeface="Trebuchet MS"/>
                <a:sym typeface="Trebuchet MS"/>
              </a:rPr>
              <a:t>Supporting your child</a:t>
            </a:r>
            <a:endParaRPr/>
          </a:p>
        </p:txBody>
      </p:sp>
      <p:sp>
        <p:nvSpPr>
          <p:cNvPr id="372" name="Google Shape;372;p23"/>
          <p:cNvSpPr txBox="1"/>
          <p:nvPr/>
        </p:nvSpPr>
        <p:spPr>
          <a:xfrm>
            <a:off x="547511" y="1078970"/>
            <a:ext cx="7358100" cy="61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rebuchet MS"/>
              <a:buNone/>
            </a:pPr>
            <a:r>
              <a:rPr lang="en-US" sz="1400" b="0" i="0" u="none" strike="noStrike" cap="none" dirty="0">
                <a:solidFill>
                  <a:schemeClr val="dk1"/>
                </a:solidFill>
                <a:latin typeface="Trebuchet MS"/>
                <a:ea typeface="Trebuchet MS"/>
                <a:cs typeface="Trebuchet MS"/>
                <a:sym typeface="Trebuchet MS"/>
              </a:rPr>
              <a:t>A great way to help your child to encourage them to develop their own independence through taking responsibility for themselves.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br>
              <a:rPr lang="en-US" sz="1400" b="0" i="0" u="none" strike="noStrike" cap="none" dirty="0">
                <a:solidFill>
                  <a:schemeClr val="dk1"/>
                </a:solidFill>
                <a:latin typeface="Trebuchet MS"/>
                <a:ea typeface="Trebuchet MS"/>
                <a:cs typeface="Trebuchet MS"/>
                <a:sym typeface="Trebuchet MS"/>
              </a:rPr>
            </a:br>
            <a:r>
              <a:rPr lang="en-US" sz="1400" b="0" i="0" u="none" strike="noStrike" cap="none" dirty="0">
                <a:solidFill>
                  <a:schemeClr val="dk1"/>
                </a:solidFill>
                <a:latin typeface="Trebuchet MS"/>
                <a:ea typeface="Trebuchet MS"/>
                <a:cs typeface="Trebuchet MS"/>
                <a:sym typeface="Trebuchet MS"/>
              </a:rPr>
              <a:t>Examples include;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r>
              <a:rPr lang="en-US" dirty="0">
                <a:solidFill>
                  <a:schemeClr val="dk1"/>
                </a:solidFill>
                <a:latin typeface="Trebuchet MS"/>
                <a:ea typeface="Trebuchet MS"/>
                <a:cs typeface="Trebuchet MS"/>
                <a:sym typeface="Trebuchet MS"/>
              </a:rPr>
              <a:t>-</a:t>
            </a:r>
            <a:r>
              <a:rPr lang="en-US" sz="1400" b="0" i="0" u="none" strike="noStrike" cap="none" dirty="0">
                <a:solidFill>
                  <a:schemeClr val="dk1"/>
                </a:solidFill>
                <a:latin typeface="Trebuchet MS"/>
                <a:ea typeface="Trebuchet MS"/>
                <a:cs typeface="Trebuchet MS"/>
                <a:sym typeface="Trebuchet MS"/>
              </a:rPr>
              <a:t>Ensuring that they are wearing the appropriate PE gear on the appropriate days (Tuesdays and Wednesdays)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r>
              <a:rPr lang="en-US" dirty="0">
                <a:solidFill>
                  <a:schemeClr val="dk1"/>
                </a:solidFill>
                <a:latin typeface="Trebuchet MS"/>
                <a:ea typeface="Trebuchet MS"/>
                <a:cs typeface="Trebuchet MS"/>
                <a:sym typeface="Trebuchet MS"/>
              </a:rPr>
              <a:t>-</a:t>
            </a:r>
            <a:r>
              <a:rPr lang="en-US" sz="1400" b="0" i="0" u="none" strike="noStrike" cap="none" dirty="0">
                <a:solidFill>
                  <a:schemeClr val="dk1"/>
                </a:solidFill>
                <a:latin typeface="Trebuchet MS"/>
                <a:ea typeface="Trebuchet MS"/>
                <a:cs typeface="Trebuchet MS"/>
                <a:sym typeface="Trebuchet MS"/>
              </a:rPr>
              <a:t>Looking after their coats, jumpers etc. (please label these)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r>
              <a:rPr lang="en-US" dirty="0">
                <a:solidFill>
                  <a:schemeClr val="dk1"/>
                </a:solidFill>
                <a:latin typeface="Trebuchet MS"/>
                <a:ea typeface="Trebuchet MS"/>
                <a:cs typeface="Trebuchet MS"/>
                <a:sym typeface="Trebuchet MS"/>
              </a:rPr>
              <a:t>-</a:t>
            </a:r>
            <a:r>
              <a:rPr lang="en-US" sz="1400" b="0" i="0" u="none" strike="noStrike" cap="none" dirty="0">
                <a:solidFill>
                  <a:schemeClr val="dk1"/>
                </a:solidFill>
                <a:latin typeface="Trebuchet MS"/>
                <a:ea typeface="Trebuchet MS"/>
                <a:cs typeface="Trebuchet MS"/>
                <a:sym typeface="Trebuchet MS"/>
              </a:rPr>
              <a:t>Remembering to take home and return their homework folders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r>
              <a:rPr lang="en-US" dirty="0">
                <a:solidFill>
                  <a:schemeClr val="dk1"/>
                </a:solidFill>
                <a:latin typeface="Trebuchet MS"/>
                <a:ea typeface="Trebuchet MS"/>
                <a:cs typeface="Trebuchet MS"/>
                <a:sym typeface="Trebuchet MS"/>
              </a:rPr>
              <a:t>-</a:t>
            </a:r>
            <a:r>
              <a:rPr lang="en-US" sz="1400" b="0" i="0" u="none" strike="noStrike" cap="none" dirty="0">
                <a:solidFill>
                  <a:schemeClr val="dk1"/>
                </a:solidFill>
                <a:latin typeface="Trebuchet MS"/>
                <a:ea typeface="Trebuchet MS"/>
                <a:cs typeface="Trebuchet MS"/>
                <a:sym typeface="Trebuchet MS"/>
              </a:rPr>
              <a:t>Take an interest in their work: ask them about their homework, reading books/novels or about what topics they are studying in school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r>
              <a:rPr lang="en-US" dirty="0">
                <a:solidFill>
                  <a:schemeClr val="dk1"/>
                </a:solidFill>
                <a:latin typeface="Trebuchet MS"/>
                <a:ea typeface="Trebuchet MS"/>
                <a:cs typeface="Trebuchet MS"/>
                <a:sym typeface="Trebuchet MS"/>
              </a:rPr>
              <a:t>-</a:t>
            </a:r>
            <a:r>
              <a:rPr lang="en-US" sz="1400" b="0" i="0" u="none" strike="noStrike" cap="none" dirty="0">
                <a:solidFill>
                  <a:schemeClr val="dk1"/>
                </a:solidFill>
                <a:latin typeface="Trebuchet MS"/>
                <a:ea typeface="Trebuchet MS"/>
                <a:cs typeface="Trebuchet MS"/>
                <a:sym typeface="Trebuchet MS"/>
              </a:rPr>
              <a:t>Encourage a healthy diet and lifestyle. (The school has a healthy break policy  – only fruit, vegetables, milk or water are permitted.)</a:t>
            </a:r>
            <a:endParaRPr dirty="0"/>
          </a:p>
          <a:p>
            <a:pPr marL="0" marR="0" lvl="0" indent="0" algn="l" rtl="0">
              <a:lnSpc>
                <a:spcPct val="100000"/>
              </a:lnSpc>
              <a:spcBef>
                <a:spcPts val="0"/>
              </a:spcBef>
              <a:spcAft>
                <a:spcPts val="0"/>
              </a:spcAft>
              <a:buClr>
                <a:schemeClr val="dk1"/>
              </a:buClr>
              <a:buSzPts val="1400"/>
              <a:buFont typeface="Trebuchet MS"/>
              <a:buNone/>
            </a:pPr>
            <a:r>
              <a:rPr lang="en-US" dirty="0">
                <a:solidFill>
                  <a:schemeClr val="dk1"/>
                </a:solidFill>
                <a:latin typeface="Trebuchet MS"/>
                <a:ea typeface="Trebuchet MS"/>
                <a:cs typeface="Trebuchet MS"/>
                <a:sym typeface="Trebuchet MS"/>
              </a:rPr>
              <a:t>-</a:t>
            </a:r>
            <a:r>
              <a:rPr lang="en-US" sz="1400" b="0" i="0" u="none" strike="noStrike" cap="none" dirty="0">
                <a:solidFill>
                  <a:schemeClr val="dk1"/>
                </a:solidFill>
                <a:latin typeface="Trebuchet MS"/>
                <a:ea typeface="Trebuchet MS"/>
                <a:cs typeface="Trebuchet MS"/>
                <a:sym typeface="Trebuchet MS"/>
              </a:rPr>
              <a:t>Ensuring that they are aware of the dinner menu for that week. </a:t>
            </a:r>
            <a:endParaRPr dirty="0"/>
          </a:p>
          <a:p>
            <a:pPr marL="0" marR="0" lvl="0" indent="0" algn="l" rtl="0">
              <a:lnSpc>
                <a:spcPct val="100000"/>
              </a:lnSpc>
              <a:spcBef>
                <a:spcPts val="0"/>
              </a:spcBef>
              <a:spcAft>
                <a:spcPts val="0"/>
              </a:spcAft>
              <a:buClr>
                <a:schemeClr val="dk1"/>
              </a:buClr>
              <a:buSzPts val="1400"/>
              <a:buFont typeface="Trebuchet MS"/>
              <a:buNone/>
            </a:pPr>
            <a:r>
              <a:rPr lang="en-US" sz="1400" b="0" i="0" u="none" strike="noStrike" cap="none" dirty="0">
                <a:solidFill>
                  <a:srgbClr val="000000"/>
                </a:solidFill>
                <a:latin typeface="Arial"/>
                <a:ea typeface="Arial"/>
                <a:cs typeface="Arial"/>
                <a:sym typeface="Arial"/>
              </a:rPr>
              <a:t>The current dinner menu has already been sent out on the School App and is available to view on the school website.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Trebuchet MS"/>
              <a:buNone/>
            </a:pPr>
            <a:r>
              <a:rPr lang="en-US" sz="1400" b="0" i="0" u="none" strike="noStrike" cap="none" dirty="0">
                <a:solidFill>
                  <a:schemeClr val="dk1"/>
                </a:solidFill>
                <a:latin typeface="Trebuchet MS"/>
                <a:ea typeface="Trebuchet MS"/>
                <a:cs typeface="Trebuchet MS"/>
                <a:sym typeface="Trebuchet MS"/>
              </a:rPr>
              <a:t>There are some fantastic websites to assist parents with their child’s learning at home. These include;</a:t>
            </a:r>
            <a:endParaRPr sz="1400" b="0" i="0" u="none" strike="noStrike" cap="none" dirty="0">
              <a:solidFill>
                <a:srgbClr val="000000"/>
              </a:solidFill>
              <a:latin typeface="Arial"/>
              <a:ea typeface="Arial"/>
              <a:cs typeface="Arial"/>
              <a:sym typeface="Arial"/>
            </a:endParaRPr>
          </a:p>
          <a:p>
            <a:pPr marL="342900" marR="0" lvl="0" indent="-316309" algn="l" rtl="0">
              <a:lnSpc>
                <a:spcPct val="100000"/>
              </a:lnSpc>
              <a:spcBef>
                <a:spcPts val="1000"/>
              </a:spcBef>
              <a:spcAft>
                <a:spcPts val="0"/>
              </a:spcAft>
              <a:buClr>
                <a:srgbClr val="4A86E8"/>
              </a:buClr>
              <a:buSzPts val="1400"/>
              <a:buFont typeface="Arial"/>
              <a:buChar char="►"/>
            </a:pPr>
            <a:r>
              <a:rPr lang="en-US" sz="1400" b="0" i="0" u="sng" strike="noStrike" cap="none" dirty="0">
                <a:solidFill>
                  <a:srgbClr val="4A86E8"/>
                </a:solidFill>
                <a:latin typeface="Arial"/>
                <a:ea typeface="Arial"/>
                <a:cs typeface="Arial"/>
                <a:sym typeface="Arial"/>
                <a:hlinkClick r:id="rId3">
                  <a:extLst>
                    <a:ext uri="{A12FA001-AC4F-418D-AE19-62706E023703}">
                      <ahyp:hlinkClr xmlns:ahyp="http://schemas.microsoft.com/office/drawing/2018/hyperlinkcolor" val="tx"/>
                    </a:ext>
                  </a:extLst>
                </a:hlinkClick>
              </a:rPr>
              <a:t>www.tearma.ie</a:t>
            </a:r>
            <a:r>
              <a:rPr lang="en-US" sz="1400" b="0" i="0" u="sng" strike="noStrike" cap="none" dirty="0">
                <a:solidFill>
                  <a:srgbClr val="4A86E8"/>
                </a:solidFill>
                <a:latin typeface="Arial"/>
                <a:ea typeface="Arial"/>
                <a:cs typeface="Arial"/>
                <a:sym typeface="Arial"/>
              </a:rPr>
              <a:t>  </a:t>
            </a:r>
            <a:endParaRPr dirty="0"/>
          </a:p>
          <a:p>
            <a:pPr marL="342900" marR="0" lvl="0" indent="-316309" algn="l" rtl="0">
              <a:lnSpc>
                <a:spcPct val="100000"/>
              </a:lnSpc>
              <a:spcBef>
                <a:spcPts val="1000"/>
              </a:spcBef>
              <a:spcAft>
                <a:spcPts val="0"/>
              </a:spcAft>
              <a:buClr>
                <a:srgbClr val="4A86E8"/>
              </a:buClr>
              <a:buSzPts val="1400"/>
              <a:buFont typeface="Arial"/>
              <a:buChar char="►"/>
            </a:pPr>
            <a:r>
              <a:rPr lang="en-US" sz="1400" b="0" i="0" u="sng" strike="noStrike" cap="none" dirty="0">
                <a:solidFill>
                  <a:srgbClr val="4A86E8"/>
                </a:solidFill>
                <a:latin typeface="Arial"/>
                <a:ea typeface="Arial"/>
                <a:cs typeface="Arial"/>
                <a:sym typeface="Arial"/>
                <a:hlinkClick r:id="rId4">
                  <a:extLst>
                    <a:ext uri="{A12FA001-AC4F-418D-AE19-62706E023703}">
                      <ahyp:hlinkClr xmlns:ahyp="http://schemas.microsoft.com/office/drawing/2018/hyperlinkcolor" val="tx"/>
                    </a:ext>
                  </a:extLst>
                </a:hlinkClick>
              </a:rPr>
              <a:t>www.focloir.ie</a:t>
            </a:r>
            <a:r>
              <a:rPr lang="en-US" sz="1400" b="0" i="0" u="sng" strike="noStrike" cap="none" dirty="0">
                <a:solidFill>
                  <a:srgbClr val="4A86E8"/>
                </a:solidFill>
                <a:latin typeface="Arial"/>
                <a:ea typeface="Arial"/>
                <a:cs typeface="Arial"/>
                <a:sym typeface="Arial"/>
              </a:rPr>
              <a:t> </a:t>
            </a:r>
            <a:endParaRPr dirty="0"/>
          </a:p>
          <a:p>
            <a:pPr marL="342900" marR="0" lvl="0" indent="-316309" algn="l" rtl="0">
              <a:lnSpc>
                <a:spcPct val="100000"/>
              </a:lnSpc>
              <a:spcBef>
                <a:spcPts val="1000"/>
              </a:spcBef>
              <a:spcAft>
                <a:spcPts val="0"/>
              </a:spcAft>
              <a:buClr>
                <a:srgbClr val="4A86E8"/>
              </a:buClr>
              <a:buSzPts val="1400"/>
              <a:buFont typeface="Arial"/>
              <a:buChar char="►"/>
            </a:pPr>
            <a:r>
              <a:rPr lang="en-US" sz="1400" b="0" i="0" u="sng" strike="noStrike" cap="none" dirty="0">
                <a:solidFill>
                  <a:srgbClr val="4A86E8"/>
                </a:solidFill>
                <a:latin typeface="Arial"/>
                <a:ea typeface="Arial"/>
                <a:cs typeface="Arial"/>
                <a:sym typeface="Arial"/>
                <a:hlinkClick r:id="rId5">
                  <a:extLst>
                    <a:ext uri="{A12FA001-AC4F-418D-AE19-62706E023703}">
                      <ahyp:hlinkClr xmlns:ahyp="http://schemas.microsoft.com/office/drawing/2018/hyperlinkcolor" val="tx"/>
                    </a:ext>
                  </a:extLst>
                </a:hlinkClick>
              </a:rPr>
              <a:t>www.topmarks.com</a:t>
            </a:r>
            <a:r>
              <a:rPr lang="en-US" sz="1400" b="0" i="0" u="sng" strike="noStrike" cap="none" dirty="0">
                <a:solidFill>
                  <a:srgbClr val="4A86E8"/>
                </a:solidFill>
                <a:latin typeface="Arial"/>
                <a:ea typeface="Arial"/>
                <a:cs typeface="Arial"/>
                <a:sym typeface="Arial"/>
              </a:rPr>
              <a:t> </a:t>
            </a:r>
            <a:endParaRPr dirty="0"/>
          </a:p>
          <a:p>
            <a:pPr marL="342900" marR="0" lvl="0" indent="-316309" algn="l" rtl="0">
              <a:lnSpc>
                <a:spcPct val="100000"/>
              </a:lnSpc>
              <a:spcBef>
                <a:spcPts val="1000"/>
              </a:spcBef>
              <a:spcAft>
                <a:spcPts val="0"/>
              </a:spcAft>
              <a:buClr>
                <a:srgbClr val="4A86E8"/>
              </a:buClr>
              <a:buSzPts val="1400"/>
              <a:buFont typeface="Arial"/>
              <a:buChar char="►"/>
            </a:pPr>
            <a:r>
              <a:rPr lang="en-US" sz="1400" b="0" i="0" u="sng" strike="noStrike" cap="none" dirty="0">
                <a:solidFill>
                  <a:srgbClr val="4A86E8"/>
                </a:solidFill>
                <a:latin typeface="Arial"/>
                <a:ea typeface="Arial"/>
                <a:cs typeface="Arial"/>
                <a:sym typeface="Arial"/>
                <a:hlinkClick r:id="rId6">
                  <a:extLst>
                    <a:ext uri="{A12FA001-AC4F-418D-AE19-62706E023703}">
                      <ahyp:hlinkClr xmlns:ahyp="http://schemas.microsoft.com/office/drawing/2018/hyperlinkcolor" val="tx"/>
                    </a:ext>
                  </a:extLst>
                </a:hlinkClick>
              </a:rPr>
              <a:t>www.sumdog.com</a:t>
            </a:r>
            <a:r>
              <a:rPr lang="en-US" sz="1400" b="0" i="0" u="sng" strike="noStrike" cap="none" dirty="0">
                <a:solidFill>
                  <a:srgbClr val="4A86E8"/>
                </a:solidFill>
                <a:latin typeface="Arial"/>
                <a:ea typeface="Arial"/>
                <a:cs typeface="Arial"/>
                <a:sym typeface="Arial"/>
              </a:rPr>
              <a:t>  </a:t>
            </a:r>
            <a:endParaRPr dirty="0"/>
          </a:p>
          <a:p>
            <a:pPr marL="342900" marR="0" lvl="0" indent="-316308" algn="l" rtl="0">
              <a:lnSpc>
                <a:spcPct val="100000"/>
              </a:lnSpc>
              <a:spcBef>
                <a:spcPts val="1000"/>
              </a:spcBef>
              <a:spcAft>
                <a:spcPts val="0"/>
              </a:spcAft>
              <a:buClr>
                <a:srgbClr val="4A86E8"/>
              </a:buClr>
              <a:buSzPts val="1400"/>
              <a:buFont typeface="Arial"/>
              <a:buChar char="►"/>
            </a:pPr>
            <a:r>
              <a:rPr lang="en-US" sz="1400" b="0" i="0" u="sng" strike="noStrike" cap="none" dirty="0" err="1">
                <a:solidFill>
                  <a:srgbClr val="4A86E8"/>
                </a:solidFill>
                <a:latin typeface="Arial"/>
                <a:ea typeface="Arial"/>
                <a:cs typeface="Arial"/>
                <a:sym typeface="Arial"/>
                <a:hlinkClick r:id="rId7">
                  <a:extLst>
                    <a:ext uri="{A12FA001-AC4F-418D-AE19-62706E023703}">
                      <ahyp:hlinkClr xmlns:ahyp="http://schemas.microsoft.com/office/drawing/2018/hyperlinkcolor" val="tx"/>
                    </a:ext>
                  </a:extLst>
                </a:hlinkClick>
              </a:rPr>
              <a:t>Seomra</a:t>
            </a:r>
            <a:r>
              <a:rPr lang="en-US" sz="1400" b="0" i="0" u="sng" strike="noStrike" cap="none" dirty="0">
                <a:solidFill>
                  <a:srgbClr val="4A86E8"/>
                </a:solidFill>
                <a:latin typeface="Arial"/>
                <a:ea typeface="Arial"/>
                <a:cs typeface="Arial"/>
                <a:sym typeface="Arial"/>
                <a:hlinkClick r:id="rId7">
                  <a:extLst>
                    <a:ext uri="{A12FA001-AC4F-418D-AE19-62706E023703}">
                      <ahyp:hlinkClr xmlns:ahyp="http://schemas.microsoft.com/office/drawing/2018/hyperlinkcolor" val="tx"/>
                    </a:ext>
                  </a:extLst>
                </a:hlinkClick>
              </a:rPr>
              <a:t> </a:t>
            </a:r>
            <a:r>
              <a:rPr lang="en-US" sz="1400" b="0" i="0" u="sng" strike="noStrike" cap="none" dirty="0" err="1">
                <a:solidFill>
                  <a:srgbClr val="4A86E8"/>
                </a:solidFill>
                <a:latin typeface="Arial"/>
                <a:ea typeface="Arial"/>
                <a:cs typeface="Arial"/>
                <a:sym typeface="Arial"/>
                <a:hlinkClick r:id="rId7">
                  <a:extLst>
                    <a:ext uri="{A12FA001-AC4F-418D-AE19-62706E023703}">
                      <ahyp:hlinkClr xmlns:ahyp="http://schemas.microsoft.com/office/drawing/2018/hyperlinkcolor" val="tx"/>
                    </a:ext>
                  </a:extLst>
                </a:hlinkClick>
              </a:rPr>
              <a:t>Nuachta</a:t>
            </a:r>
            <a:r>
              <a:rPr lang="en-US" sz="1400" b="0" i="0" u="sng" strike="noStrike" cap="none" dirty="0">
                <a:solidFill>
                  <a:srgbClr val="4A86E8"/>
                </a:solidFill>
                <a:latin typeface="Arial"/>
                <a:ea typeface="Arial"/>
                <a:cs typeface="Arial"/>
                <a:sym typeface="Arial"/>
                <a:hlinkClick r:id="rId7">
                  <a:extLst>
                    <a:ext uri="{A12FA001-AC4F-418D-AE19-62706E023703}">
                      <ahyp:hlinkClr xmlns:ahyp="http://schemas.microsoft.com/office/drawing/2018/hyperlinkcolor" val="tx"/>
                    </a:ext>
                  </a:extLst>
                </a:hlinkClick>
              </a:rPr>
              <a:t> (through C2</a:t>
            </a:r>
            <a:r>
              <a:rPr lang="en-US" u="sng" dirty="0">
                <a:solidFill>
                  <a:srgbClr val="4A86E8"/>
                </a:solidFill>
                <a:hlinkClick r:id="rId7">
                  <a:extLst>
                    <a:ext uri="{A12FA001-AC4F-418D-AE19-62706E023703}">
                      <ahyp:hlinkClr xmlns:ahyp="http://schemas.microsoft.com/office/drawing/2018/hyperlinkcolor" val="tx"/>
                    </a:ext>
                  </a:extLst>
                </a:hlinkClick>
              </a:rPr>
              <a:t>K</a:t>
            </a:r>
            <a:r>
              <a:rPr lang="en-US" sz="1400" b="0" i="0" u="sng" strike="noStrike" cap="none" dirty="0">
                <a:solidFill>
                  <a:srgbClr val="4A86E8"/>
                </a:solidFill>
                <a:latin typeface="Arial"/>
                <a:ea typeface="Arial"/>
                <a:cs typeface="Arial"/>
                <a:sym typeface="Arial"/>
                <a:hlinkClick r:id="rId7">
                  <a:extLst>
                    <a:ext uri="{A12FA001-AC4F-418D-AE19-62706E023703}">
                      <ahyp:hlinkClr xmlns:ahyp="http://schemas.microsoft.com/office/drawing/2018/hyperlinkcolor" val="tx"/>
                    </a:ext>
                  </a:extLst>
                </a:hlinkClick>
              </a:rPr>
              <a:t>)</a:t>
            </a:r>
            <a:endParaRPr u="sng" dirty="0"/>
          </a:p>
          <a:p>
            <a:pPr marL="0" marR="0" lvl="0" indent="0" algn="l" rtl="0">
              <a:lnSpc>
                <a:spcPct val="100000"/>
              </a:lnSpc>
              <a:spcBef>
                <a:spcPts val="1000"/>
              </a:spcBef>
              <a:spcAft>
                <a:spcPts val="0"/>
              </a:spcAft>
              <a:buNone/>
            </a:pPr>
            <a:endParaRPr u="sng" dirty="0"/>
          </a:p>
          <a:p>
            <a:pPr marL="457200" marR="0" lvl="0" indent="0" algn="l" rtl="0">
              <a:lnSpc>
                <a:spcPct val="100000"/>
              </a:lnSpc>
              <a:spcBef>
                <a:spcPts val="1000"/>
              </a:spcBef>
              <a:spcAft>
                <a:spcPts val="0"/>
              </a:spcAft>
              <a:buNone/>
            </a:pPr>
            <a:endParaRPr u="sn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0" i="0" u="none">
                <a:solidFill>
                  <a:schemeClr val="accent1"/>
                </a:solidFill>
                <a:latin typeface="Trebuchet MS"/>
                <a:ea typeface="Trebuchet MS"/>
                <a:cs typeface="Trebuchet MS"/>
                <a:sym typeface="Trebuchet MS"/>
              </a:rPr>
              <a:t>Tréadchúram/ Pastoral Care</a:t>
            </a:r>
            <a:endParaRPr/>
          </a:p>
        </p:txBody>
      </p:sp>
      <p:sp>
        <p:nvSpPr>
          <p:cNvPr id="378" name="Google Shape;378;p24"/>
          <p:cNvSpPr txBox="1"/>
          <p:nvPr/>
        </p:nvSpPr>
        <p:spPr>
          <a:xfrm>
            <a:off x="755650" y="1484312"/>
            <a:ext cx="6840600" cy="44627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Your child’s emotional well-being is as important to us as their academic development.  We in the Rang 6/7 classroom of </a:t>
            </a:r>
            <a:r>
              <a:rPr lang="en-US" sz="1800" b="0" i="0" u="none" strike="noStrike" cap="none" dirty="0" err="1">
                <a:solidFill>
                  <a:schemeClr val="dk1"/>
                </a:solidFill>
                <a:latin typeface="Trebuchet MS"/>
                <a:ea typeface="Trebuchet MS"/>
                <a:cs typeface="Trebuchet MS"/>
                <a:sym typeface="Trebuchet MS"/>
              </a:rPr>
              <a:t>Na</a:t>
            </a:r>
            <a:r>
              <a:rPr lang="en-US" sz="1800" dirty="0" err="1">
                <a:solidFill>
                  <a:schemeClr val="dk1"/>
                </a:solidFill>
                <a:latin typeface="Trebuchet MS"/>
                <a:ea typeface="Trebuchet MS"/>
                <a:cs typeface="Trebuchet MS"/>
                <a:sym typeface="Trebuchet MS"/>
              </a:rPr>
              <a:t>íscoil</a:t>
            </a:r>
            <a:r>
              <a:rPr lang="en-US" sz="1800" dirty="0">
                <a:solidFill>
                  <a:schemeClr val="dk1"/>
                </a:solidFill>
                <a:latin typeface="Trebuchet MS"/>
                <a:ea typeface="Trebuchet MS"/>
                <a:cs typeface="Trebuchet MS"/>
                <a:sym typeface="Trebuchet MS"/>
              </a:rPr>
              <a:t> </a:t>
            </a:r>
            <a:r>
              <a:rPr lang="en-US" sz="1800" dirty="0" err="1">
                <a:solidFill>
                  <a:schemeClr val="dk1"/>
                </a:solidFill>
                <a:latin typeface="Trebuchet MS"/>
                <a:ea typeface="Trebuchet MS"/>
                <a:cs typeface="Trebuchet MS"/>
                <a:sym typeface="Trebuchet MS"/>
              </a:rPr>
              <a:t>agus</a:t>
            </a:r>
            <a:r>
              <a:rPr lang="en-US" sz="1800"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Bunscoil</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Bheanna</a:t>
            </a:r>
            <a:r>
              <a:rPr lang="en-US" sz="1800" b="0" i="0" u="none" strike="noStrike" cap="none" dirty="0">
                <a:solidFill>
                  <a:schemeClr val="dk1"/>
                </a:solidFill>
                <a:latin typeface="Trebuchet MS"/>
                <a:ea typeface="Trebuchet MS"/>
                <a:cs typeface="Trebuchet MS"/>
                <a:sym typeface="Trebuchet MS"/>
              </a:rPr>
              <a:t> Boirche will be partaking in many activities/events to cover this area e.g.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        Reward/Merit system - </a:t>
            </a:r>
            <a:r>
              <a:rPr lang="en-US" sz="1800" b="1" i="0" u="none" strike="noStrike" cap="none" dirty="0">
                <a:solidFill>
                  <a:schemeClr val="dk1"/>
                </a:solidFill>
                <a:latin typeface="Trebuchet MS"/>
                <a:ea typeface="Trebuchet MS"/>
                <a:cs typeface="Trebuchet MS"/>
                <a:sym typeface="Trebuchet MS"/>
              </a:rPr>
              <a:t>Dojos</a:t>
            </a:r>
            <a:r>
              <a:rPr lang="en-US" sz="1800" b="0" i="0" u="none" strike="noStrike" cap="none" dirty="0">
                <a:solidFill>
                  <a:schemeClr val="dk1"/>
                </a:solidFill>
                <a:latin typeface="Trebuchet MS"/>
                <a:ea typeface="Trebuchet MS"/>
                <a:cs typeface="Trebuchet MS"/>
                <a:sym typeface="Trebuchet MS"/>
              </a:rPr>
              <a:t> (linked to class rules)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-Whole class rewards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 Individual – </a:t>
            </a:r>
            <a:r>
              <a:rPr lang="en-US" sz="1800" b="0" i="1" u="none" strike="noStrike" cap="none" dirty="0" err="1">
                <a:solidFill>
                  <a:schemeClr val="dk1"/>
                </a:solidFill>
                <a:latin typeface="Trebuchet MS"/>
                <a:ea typeface="Trebuchet MS"/>
                <a:cs typeface="Trebuchet MS"/>
                <a:sym typeface="Trebuchet MS"/>
              </a:rPr>
              <a:t>Dalta</a:t>
            </a:r>
            <a:r>
              <a:rPr lang="en-US" sz="1800" b="0" i="1" u="none" strike="noStrike" cap="none" dirty="0">
                <a:solidFill>
                  <a:schemeClr val="dk1"/>
                </a:solidFill>
                <a:latin typeface="Trebuchet MS"/>
                <a:ea typeface="Trebuchet MS"/>
                <a:cs typeface="Trebuchet MS"/>
                <a:sym typeface="Trebuchet MS"/>
              </a:rPr>
              <a:t> &amp; </a:t>
            </a:r>
            <a:r>
              <a:rPr lang="en-US" sz="1800" b="0" i="1" u="none" strike="noStrike" cap="none" dirty="0" err="1">
                <a:solidFill>
                  <a:schemeClr val="dk1"/>
                </a:solidFill>
                <a:latin typeface="Trebuchet MS"/>
                <a:ea typeface="Trebuchet MS"/>
                <a:cs typeface="Trebuchet MS"/>
                <a:sym typeface="Trebuchet MS"/>
              </a:rPr>
              <a:t>Gaeilgeoir</a:t>
            </a:r>
            <a:r>
              <a:rPr lang="en-US" sz="1800" b="0" i="1" u="none" strike="noStrike" cap="none" dirty="0">
                <a:solidFill>
                  <a:schemeClr val="dk1"/>
                </a:solidFill>
                <a:latin typeface="Trebuchet MS"/>
                <a:ea typeface="Trebuchet MS"/>
                <a:cs typeface="Trebuchet MS"/>
                <a:sym typeface="Trebuchet MS"/>
              </a:rPr>
              <a:t> na </a:t>
            </a:r>
            <a:r>
              <a:rPr lang="en-US" sz="1800" b="0" i="1" u="none" strike="noStrike" cap="none" dirty="0" err="1">
                <a:solidFill>
                  <a:schemeClr val="dk1"/>
                </a:solidFill>
                <a:latin typeface="Trebuchet MS"/>
                <a:ea typeface="Trebuchet MS"/>
                <a:cs typeface="Trebuchet MS"/>
                <a:sym typeface="Trebuchet MS"/>
              </a:rPr>
              <a:t>Seachtaine</a:t>
            </a:r>
            <a:r>
              <a:rPr lang="en-US" sz="1800" b="0" i="1" u="none" strike="noStrike" cap="none" dirty="0">
                <a:solidFill>
                  <a:schemeClr val="dk1"/>
                </a:solidFill>
                <a:latin typeface="Trebuchet MS"/>
                <a:ea typeface="Trebuchet MS"/>
                <a:cs typeface="Trebuchet MS"/>
                <a:sym typeface="Trebuchet MS"/>
              </a:rPr>
              <a:t>, </a:t>
            </a:r>
            <a:r>
              <a:rPr lang="en-US" sz="1800" b="0" i="1" u="none" strike="noStrike" cap="none" dirty="0" err="1">
                <a:solidFill>
                  <a:schemeClr val="dk1"/>
                </a:solidFill>
                <a:latin typeface="Trebuchet MS"/>
                <a:ea typeface="Trebuchet MS"/>
                <a:cs typeface="Trebuchet MS"/>
                <a:sym typeface="Trebuchet MS"/>
              </a:rPr>
              <a:t>Dalta</a:t>
            </a:r>
            <a:r>
              <a:rPr lang="en-US" sz="1800" b="0" i="1" u="none" strike="noStrike" cap="none" dirty="0">
                <a:solidFill>
                  <a:schemeClr val="dk1"/>
                </a:solidFill>
                <a:latin typeface="Trebuchet MS"/>
                <a:ea typeface="Trebuchet MS"/>
                <a:cs typeface="Trebuchet MS"/>
                <a:sym typeface="Trebuchet MS"/>
              </a:rPr>
              <a:t> </a:t>
            </a:r>
            <a:r>
              <a:rPr lang="en-US" sz="1800" b="0" i="1" u="none" strike="noStrike" cap="none" dirty="0" err="1">
                <a:solidFill>
                  <a:schemeClr val="dk1"/>
                </a:solidFill>
                <a:latin typeface="Trebuchet MS"/>
                <a:ea typeface="Trebuchet MS"/>
                <a:cs typeface="Trebuchet MS"/>
                <a:sym typeface="Trebuchet MS"/>
              </a:rPr>
              <a:t>agus</a:t>
            </a:r>
            <a:r>
              <a:rPr lang="en-US" sz="1800" b="0" i="1" u="none" strike="noStrike" cap="none" dirty="0">
                <a:solidFill>
                  <a:schemeClr val="dk1"/>
                </a:solidFill>
                <a:latin typeface="Trebuchet MS"/>
                <a:ea typeface="Trebuchet MS"/>
                <a:cs typeface="Trebuchet MS"/>
                <a:sym typeface="Trebuchet MS"/>
              </a:rPr>
              <a:t> </a:t>
            </a:r>
            <a:r>
              <a:rPr lang="en-US" sz="1800" b="0" i="1" u="none" strike="noStrike" cap="none" dirty="0" err="1">
                <a:solidFill>
                  <a:schemeClr val="dk1"/>
                </a:solidFill>
                <a:latin typeface="Trebuchet MS"/>
                <a:ea typeface="Trebuchet MS"/>
                <a:cs typeface="Trebuchet MS"/>
                <a:sym typeface="Trebuchet MS"/>
              </a:rPr>
              <a:t>Gaeilgeoir</a:t>
            </a:r>
            <a:r>
              <a:rPr lang="en-US" sz="1800" b="0" i="1" u="none" strike="noStrike" cap="none" dirty="0">
                <a:solidFill>
                  <a:schemeClr val="dk1"/>
                </a:solidFill>
                <a:latin typeface="Trebuchet MS"/>
                <a:ea typeface="Trebuchet MS"/>
                <a:cs typeface="Trebuchet MS"/>
                <a:sym typeface="Trebuchet MS"/>
              </a:rPr>
              <a:t> na </a:t>
            </a:r>
            <a:r>
              <a:rPr lang="en-US" sz="1800" b="0" i="1" u="none" strike="noStrike" cap="none" dirty="0" err="1">
                <a:solidFill>
                  <a:schemeClr val="dk1"/>
                </a:solidFill>
                <a:latin typeface="Trebuchet MS"/>
                <a:ea typeface="Trebuchet MS"/>
                <a:cs typeface="Trebuchet MS"/>
                <a:sym typeface="Trebuchet MS"/>
              </a:rPr>
              <a:t>Míosa</a:t>
            </a:r>
            <a:r>
              <a:rPr lang="en-US" sz="1800" b="0" i="0" u="none" strike="noStrike" cap="none" dirty="0">
                <a:solidFill>
                  <a:schemeClr val="dk1"/>
                </a:solidFill>
                <a:latin typeface="Trebuchet MS"/>
                <a:ea typeface="Trebuchet MS"/>
                <a:cs typeface="Trebuchet MS"/>
                <a:sym typeface="Trebuchet MS"/>
              </a:rPr>
              <a:t>, 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        Circle Time; discussions and role plays on friendships, emotions, bullying, sharing, empathy, </a:t>
            </a:r>
            <a:r>
              <a:rPr lang="en-US" sz="1800" b="0" i="0" u="none" strike="noStrike" cap="none" dirty="0" err="1">
                <a:solidFill>
                  <a:schemeClr val="dk1"/>
                </a:solidFill>
                <a:latin typeface="Trebuchet MS"/>
                <a:ea typeface="Trebuchet MS"/>
                <a:cs typeface="Trebuchet MS"/>
                <a:sym typeface="Trebuchet MS"/>
              </a:rPr>
              <a:t>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Maireachtáil</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err="1">
                <a:solidFill>
                  <a:schemeClr val="dk1"/>
                </a:solidFill>
                <a:latin typeface="Trebuchet MS"/>
                <a:ea typeface="Trebuchet MS"/>
                <a:cs typeface="Trebuchet MS"/>
                <a:sym typeface="Trebuchet MS"/>
              </a:rPr>
              <a:t>foghlaim</a:t>
            </a:r>
            <a:r>
              <a:rPr lang="en-US" sz="1800" b="0" i="0" u="none" strike="noStrike" cap="none" dirty="0">
                <a:solidFill>
                  <a:schemeClr val="dk1"/>
                </a:solidFill>
                <a:latin typeface="Trebuchet MS"/>
                <a:ea typeface="Trebuchet MS"/>
                <a:cs typeface="Trebuchet MS"/>
                <a:sym typeface="Trebuchet MS"/>
              </a:rPr>
              <a:t> le </a:t>
            </a:r>
            <a:r>
              <a:rPr lang="en-US" sz="1800" b="0" i="0" u="none" strike="noStrike" cap="none" dirty="0" err="1">
                <a:solidFill>
                  <a:schemeClr val="dk1"/>
                </a:solidFill>
                <a:latin typeface="Trebuchet MS"/>
                <a:ea typeface="Trebuchet MS"/>
                <a:cs typeface="Trebuchet MS"/>
                <a:sym typeface="Trebuchet MS"/>
              </a:rPr>
              <a:t>chéile</a:t>
            </a:r>
            <a:r>
              <a:rPr lang="en-US" sz="1800" b="0" i="0" u="none" strike="noStrike" cap="none" dirty="0">
                <a:solidFill>
                  <a:schemeClr val="dk1"/>
                </a:solidFill>
                <a:latin typeface="Trebuchet MS"/>
                <a:ea typeface="Trebuchet MS"/>
                <a:cs typeface="Trebuchet MS"/>
                <a:sym typeface="Trebuchet MS"/>
              </a:rPr>
              <a:t>” &amp; NSPCC “Keeping Safe” cover many areas of growing up, our families, relationships, respecting ourselves &amp; others, 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r>
              <a:rPr lang="en-US" sz="1800" b="0" i="0" u="none" strike="noStrike" cap="none" dirty="0">
                <a:solidFill>
                  <a:schemeClr val="dk1"/>
                </a:solidFill>
                <a:latin typeface="Trebuchet MS"/>
                <a:ea typeface="Trebuchet MS"/>
                <a:cs typeface="Trebuchet MS"/>
                <a:sym typeface="Trebuchet MS"/>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rebuchet MS"/>
              <a:buNone/>
            </a:pPr>
            <a:br>
              <a:rPr lang="en-US" sz="1800" b="0" i="0" u="none" strike="noStrike" cap="none" dirty="0">
                <a:solidFill>
                  <a:schemeClr val="dk1"/>
                </a:solidFill>
                <a:latin typeface="Trebuchet MS"/>
                <a:ea typeface="Trebuchet MS"/>
                <a:cs typeface="Trebuchet MS"/>
                <a:sym typeface="Trebuchet MS"/>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5"/>
          <p:cNvSpPr txBox="1">
            <a:spLocks noGrp="1"/>
          </p:cNvSpPr>
          <p:nvPr>
            <p:ph type="title"/>
          </p:nvPr>
        </p:nvSpPr>
        <p:spPr>
          <a:xfrm>
            <a:off x="395287" y="15398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5400"/>
              <a:buFont typeface="Arial"/>
              <a:buNone/>
            </a:pPr>
            <a:r>
              <a:rPr lang="en-US" sz="5400" b="1" i="0" u="none">
                <a:solidFill>
                  <a:schemeClr val="accent1"/>
                </a:solidFill>
                <a:latin typeface="Arial"/>
                <a:ea typeface="Arial"/>
                <a:cs typeface="Arial"/>
                <a:sym typeface="Arial"/>
              </a:rPr>
              <a:t>Some General Points</a:t>
            </a:r>
            <a:endParaRPr/>
          </a:p>
        </p:txBody>
      </p:sp>
      <p:sp>
        <p:nvSpPr>
          <p:cNvPr id="384" name="Google Shape;384;p25"/>
          <p:cNvSpPr txBox="1"/>
          <p:nvPr/>
        </p:nvSpPr>
        <p:spPr>
          <a:xfrm>
            <a:off x="1042987" y="1268412"/>
            <a:ext cx="7273800" cy="4878218"/>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Trebuchet MS"/>
                <a:ea typeface="Trebuchet MS"/>
                <a:cs typeface="Trebuchet MS"/>
                <a:sym typeface="Trebuchet MS"/>
              </a:rPr>
              <a:t>Roles of responsibility of the children: </a:t>
            </a:r>
            <a:endParaRPr sz="1400" b="1"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Trebuchet MS"/>
              <a:buNone/>
            </a:pPr>
            <a:r>
              <a:rPr lang="en-US" sz="2400" b="0" i="0" u="none" strike="noStrike" cap="none" dirty="0">
                <a:solidFill>
                  <a:schemeClr val="dk1"/>
                </a:solidFill>
                <a:latin typeface="Trebuchet MS"/>
                <a:ea typeface="Trebuchet MS"/>
                <a:cs typeface="Trebuchet MS"/>
                <a:sym typeface="Trebuchet MS"/>
              </a:rPr>
              <a:t>–Setting a good example</a:t>
            </a:r>
            <a:endParaRPr sz="2400" b="0" i="0" u="none" strike="noStrike" cap="none"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None/>
            </a:pPr>
            <a:r>
              <a:rPr lang="en-US" sz="2400" b="0" i="0" u="none" strike="noStrike" cap="none" dirty="0">
                <a:solidFill>
                  <a:schemeClr val="dk1"/>
                </a:solidFill>
                <a:latin typeface="Trebuchet MS"/>
                <a:ea typeface="Trebuchet MS"/>
                <a:cs typeface="Trebuchet MS"/>
                <a:sym typeface="Trebuchet MS"/>
              </a:rPr>
              <a:t>-Helping out when needed</a:t>
            </a:r>
            <a:endParaRPr sz="2400" b="0" i="0" u="none" strike="noStrike" cap="none"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None/>
            </a:pPr>
            <a:r>
              <a:rPr lang="en-US" sz="2400" b="0" i="0" u="none" strike="noStrike" cap="none" dirty="0">
                <a:solidFill>
                  <a:schemeClr val="dk1"/>
                </a:solidFill>
                <a:latin typeface="Trebuchet MS"/>
                <a:ea typeface="Trebuchet MS"/>
                <a:cs typeface="Trebuchet MS"/>
                <a:sym typeface="Trebuchet MS"/>
              </a:rPr>
              <a:t>-Speaking in Irish </a:t>
            </a:r>
            <a:endParaRPr sz="2400" b="0" i="0" u="none" strike="noStrike" cap="none"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None/>
            </a:pPr>
            <a:r>
              <a:rPr lang="en-US" sz="2400" b="0" i="0" u="none" strike="noStrike" cap="none" dirty="0">
                <a:solidFill>
                  <a:schemeClr val="dk1"/>
                </a:solidFill>
                <a:latin typeface="Trebuchet MS"/>
                <a:ea typeface="Trebuchet MS"/>
                <a:cs typeface="Trebuchet MS"/>
                <a:sym typeface="Trebuchet MS"/>
              </a:rPr>
              <a:t>-Working to the best of their ability</a:t>
            </a:r>
            <a:endParaRPr sz="2400" b="0" i="0" u="none" strike="noStrike" cap="none"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None/>
            </a:pPr>
            <a:r>
              <a:rPr lang="en-US" sz="2400" b="0" i="0" u="none" strike="noStrike" cap="none" dirty="0">
                <a:solidFill>
                  <a:schemeClr val="dk1"/>
                </a:solidFill>
                <a:latin typeface="Trebuchet MS"/>
                <a:ea typeface="Trebuchet MS"/>
                <a:cs typeface="Trebuchet MS"/>
                <a:sym typeface="Trebuchet MS"/>
              </a:rPr>
              <a:t>-Showing good </a:t>
            </a:r>
            <a:r>
              <a:rPr lang="en-US" sz="2400" b="0" i="0" u="none" strike="noStrike" cap="none" dirty="0" err="1">
                <a:solidFill>
                  <a:schemeClr val="dk1"/>
                </a:solidFill>
                <a:latin typeface="Trebuchet MS"/>
                <a:ea typeface="Trebuchet MS"/>
                <a:cs typeface="Trebuchet MS"/>
                <a:sym typeface="Trebuchet MS"/>
              </a:rPr>
              <a:t>behaviour</a:t>
            </a:r>
            <a:r>
              <a:rPr lang="en-US" sz="2400" b="0" i="0" u="none" strike="noStrike" cap="none" dirty="0">
                <a:solidFill>
                  <a:schemeClr val="dk1"/>
                </a:solidFill>
                <a:latin typeface="Trebuchet MS"/>
                <a:ea typeface="Trebuchet MS"/>
                <a:cs typeface="Trebuchet MS"/>
                <a:sym typeface="Trebuchet MS"/>
              </a:rPr>
              <a:t> and respect</a:t>
            </a:r>
            <a:endParaRPr sz="2400" b="0" i="0" u="none" strike="noStrike" cap="none"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1"/>
              </a:buClr>
              <a:buSzPts val="2400"/>
              <a:buFont typeface="Trebuchet MS"/>
              <a:buNone/>
            </a:pPr>
            <a:r>
              <a:rPr lang="en-US" sz="2400" b="0" i="0" u="none" strike="noStrike" cap="none" dirty="0">
                <a:solidFill>
                  <a:schemeClr val="dk1"/>
                </a:solidFill>
                <a:latin typeface="Trebuchet MS"/>
                <a:ea typeface="Trebuchet MS"/>
                <a:cs typeface="Trebuchet MS"/>
                <a:sym typeface="Trebuchet MS"/>
              </a:rPr>
              <a:t>-Agreeing to and working with the Conradh Ranga (class contract)</a:t>
            </a:r>
            <a:endParaRPr sz="1400" b="0" i="0" u="none" strike="noStrike" cap="none" dirty="0">
              <a:solidFill>
                <a:srgbClr val="000000"/>
              </a:solidFill>
              <a:latin typeface="Arial"/>
              <a:ea typeface="Arial"/>
              <a:cs typeface="Arial"/>
              <a:sym typeface="Arial"/>
            </a:endParaRPr>
          </a:p>
          <a:p>
            <a:pPr marL="342900" marR="0" lvl="0" indent="-285750" algn="l" rtl="0">
              <a:lnSpc>
                <a:spcPct val="100000"/>
              </a:lnSpc>
              <a:spcBef>
                <a:spcPts val="0"/>
              </a:spcBef>
              <a:spcAft>
                <a:spcPts val="0"/>
              </a:spcAft>
              <a:buClr>
                <a:schemeClr val="dk1"/>
              </a:buClr>
              <a:buSzPts val="900"/>
              <a:buFont typeface="Trebuchet MS"/>
              <a:buNone/>
            </a:pPr>
            <a:endParaRPr sz="9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Trebuchet MS"/>
                <a:ea typeface="Trebuchet MS"/>
                <a:cs typeface="Trebuchet MS"/>
                <a:sym typeface="Trebuchet MS"/>
              </a:rPr>
              <a:t>-</a:t>
            </a:r>
            <a:r>
              <a:rPr lang="en-US" sz="2400" b="0" i="0" u="none" strike="noStrike" cap="none" dirty="0" err="1">
                <a:solidFill>
                  <a:schemeClr val="dk1"/>
                </a:solidFill>
                <a:latin typeface="Trebuchet MS"/>
                <a:ea typeface="Trebuchet MS"/>
                <a:cs typeface="Trebuchet MS"/>
                <a:sym typeface="Trebuchet MS"/>
              </a:rPr>
              <a:t>Sos</a:t>
            </a:r>
            <a:r>
              <a:rPr lang="en-US" sz="2400" b="0" i="0" u="none" strike="noStrike" cap="none" dirty="0">
                <a:solidFill>
                  <a:schemeClr val="dk1"/>
                </a:solidFill>
                <a:latin typeface="Trebuchet MS"/>
                <a:ea typeface="Trebuchet MS"/>
                <a:cs typeface="Trebuchet MS"/>
                <a:sym typeface="Trebuchet MS"/>
              </a:rPr>
              <a:t> </a:t>
            </a:r>
            <a:r>
              <a:rPr lang="en-US" sz="2400" b="0" i="0" u="none" strike="noStrike" cap="none" dirty="0" err="1">
                <a:solidFill>
                  <a:schemeClr val="dk1"/>
                </a:solidFill>
                <a:latin typeface="Trebuchet MS"/>
                <a:ea typeface="Trebuchet MS"/>
                <a:cs typeface="Trebuchet MS"/>
                <a:sym typeface="Trebuchet MS"/>
              </a:rPr>
              <a:t>sláintiúil</a:t>
            </a:r>
            <a:r>
              <a:rPr lang="en-US" sz="2400" b="0" i="0" u="none" strike="noStrike" cap="none" dirty="0">
                <a:solidFill>
                  <a:schemeClr val="dk1"/>
                </a:solidFill>
                <a:latin typeface="Trebuchet MS"/>
                <a:ea typeface="Trebuchet MS"/>
                <a:cs typeface="Trebuchet MS"/>
                <a:sym typeface="Trebuchet MS"/>
              </a:rPr>
              <a:t> (healthy break) –  ensuring the children bring a healthy break and a bottle of water to school. No fizzy or sugary drinks permitted.</a:t>
            </a:r>
            <a:endParaRPr sz="900" b="0" i="0" u="none" strike="noStrike" cap="none" dirty="0">
              <a:solidFill>
                <a:schemeClr val="dk1"/>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0" i="0" u="none">
                <a:solidFill>
                  <a:schemeClr val="accent1"/>
                </a:solidFill>
                <a:latin typeface="Trebuchet MS"/>
                <a:ea typeface="Trebuchet MS"/>
                <a:cs typeface="Trebuchet MS"/>
                <a:sym typeface="Trebuchet MS"/>
              </a:rPr>
              <a:t>Summary</a:t>
            </a:r>
            <a:endParaRPr/>
          </a:p>
        </p:txBody>
      </p:sp>
      <p:sp>
        <p:nvSpPr>
          <p:cNvPr id="390" name="Google Shape;390;p26"/>
          <p:cNvSpPr txBox="1"/>
          <p:nvPr/>
        </p:nvSpPr>
        <p:spPr>
          <a:xfrm>
            <a:off x="926325" y="747550"/>
            <a:ext cx="6240600" cy="60554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Punctuality and attendance</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Visiting or early collection via office</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Homework – </a:t>
            </a:r>
            <a:r>
              <a:rPr lang="en-GB" sz="2200" b="1" i="0" u="none" strike="noStrike" cap="none" dirty="0">
                <a:solidFill>
                  <a:schemeClr val="dk1"/>
                </a:solidFill>
                <a:latin typeface="Arial"/>
                <a:ea typeface="Arial"/>
                <a:cs typeface="Arial"/>
                <a:sym typeface="Arial"/>
              </a:rPr>
              <a:t>increased emphasis on learning work</a:t>
            </a:r>
            <a:endParaRPr sz="2200" b="1" dirty="0">
              <a:solidFill>
                <a:schemeClr val="dk1"/>
              </a:solidFil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Reading – Reading record signed</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Name on clothing</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Full School uniform worn</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Healthy break</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r>
              <a:rPr lang="en-US" sz="2200" b="1" i="0" u="none" strike="noStrike" cap="none" dirty="0">
                <a:solidFill>
                  <a:schemeClr val="dk1"/>
                </a:solidFill>
                <a:latin typeface="Arial"/>
                <a:ea typeface="Arial"/>
                <a:cs typeface="Arial"/>
                <a:sym typeface="Arial"/>
              </a:rPr>
              <a:t>PE clothes on PE days – plain t-shirt and shorts / track bottoms</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endParaRPr sz="2200" b="1" i="0" u="none" strike="noStrike" cap="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000000"/>
              </a:buClr>
              <a:buSzPts val="2200"/>
              <a:buFont typeface="Arial"/>
              <a:buNone/>
            </a:pPr>
            <a:r>
              <a:rPr lang="en-US" sz="2200" b="1" i="0" u="none" strike="noStrike" cap="none" dirty="0">
                <a:solidFill>
                  <a:schemeClr val="dk1"/>
                </a:solidFill>
                <a:latin typeface="Arial"/>
                <a:ea typeface="Arial"/>
                <a:cs typeface="Arial"/>
                <a:sym typeface="Arial"/>
              </a:rPr>
              <a:t>For updates and more information please visit our School website </a:t>
            </a:r>
            <a:r>
              <a:rPr lang="en-US" sz="2200" b="1" i="0" u="sng" strike="noStrike" cap="none" dirty="0">
                <a:solidFill>
                  <a:schemeClr val="dk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www.bunscoilbb.com</a:t>
            </a:r>
            <a:r>
              <a:rPr lang="en-US" sz="2200" b="1" i="0" u="none" strike="noStrike" cap="none" dirty="0">
                <a:solidFill>
                  <a:schemeClr val="dk1"/>
                </a:solidFill>
                <a:latin typeface="Arial"/>
                <a:ea typeface="Arial"/>
                <a:cs typeface="Arial"/>
                <a:sym typeface="Arial"/>
              </a:rPr>
              <a:t> and our school app</a:t>
            </a:r>
            <a:r>
              <a:rPr lang="en-US" sz="1200" b="0" i="0" u="none" strike="noStrike" cap="none" dirty="0">
                <a:solidFill>
                  <a:schemeClr val="dk1"/>
                </a:solidFill>
                <a:latin typeface="Arial"/>
                <a:ea typeface="Arial"/>
                <a:cs typeface="Arial"/>
                <a:sym typeface="Arial"/>
              </a:rPr>
              <a:t> - </a:t>
            </a:r>
            <a:r>
              <a:rPr lang="en-US" sz="2200" b="1" i="0" u="none" strike="noStrike" cap="none" dirty="0">
                <a:solidFill>
                  <a:schemeClr val="dk1"/>
                </a:solidFill>
                <a:latin typeface="Arial"/>
                <a:ea typeface="Arial"/>
                <a:cs typeface="Arial"/>
                <a:sym typeface="Arial"/>
              </a:rPr>
              <a:t>Schools NI - </a:t>
            </a:r>
            <a:r>
              <a:rPr lang="en-US" sz="2200" b="1" i="1" u="none" strike="noStrike" cap="none" dirty="0" err="1">
                <a:solidFill>
                  <a:schemeClr val="dk1"/>
                </a:solidFill>
                <a:latin typeface="Arial"/>
                <a:ea typeface="Arial"/>
                <a:cs typeface="Arial"/>
                <a:sym typeface="Arial"/>
              </a:rPr>
              <a:t>Bunscoil</a:t>
            </a:r>
            <a:r>
              <a:rPr lang="en-US" sz="2200" b="1" i="1" u="none" strike="noStrike" cap="none" dirty="0">
                <a:solidFill>
                  <a:schemeClr val="dk1"/>
                </a:solidFill>
                <a:latin typeface="Arial"/>
                <a:ea typeface="Arial"/>
                <a:cs typeface="Arial"/>
                <a:sym typeface="Arial"/>
              </a:rPr>
              <a:t> </a:t>
            </a:r>
            <a:r>
              <a:rPr lang="en-US" sz="2200" b="1" i="1" u="none" strike="noStrike" cap="none" dirty="0" err="1">
                <a:solidFill>
                  <a:schemeClr val="dk1"/>
                </a:solidFill>
                <a:latin typeface="Arial"/>
                <a:ea typeface="Arial"/>
                <a:cs typeface="Arial"/>
                <a:sym typeface="Arial"/>
              </a:rPr>
              <a:t>Bheanna</a:t>
            </a:r>
            <a:r>
              <a:rPr lang="en-US" sz="2200" b="1" i="1" u="none" strike="noStrike" cap="none" dirty="0">
                <a:solidFill>
                  <a:schemeClr val="dk1"/>
                </a:solidFill>
                <a:latin typeface="Arial"/>
                <a:ea typeface="Arial"/>
                <a:cs typeface="Arial"/>
                <a:sym typeface="Arial"/>
              </a:rPr>
              <a:t> Boirche</a:t>
            </a:r>
            <a:r>
              <a:rPr lang="en-US" sz="2200" b="1" i="0" u="none" strike="noStrike" cap="none" dirty="0">
                <a:solidFill>
                  <a:schemeClr val="dk1"/>
                </a:solidFill>
                <a:latin typeface="Arial"/>
                <a:ea typeface="Arial"/>
                <a:cs typeface="Arial"/>
                <a:sym typeface="Arial"/>
              </a:rPr>
              <a:t>.</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7"/>
          <p:cNvSpPr/>
          <p:nvPr/>
        </p:nvSpPr>
        <p:spPr>
          <a:xfrm>
            <a:off x="1258887" y="2205037"/>
            <a:ext cx="6553200" cy="762000"/>
          </a:xfrm>
          <a:prstGeom prst="rect">
            <a:avLst/>
          </a:prstGeom>
        </p:spPr>
        <p:txBody>
          <a:bodyPr>
            <a:prstTxWarp prst="textPlain">
              <a:avLst/>
            </a:prstTxWarp>
          </a:bodyPr>
          <a:lstStyle/>
          <a:p>
            <a:pPr lvl="0" algn="l"/>
            <a:r>
              <a:rPr b="0" i="0">
                <a:ln w="9525" cap="flat" cmpd="sng">
                  <a:solidFill>
                    <a:srgbClr val="00FFFF"/>
                  </a:solidFill>
                  <a:prstDash val="solid"/>
                  <a:miter lim="800000"/>
                  <a:headEnd type="none" w="sm" len="sm"/>
                  <a:tailEnd type="none" w="sm" len="sm"/>
                </a:ln>
                <a:solidFill>
                  <a:srgbClr val="7030A0"/>
                </a:solidFill>
                <a:latin typeface="Arial"/>
              </a:rPr>
              <a:t>Go raibh maith agaibh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
          <p:cNvPicPr preferRelativeResize="0"/>
          <p:nvPr/>
        </p:nvPicPr>
        <p:blipFill rotWithShape="1">
          <a:blip r:embed="rId3">
            <a:alphaModFix/>
          </a:blip>
          <a:srcRect l="10054" t="20596" r="6545" b="7680"/>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Literacy and Language</a:t>
            </a:r>
            <a:br>
              <a:rPr lang="en-US" sz="3600" b="1" i="1" u="sng">
                <a:solidFill>
                  <a:schemeClr val="accent1"/>
                </a:solidFill>
                <a:latin typeface="Trebuchet MS"/>
                <a:ea typeface="Trebuchet MS"/>
                <a:cs typeface="Trebuchet MS"/>
                <a:sym typeface="Trebuchet MS"/>
              </a:rPr>
            </a:br>
            <a:r>
              <a:rPr lang="en-US" sz="1600" b="1" i="1" u="none">
                <a:solidFill>
                  <a:schemeClr val="accent1"/>
                </a:solidFill>
                <a:latin typeface="Trebuchet MS"/>
                <a:ea typeface="Trebuchet MS"/>
                <a:cs typeface="Trebuchet MS"/>
                <a:sym typeface="Trebuchet MS"/>
              </a:rPr>
              <a:t>This will be taught through both English and Irish.</a:t>
            </a:r>
            <a:endParaRPr/>
          </a:p>
        </p:txBody>
      </p:sp>
      <p:graphicFrame>
        <p:nvGraphicFramePr>
          <p:cNvPr id="233" name="Google Shape;233;p4"/>
          <p:cNvGraphicFramePr/>
          <p:nvPr/>
        </p:nvGraphicFramePr>
        <p:xfrm>
          <a:off x="457200" y="1196975"/>
          <a:ext cx="8229600" cy="51996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Reading for enjoyment and for information</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Read a wide range of various types of texts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Develop a personal preference</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Show ability to interpret and evaluate texts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Show awareness of punctuation and structure</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Awareness of various styles and types of text</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Improve fluency and confidence in reading</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Use various strategies to read unfamiliar words</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Reading groups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Independent reading</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Linguistic phonics / </a:t>
                      </a:r>
                      <a:r>
                        <a:rPr lang="en-US" sz="1600" b="0" i="0" u="none" strike="noStrike" cap="none" dirty="0" err="1">
                          <a:solidFill>
                            <a:schemeClr val="dk1"/>
                          </a:solidFill>
                          <a:latin typeface="Arial"/>
                          <a:ea typeface="Arial"/>
                          <a:cs typeface="Arial"/>
                          <a:sym typeface="Arial"/>
                        </a:rPr>
                        <a:t>Fónaic</a:t>
                      </a:r>
                      <a:r>
                        <a:rPr lang="en-US" sz="1600" b="0" i="0" u="none" strike="noStrike" cap="none" dirty="0">
                          <a:solidFill>
                            <a:schemeClr val="dk1"/>
                          </a:solidFill>
                          <a:latin typeface="Arial"/>
                          <a:ea typeface="Arial"/>
                          <a:cs typeface="Arial"/>
                          <a:sym typeface="Arial"/>
                        </a:rPr>
                        <a:t> na Gaeilge</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Research tasks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News activities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Use of various styles of text</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Class and group discussion</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Spelling strategies / games</a:t>
                      </a:r>
                      <a:endParaRPr sz="1400" u="none" strike="noStrike" cap="none" dirty="0"/>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34" name="Google Shape;234;p4"/>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Reading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5"/>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Literacy and Language</a:t>
            </a:r>
            <a:endParaRPr/>
          </a:p>
        </p:txBody>
      </p:sp>
      <p:graphicFrame>
        <p:nvGraphicFramePr>
          <p:cNvPr id="241" name="Google Shape;241;p5"/>
          <p:cNvGraphicFramePr/>
          <p:nvPr/>
        </p:nvGraphicFramePr>
        <p:xfrm>
          <a:off x="457200" y="1196975"/>
          <a:ext cx="8229600" cy="536474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466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Increased awareness and understanding of structure</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Awareness of various features of differing texts, i.e. headings, bullet points, etc.</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Understand importance of planning</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Develop a personal style of writing</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Ability to revise and edit</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Use various types of writing to create atmosphere and effect</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Develop competence in composing digitally</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Increased competence in grammar and punctuation</a:t>
                      </a:r>
                      <a:endParaRPr sz="1400" u="none" strike="noStrike" cap="none"/>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Use learned strategies to help spell unfamiliar words</a:t>
                      </a:r>
                      <a:endParaRPr sz="1400" u="none" strike="noStrike" cap="none"/>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Various reading activities</a:t>
                      </a:r>
                      <a:endParaRPr sz="1400" u="none" strike="noStrike" cap="none" dirty="0"/>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Planning for writing</a:t>
                      </a:r>
                      <a:endParaRPr sz="1400" u="none" strike="noStrike" cap="none" dirty="0"/>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Analysis of various types of writing</a:t>
                      </a:r>
                      <a:endParaRPr sz="1400" u="none" strike="noStrike" cap="none" dirty="0"/>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Topic-based writing activities</a:t>
                      </a:r>
                      <a:endParaRPr sz="1400" u="none" strike="noStrike" cap="none" dirty="0"/>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Focused grammar and punctuation lessons</a:t>
                      </a:r>
                      <a:endParaRPr sz="1400" u="none" strike="noStrike" cap="none" dirty="0"/>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Opportunities to revise work (2**, 1 wish)</a:t>
                      </a:r>
                      <a:endParaRPr sz="1400" u="none" strike="noStrike" cap="none" dirty="0"/>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Write for various audiences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Diary entries, writing letters, creative writing, narrative, explanation, news articles, poetry, lists, alphabetical order, argumentative and persuasive writing, word-play, book reviews, etc.</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Different writing genre focus each half term</a:t>
                      </a:r>
                      <a:endParaRPr sz="1400" u="none" strike="noStrike" cap="none" dirty="0"/>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42" name="Google Shape;242;p5"/>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Writing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Literacy and Language</a:t>
            </a:r>
            <a:endParaRPr/>
          </a:p>
        </p:txBody>
      </p:sp>
      <p:graphicFrame>
        <p:nvGraphicFramePr>
          <p:cNvPr id="249" name="Google Shape;249;p6"/>
          <p:cNvGraphicFramePr/>
          <p:nvPr/>
        </p:nvGraphicFramePr>
        <p:xfrm>
          <a:off x="457200" y="1196975"/>
          <a:ext cx="8229600" cy="51996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tell and recall stories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participate in class discussions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Show understanding of conventions of group discussion</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Share, listen to and evaluate ideas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Respond to evidence and formulate opinions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ask appropriate and useful questions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Show understanding of audience, using appropriate language, speech, </a:t>
                      </a:r>
                      <a:r>
                        <a:rPr lang="en-US" sz="1600" b="0" i="0" u="none" strike="noStrike" cap="none" dirty="0" err="1">
                          <a:solidFill>
                            <a:schemeClr val="dk1"/>
                          </a:solidFill>
                          <a:latin typeface="Arial"/>
                          <a:ea typeface="Arial"/>
                          <a:cs typeface="Arial"/>
                          <a:sym typeface="Arial"/>
                        </a:rPr>
                        <a:t>etc</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err="1">
                          <a:solidFill>
                            <a:schemeClr val="dk1"/>
                          </a:solidFill>
                          <a:latin typeface="Arial"/>
                          <a:ea typeface="Arial"/>
                          <a:cs typeface="Arial"/>
                          <a:sym typeface="Arial"/>
                        </a:rPr>
                        <a:t>Recognise</a:t>
                      </a:r>
                      <a:r>
                        <a:rPr lang="en-US" sz="1600" b="0" i="0" u="none" strike="noStrike" cap="none" dirty="0">
                          <a:solidFill>
                            <a:schemeClr val="dk1"/>
                          </a:solidFill>
                          <a:latin typeface="Arial"/>
                          <a:ea typeface="Arial"/>
                          <a:cs typeface="Arial"/>
                          <a:sym typeface="Arial"/>
                        </a:rPr>
                        <a:t> differences in dialect, accent and colloquial speech, as well as formal and informal speech</a:t>
                      </a:r>
                      <a:endParaRPr sz="1400" u="none" strike="noStrike" cap="none" dirty="0"/>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Shared and guided reading activities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Sharing news / stories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Circle time</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Class discussions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Debates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Creating and presenting presentations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PDMU topics</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50" name="Google Shape;250;p6"/>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Talking and Listening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Numeracy</a:t>
            </a:r>
            <a:endParaRPr/>
          </a:p>
        </p:txBody>
      </p:sp>
      <p:graphicFrame>
        <p:nvGraphicFramePr>
          <p:cNvPr id="257" name="Google Shape;257;p7"/>
          <p:cNvGraphicFramePr/>
          <p:nvPr/>
        </p:nvGraphicFramePr>
        <p:xfrm>
          <a:off x="457200" y="1196975"/>
          <a:ext cx="8229600" cy="51996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plan and </a:t>
                      </a:r>
                      <a:r>
                        <a:rPr lang="en-US" sz="1600" b="0" i="0" u="none" strike="noStrike" cap="none" dirty="0" err="1">
                          <a:solidFill>
                            <a:schemeClr val="dk1"/>
                          </a:solidFill>
                          <a:latin typeface="Arial"/>
                          <a:ea typeface="Arial"/>
                          <a:cs typeface="Arial"/>
                          <a:sym typeface="Arial"/>
                        </a:rPr>
                        <a:t>organise</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Selection of appropriate equipment / resources</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Develop competence in use of mathematical language</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err="1">
                          <a:solidFill>
                            <a:schemeClr val="dk1"/>
                          </a:solidFill>
                          <a:latin typeface="Arial"/>
                          <a:ea typeface="Arial"/>
                          <a:cs typeface="Arial"/>
                          <a:sym typeface="Arial"/>
                        </a:rPr>
                        <a:t>Analyse</a:t>
                      </a:r>
                      <a:r>
                        <a:rPr lang="en-US" sz="1600" b="0" i="0" u="none" strike="noStrike" cap="none" dirty="0">
                          <a:solidFill>
                            <a:schemeClr val="dk1"/>
                          </a:solidFill>
                          <a:latin typeface="Arial"/>
                          <a:ea typeface="Arial"/>
                          <a:cs typeface="Arial"/>
                          <a:sym typeface="Arial"/>
                        </a:rPr>
                        <a:t>, revise and edit</a:t>
                      </a:r>
                      <a:endParaRPr sz="1400" u="none" strike="noStrike" cap="none" dirty="0"/>
                    </a:p>
                    <a:p>
                      <a:pPr marL="0" marR="0" lvl="0" indent="0" algn="l" rtl="0">
                        <a:lnSpc>
                          <a:spcPct val="100000"/>
                        </a:lnSpc>
                        <a:spcBef>
                          <a:spcPts val="80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Present work and findings clearly</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Mental </a:t>
                      </a:r>
                      <a:r>
                        <a:rPr lang="en-US" sz="1600" b="0" i="0" u="none" strike="noStrike" cap="none" dirty="0" err="1">
                          <a:solidFill>
                            <a:schemeClr val="dk1"/>
                          </a:solidFill>
                          <a:latin typeface="Arial"/>
                          <a:ea typeface="Arial"/>
                          <a:cs typeface="Arial"/>
                          <a:sym typeface="Arial"/>
                        </a:rPr>
                        <a:t>maths</a:t>
                      </a:r>
                      <a:r>
                        <a:rPr lang="en-US" sz="1600" b="0" i="0" u="none" strike="noStrike" cap="none" dirty="0">
                          <a:solidFill>
                            <a:schemeClr val="dk1"/>
                          </a:solidFill>
                          <a:latin typeface="Arial"/>
                          <a:ea typeface="Arial"/>
                          <a:cs typeface="Arial"/>
                          <a:sym typeface="Arial"/>
                        </a:rPr>
                        <a:t> games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Questioning – open-ended and closed questions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Self-evaluation and justification</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Izak9</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Problem solving tasks</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58" name="Google Shape;258;p7"/>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Processes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Numeracy</a:t>
            </a:r>
            <a:endParaRPr/>
          </a:p>
        </p:txBody>
      </p:sp>
      <p:graphicFrame>
        <p:nvGraphicFramePr>
          <p:cNvPr id="265" name="Google Shape;265;p8"/>
          <p:cNvGraphicFramePr/>
          <p:nvPr/>
        </p:nvGraphicFramePr>
        <p:xfrm>
          <a:off x="457200" y="1196975"/>
          <a:ext cx="8229600" cy="553624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01807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Increase competence in dealing with whole numbers and deepen knowledge of place value</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Develop knowledge of fractions and percentages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Understanding of negative numbers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err="1">
                          <a:solidFill>
                            <a:schemeClr val="dk1"/>
                          </a:solidFill>
                          <a:latin typeface="Arial"/>
                          <a:ea typeface="Arial"/>
                          <a:cs typeface="Arial"/>
                          <a:sym typeface="Arial"/>
                        </a:rPr>
                        <a:t>Recognise</a:t>
                      </a:r>
                      <a:r>
                        <a:rPr lang="en-US" sz="1600" b="0" i="0" u="none" strike="noStrike" cap="none" dirty="0">
                          <a:solidFill>
                            <a:schemeClr val="dk1"/>
                          </a:solidFill>
                          <a:latin typeface="Arial"/>
                          <a:ea typeface="Arial"/>
                          <a:cs typeface="Arial"/>
                          <a:sym typeface="Arial"/>
                        </a:rPr>
                        <a:t> pattern and relationships in number</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Multiplication tables / Division facts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Develop ability in using four main operations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Show understanding of </a:t>
                      </a:r>
                      <a:r>
                        <a:rPr lang="en-US" sz="1600" b="0" i="0" u="none" strike="noStrike" cap="none" dirty="0" err="1">
                          <a:solidFill>
                            <a:schemeClr val="dk1"/>
                          </a:solidFill>
                          <a:latin typeface="Arial"/>
                          <a:ea typeface="Arial"/>
                          <a:cs typeface="Arial"/>
                          <a:sym typeface="Arial"/>
                        </a:rPr>
                        <a:t>maths</a:t>
                      </a:r>
                      <a:r>
                        <a:rPr lang="en-US" sz="1600" b="0" i="0" u="none" strike="noStrike" cap="none" dirty="0">
                          <a:solidFill>
                            <a:schemeClr val="dk1"/>
                          </a:solidFill>
                          <a:latin typeface="Arial"/>
                          <a:ea typeface="Arial"/>
                          <a:cs typeface="Arial"/>
                          <a:sym typeface="Arial"/>
                        </a:rPr>
                        <a:t> in real-life problems</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Mental </a:t>
                      </a:r>
                      <a:r>
                        <a:rPr lang="en-US" sz="1600" b="0" i="0" u="none" strike="noStrike" cap="none" dirty="0" err="1">
                          <a:solidFill>
                            <a:schemeClr val="dk1"/>
                          </a:solidFill>
                          <a:latin typeface="Arial"/>
                          <a:ea typeface="Arial"/>
                          <a:cs typeface="Arial"/>
                          <a:sym typeface="Arial"/>
                        </a:rPr>
                        <a:t>maths</a:t>
                      </a:r>
                      <a:r>
                        <a:rPr lang="en-US" sz="1600" b="0" i="0" u="none" strike="noStrike" cap="none" dirty="0">
                          <a:solidFill>
                            <a:schemeClr val="dk1"/>
                          </a:solidFill>
                          <a:latin typeface="Arial"/>
                          <a:ea typeface="Arial"/>
                          <a:cs typeface="Arial"/>
                          <a:sym typeface="Arial"/>
                        </a:rPr>
                        <a:t> games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Practical </a:t>
                      </a:r>
                      <a:r>
                        <a:rPr lang="en-US" sz="1600" b="0" i="0" u="none" strike="noStrike" cap="none" dirty="0" err="1">
                          <a:solidFill>
                            <a:schemeClr val="dk1"/>
                          </a:solidFill>
                          <a:latin typeface="Arial"/>
                          <a:ea typeface="Arial"/>
                          <a:cs typeface="Arial"/>
                          <a:sym typeface="Arial"/>
                        </a:rPr>
                        <a:t>maths</a:t>
                      </a:r>
                      <a:r>
                        <a:rPr lang="en-US" sz="1600" b="0" i="0" u="none" strike="noStrike" cap="none" dirty="0">
                          <a:solidFill>
                            <a:schemeClr val="dk1"/>
                          </a:solidFill>
                          <a:latin typeface="Arial"/>
                          <a:ea typeface="Arial"/>
                          <a:cs typeface="Arial"/>
                          <a:sym typeface="Arial"/>
                        </a:rPr>
                        <a:t> tasks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err="1">
                          <a:solidFill>
                            <a:schemeClr val="dk1"/>
                          </a:solidFill>
                          <a:latin typeface="Arial"/>
                          <a:ea typeface="Arial"/>
                          <a:cs typeface="Arial"/>
                          <a:sym typeface="Arial"/>
                        </a:rPr>
                        <a:t>Practising</a:t>
                      </a:r>
                      <a:r>
                        <a:rPr lang="en-US" sz="1600" b="0" i="0" u="none" strike="noStrike" cap="none" dirty="0">
                          <a:solidFill>
                            <a:schemeClr val="dk1"/>
                          </a:solidFill>
                          <a:latin typeface="Arial"/>
                          <a:ea typeface="Arial"/>
                          <a:cs typeface="Arial"/>
                          <a:sym typeface="Arial"/>
                        </a:rPr>
                        <a:t> times-tables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Sequencing number</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Paired and group work / games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Investigating number and pattern</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Questioning and identifying steps / strategy</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Word problems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6" name="Google Shape;266;p8"/>
          <p:cNvSpPr txBox="1"/>
          <p:nvPr/>
        </p:nvSpPr>
        <p:spPr>
          <a:xfrm>
            <a:off x="2987675" y="836612"/>
            <a:ext cx="3313112"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Number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9"/>
          <p:cNvSpPr txBox="1">
            <a:spLocks noGrp="1"/>
          </p:cNvSpPr>
          <p:nvPr>
            <p:ph type="title"/>
          </p:nvPr>
        </p:nvSpPr>
        <p:spPr>
          <a:xfrm>
            <a:off x="457200" y="-100012"/>
            <a:ext cx="82296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3600" b="1" i="1" u="sng">
                <a:solidFill>
                  <a:schemeClr val="accent1"/>
                </a:solidFill>
                <a:latin typeface="Trebuchet MS"/>
                <a:ea typeface="Trebuchet MS"/>
                <a:cs typeface="Trebuchet MS"/>
                <a:sym typeface="Trebuchet MS"/>
              </a:rPr>
              <a:t>Numeracy</a:t>
            </a:r>
            <a:endParaRPr/>
          </a:p>
        </p:txBody>
      </p:sp>
      <p:graphicFrame>
        <p:nvGraphicFramePr>
          <p:cNvPr id="273" name="Google Shape;273;p9"/>
          <p:cNvGraphicFramePr/>
          <p:nvPr/>
        </p:nvGraphicFramePr>
        <p:xfrm>
          <a:off x="457200" y="1196975"/>
          <a:ext cx="8229600" cy="5199695"/>
        </p:xfrm>
        <a:graphic>
          <a:graphicData uri="http://schemas.openxmlformats.org/drawingml/2006/table">
            <a:tbl>
              <a:tblPr>
                <a:noFill/>
                <a:tableStyleId>{3CA86120-59C7-429C-A8FE-045D0BB61420}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Learning Outcomes</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Activities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681525">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estimate</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Knowledge of length, width, volume, etc.</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Ability to convert metric units of measurement</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Understand the concept of scale</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Develop competence in dealing with time</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Construct, describe and </a:t>
                      </a:r>
                      <a:r>
                        <a:rPr lang="en-US" sz="1600" b="0" i="0" u="none" strike="noStrike" cap="none" dirty="0" err="1">
                          <a:solidFill>
                            <a:schemeClr val="dk1"/>
                          </a:solidFill>
                          <a:latin typeface="Arial"/>
                          <a:ea typeface="Arial"/>
                          <a:cs typeface="Arial"/>
                          <a:sym typeface="Arial"/>
                        </a:rPr>
                        <a:t>analyse</a:t>
                      </a:r>
                      <a:r>
                        <a:rPr lang="en-US" sz="1600" b="0" i="0" u="none" strike="noStrike" cap="none" dirty="0">
                          <a:solidFill>
                            <a:schemeClr val="dk1"/>
                          </a:solidFill>
                          <a:latin typeface="Arial"/>
                          <a:ea typeface="Arial"/>
                          <a:cs typeface="Arial"/>
                          <a:sym typeface="Arial"/>
                        </a:rPr>
                        <a:t> 2-D shapes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Identify and describe common 3-D shapes</a:t>
                      </a:r>
                      <a:endParaRPr sz="1400" u="none" strike="noStrike" cap="none" dirty="0"/>
                    </a:p>
                    <a:p>
                      <a:pPr marL="0" marR="0" lvl="0" indent="0" algn="l" rtl="0">
                        <a:lnSpc>
                          <a:spcPct val="100000"/>
                        </a:lnSpc>
                        <a:spcBef>
                          <a:spcPts val="80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Awareness of angle, symmetry and co-ordinates</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Mental </a:t>
                      </a:r>
                      <a:r>
                        <a:rPr lang="en-US" sz="1600" b="0" i="0" u="none" strike="noStrike" cap="none" dirty="0" err="1">
                          <a:solidFill>
                            <a:schemeClr val="dk1"/>
                          </a:solidFill>
                          <a:latin typeface="Arial"/>
                          <a:ea typeface="Arial"/>
                          <a:cs typeface="Arial"/>
                          <a:sym typeface="Arial"/>
                        </a:rPr>
                        <a:t>maths</a:t>
                      </a:r>
                      <a:r>
                        <a:rPr lang="en-US" sz="1600" b="0" i="0" u="none" strike="noStrike" cap="none" dirty="0">
                          <a:solidFill>
                            <a:schemeClr val="dk1"/>
                          </a:solidFill>
                          <a:latin typeface="Arial"/>
                          <a:ea typeface="Arial"/>
                          <a:cs typeface="Arial"/>
                          <a:sym typeface="Arial"/>
                        </a:rPr>
                        <a:t> games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Practical </a:t>
                      </a:r>
                      <a:r>
                        <a:rPr lang="en-US" sz="1600" b="0" i="0" u="none" strike="noStrike" cap="none" dirty="0" err="1">
                          <a:solidFill>
                            <a:schemeClr val="dk1"/>
                          </a:solidFill>
                          <a:latin typeface="Arial"/>
                          <a:ea typeface="Arial"/>
                          <a:cs typeface="Arial"/>
                          <a:sym typeface="Arial"/>
                        </a:rPr>
                        <a:t>maths</a:t>
                      </a:r>
                      <a:r>
                        <a:rPr lang="en-US" sz="1600" b="0" i="0" u="none" strike="noStrike" cap="none" dirty="0">
                          <a:solidFill>
                            <a:schemeClr val="dk1"/>
                          </a:solidFill>
                          <a:latin typeface="Arial"/>
                          <a:ea typeface="Arial"/>
                          <a:cs typeface="Arial"/>
                          <a:sym typeface="Arial"/>
                        </a:rPr>
                        <a:t> tasks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Investigating shapes (2-D and 3-D)</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Map and atlas work</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Drawing and constructing shapes</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Using appropriate equipment</a:t>
                      </a:r>
                      <a:endParaRPr sz="1400" u="none" strike="noStrike" cap="none" dirty="0"/>
                    </a:p>
                    <a:p>
                      <a:pPr marL="0" marR="0" lvl="0" indent="0" algn="l" rtl="0">
                        <a:lnSpc>
                          <a:spcPct val="100000"/>
                        </a:lnSpc>
                        <a:spcBef>
                          <a:spcPts val="320"/>
                        </a:spcBef>
                        <a:spcAft>
                          <a:spcPts val="0"/>
                        </a:spcAft>
                        <a:buClr>
                          <a:schemeClr val="dk1"/>
                        </a:buClr>
                        <a:buSzPts val="1600"/>
                        <a:buFont typeface="Trebuchet MS"/>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74" name="Google Shape;274;p9"/>
          <p:cNvSpPr txBox="1"/>
          <p:nvPr/>
        </p:nvSpPr>
        <p:spPr>
          <a:xfrm>
            <a:off x="2700337" y="836612"/>
            <a:ext cx="3959225" cy="3667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Measures, and Shape and Space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2459</Words>
  <Application>Microsoft Office PowerPoint</Application>
  <PresentationFormat>On-screen Show (4:3)</PresentationFormat>
  <Paragraphs>426</Paragraphs>
  <Slides>27</Slides>
  <Notes>27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27</vt:i4>
      </vt:variant>
    </vt:vector>
  </HeadingPairs>
  <TitlesOfParts>
    <vt:vector size="36" baseType="lpstr">
      <vt:lpstr>Arial</vt:lpstr>
      <vt:lpstr>Calibri</vt:lpstr>
      <vt:lpstr>Noto Sans Symbols</vt:lpstr>
      <vt:lpstr>Trebuchet MS</vt:lpstr>
      <vt:lpstr>1_Facet</vt:lpstr>
      <vt:lpstr>Facet</vt:lpstr>
      <vt:lpstr>4_Facet</vt:lpstr>
      <vt:lpstr>2_Facet</vt:lpstr>
      <vt:lpstr>3_Facet</vt:lpstr>
      <vt:lpstr>Cruinniú Curaclaim</vt:lpstr>
      <vt:lpstr>Dialann an lae Daily Routine </vt:lpstr>
      <vt:lpstr>PowerPoint Presentation</vt:lpstr>
      <vt:lpstr>Literacy and Language This will be taught through both English and Irish.</vt:lpstr>
      <vt:lpstr>Literacy and Language</vt:lpstr>
      <vt:lpstr>Literacy and Language</vt:lpstr>
      <vt:lpstr>Numeracy</vt:lpstr>
      <vt:lpstr>Numeracy</vt:lpstr>
      <vt:lpstr>Numeracy</vt:lpstr>
      <vt:lpstr>Numeracy</vt:lpstr>
      <vt:lpstr>World Around Us</vt:lpstr>
      <vt:lpstr>ICT</vt:lpstr>
      <vt:lpstr>The Arts</vt:lpstr>
      <vt:lpstr>PDMU</vt:lpstr>
      <vt:lpstr>Physical Education</vt:lpstr>
      <vt:lpstr>Punctuality and Attendance  </vt:lpstr>
      <vt:lpstr>Homework </vt:lpstr>
      <vt:lpstr>Reading</vt:lpstr>
      <vt:lpstr>Uniform</vt:lpstr>
      <vt:lpstr>Assessment </vt:lpstr>
      <vt:lpstr>Imeachtaí Seach-Churaclaim- Extra Curricular activities</vt:lpstr>
      <vt:lpstr>Tuismitheoirí- Parents/Guardians </vt:lpstr>
      <vt:lpstr>Ag cuidiú le do pháiste- Supporting your child</vt:lpstr>
      <vt:lpstr>Tréadchúram/ Pastoral Care</vt:lpstr>
      <vt:lpstr>Some General Points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Cruinniú Curaclaim</dc:title>
  <dc:creator>cfox535</dc:creator>
  <cp:lastModifiedBy>C Fox</cp:lastModifiedBy>
  <cp:revision>3</cp:revision>
  <dcterms:created xsi:type="dcterms:W3CDTF">2012-09-17T20:00:03Z</dcterms:created>
  <dcterms:modified xsi:type="dcterms:W3CDTF">2024-09-30T10:06:35Z</dcterms:modified>
</cp:coreProperties>
</file>