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ONNCaUIU2gP1GHBtcqsw+ohiS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B951B6-14FC-40FC-9837-69D27D2EA49A}">
  <a:tblStyle styleId="{F1B951B6-14FC-40FC-9837-69D27D2EA49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5c332896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15c332896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27e91d61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f27e91d610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f27e91d61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f27e91d61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27e91d61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f27e91d61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4838bc7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04838bc7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5"/>
          <p:cNvGrpSpPr/>
          <p:nvPr/>
        </p:nvGrpSpPr>
        <p:grpSpPr>
          <a:xfrm>
            <a:off x="0" y="-8467"/>
            <a:ext cx="12192000" cy="6866467"/>
            <a:chOff x="0" y="-8467"/>
            <a:chExt cx="12192000" cy="6866467"/>
          </a:xfrm>
        </p:grpSpPr>
        <p:cxnSp>
          <p:nvCxnSpPr>
            <p:cNvPr id="24" name="Google Shape;24;p15"/>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25" name="Google Shape;25;p15"/>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26" name="Google Shape;26;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5"/>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0" name="Google Shape;30;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1" name="Google Shape;31;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1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5"/>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15"/>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FEFEFE"/>
                </a:solidFill>
              </a:defRPr>
            </a:lvl1pPr>
            <a:lvl2pPr lvl="1" algn="ctr">
              <a:lnSpc>
                <a:spcPct val="100000"/>
              </a:lnSpc>
              <a:spcBef>
                <a:spcPts val="1000"/>
              </a:spcBef>
              <a:spcAft>
                <a:spcPts val="0"/>
              </a:spcAft>
              <a:buSzPts val="1280"/>
              <a:buNone/>
              <a:defRPr>
                <a:solidFill>
                  <a:schemeClr val="lt1"/>
                </a:solidFill>
              </a:defRPr>
            </a:lvl2pPr>
            <a:lvl3pPr lvl="2" algn="ctr">
              <a:lnSpc>
                <a:spcPct val="100000"/>
              </a:lnSpc>
              <a:spcBef>
                <a:spcPts val="1000"/>
              </a:spcBef>
              <a:spcAft>
                <a:spcPts val="0"/>
              </a:spcAft>
              <a:buSzPts val="1120"/>
              <a:buNone/>
              <a:defRPr>
                <a:solidFill>
                  <a:schemeClr val="lt1"/>
                </a:solidFill>
              </a:defRPr>
            </a:lvl3pPr>
            <a:lvl4pPr lvl="3" algn="ctr">
              <a:lnSpc>
                <a:spcPct val="100000"/>
              </a:lnSpc>
              <a:spcBef>
                <a:spcPts val="1000"/>
              </a:spcBef>
              <a:spcAft>
                <a:spcPts val="0"/>
              </a:spcAft>
              <a:buSzPts val="960"/>
              <a:buNone/>
              <a:defRPr>
                <a:solidFill>
                  <a:schemeClr val="lt1"/>
                </a:solidFill>
              </a:defRPr>
            </a:lvl4pPr>
            <a:lvl5pPr lvl="4" algn="ctr">
              <a:lnSpc>
                <a:spcPct val="100000"/>
              </a:lnSpc>
              <a:spcBef>
                <a:spcPts val="1000"/>
              </a:spcBef>
              <a:spcAft>
                <a:spcPts val="0"/>
              </a:spcAft>
              <a:buSzPts val="960"/>
              <a:buNone/>
              <a:defRPr>
                <a:solidFill>
                  <a:schemeClr val="lt1"/>
                </a:solidFill>
              </a:defRPr>
            </a:lvl5pPr>
            <a:lvl6pPr lvl="5" algn="ctr">
              <a:lnSpc>
                <a:spcPct val="100000"/>
              </a:lnSpc>
              <a:spcBef>
                <a:spcPts val="1000"/>
              </a:spcBef>
              <a:spcAft>
                <a:spcPts val="0"/>
              </a:spcAft>
              <a:buSzPts val="960"/>
              <a:buNone/>
              <a:defRPr>
                <a:solidFill>
                  <a:schemeClr val="lt1"/>
                </a:solidFill>
              </a:defRPr>
            </a:lvl6pPr>
            <a:lvl7pPr lvl="6" algn="ctr">
              <a:lnSpc>
                <a:spcPct val="100000"/>
              </a:lnSpc>
              <a:spcBef>
                <a:spcPts val="1000"/>
              </a:spcBef>
              <a:spcAft>
                <a:spcPts val="0"/>
              </a:spcAft>
              <a:buSzPts val="960"/>
              <a:buNone/>
              <a:defRPr>
                <a:solidFill>
                  <a:schemeClr val="lt1"/>
                </a:solidFill>
              </a:defRPr>
            </a:lvl7pPr>
            <a:lvl8pPr lvl="7" algn="ctr">
              <a:lnSpc>
                <a:spcPct val="100000"/>
              </a:lnSpc>
              <a:spcBef>
                <a:spcPts val="1000"/>
              </a:spcBef>
              <a:spcAft>
                <a:spcPts val="0"/>
              </a:spcAft>
              <a:buSzPts val="960"/>
              <a:buNone/>
              <a:defRPr>
                <a:solidFill>
                  <a:schemeClr val="lt1"/>
                </a:solidFill>
              </a:defRPr>
            </a:lvl8pPr>
            <a:lvl9pPr lvl="8" algn="ctr">
              <a:lnSpc>
                <a:spcPct val="100000"/>
              </a:lnSpc>
              <a:spcBef>
                <a:spcPts val="1000"/>
              </a:spcBef>
              <a:spcAft>
                <a:spcPts val="0"/>
              </a:spcAft>
              <a:buSzPts val="960"/>
              <a:buNone/>
              <a:defRPr>
                <a:solidFill>
                  <a:schemeClr val="lt1"/>
                </a:solidFill>
              </a:defRPr>
            </a:lvl9pPr>
          </a:lstStyle>
          <a:p>
            <a:endParaRPr/>
          </a:p>
        </p:txBody>
      </p:sp>
      <p:sp>
        <p:nvSpPr>
          <p:cNvPr id="36" name="Google Shape;36;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FEFEFE"/>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93" name="Google Shape;93;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FEFEFE"/>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25"/>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FEFEFE"/>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0" name="Google Shape;10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
        <p:nvSpPr>
          <p:cNvPr id="103" name="Google Shape;103;p2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ga-IE"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2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ga-IE"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6"/>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FEFEFE"/>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8" name="Google Shape;108;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FEFEFE"/>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2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FEFEFE"/>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15" name="Google Shape;115;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
        <p:nvSpPr>
          <p:cNvPr id="118" name="Google Shape;118;p2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ga-IE"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2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ga-IE"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2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FEFEFE"/>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24" name="Google Shape;124;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9"/>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0"/>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2" name="Google Shape;42;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FEFEFE"/>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48" name="Google Shape;48;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4" name="Google Shape;54;p18"/>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5" name="Google Shape;55;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1" name="Google Shape;61;p19"/>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2" name="Google Shape;62;p19"/>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3" name="Google Shape;63;p19"/>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22"/>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0" name="Google Shape;80;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a:spLocks noGrp="1"/>
          </p:cNvSpPr>
          <p:nvPr>
            <p:ph type="pic" idx="2"/>
          </p:nvPr>
        </p:nvSpPr>
        <p:spPr>
          <a:xfrm>
            <a:off x="677334" y="609600"/>
            <a:ext cx="8596668" cy="3845718"/>
          </a:xfrm>
          <a:prstGeom prst="rect">
            <a:avLst/>
          </a:prstGeom>
          <a:noFill/>
          <a:ln>
            <a:noFill/>
          </a:ln>
        </p:spPr>
      </p:sp>
      <p:sp>
        <p:nvSpPr>
          <p:cNvPr id="86" name="Google Shape;86;p2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7" name="Google Shape;87;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grpSp>
        <p:nvGrpSpPr>
          <p:cNvPr id="6" name="Google Shape;6;p14"/>
          <p:cNvGrpSpPr/>
          <p:nvPr/>
        </p:nvGrpSpPr>
        <p:grpSpPr>
          <a:xfrm>
            <a:off x="0" y="-8467"/>
            <a:ext cx="12192000" cy="6866467"/>
            <a:chOff x="0" y="-8467"/>
            <a:chExt cx="12192000" cy="6866467"/>
          </a:xfrm>
        </p:grpSpPr>
        <p:cxnSp>
          <p:nvCxnSpPr>
            <p:cNvPr id="7" name="Google Shape;7;p14"/>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8" name="Google Shape;8;p14"/>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9" name="Google Shape;9;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4"/>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1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1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4"/>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8" name="Google Shape;18;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FEFEFE"/>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FEFEFE"/>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FEFEFE"/>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9pPr>
          </a:lstStyle>
          <a:p>
            <a:endParaRPr/>
          </a:p>
        </p:txBody>
      </p:sp>
      <p:sp>
        <p:nvSpPr>
          <p:cNvPr id="19" name="Google Shape;19;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0" name="Google Shape;20;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1" name="Google Shape;21;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www.tearma.i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nessy.com/" TargetMode="External"/><Relationship Id="rId4" Type="http://schemas.openxmlformats.org/officeDocument/2006/relationships/hyperlink" Target="http://www.topmarks.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1"/>
              </a:buClr>
              <a:buSzPts val="5400"/>
              <a:buFont typeface="Trebuchet MS"/>
              <a:buNone/>
            </a:pPr>
            <a:r>
              <a:rPr lang="ga-IE" sz="4400">
                <a:solidFill>
                  <a:schemeClr val="lt1"/>
                </a:solidFill>
                <a:latin typeface="Arial"/>
                <a:ea typeface="Arial"/>
                <a:cs typeface="Arial"/>
                <a:sym typeface="Arial"/>
              </a:rPr>
              <a:t>Cruinniú Curaclaim</a:t>
            </a:r>
            <a:endParaRPr sz="4400">
              <a:solidFill>
                <a:schemeClr val="lt1"/>
              </a:solidFill>
              <a:latin typeface="Arial"/>
              <a:ea typeface="Arial"/>
              <a:cs typeface="Arial"/>
              <a:sym typeface="Arial"/>
            </a:endParaRPr>
          </a:p>
          <a:p>
            <a:pPr marL="0" lvl="0" indent="0" algn="ctr" rtl="0">
              <a:lnSpc>
                <a:spcPct val="115000"/>
              </a:lnSpc>
              <a:spcBef>
                <a:spcPts val="800"/>
              </a:spcBef>
              <a:spcAft>
                <a:spcPts val="0"/>
              </a:spcAft>
              <a:buClr>
                <a:schemeClr val="dk1"/>
              </a:buClr>
              <a:buSzPts val="1100"/>
              <a:buFont typeface="Arial"/>
              <a:buNone/>
            </a:pPr>
            <a:r>
              <a:rPr lang="ga-IE" sz="3200">
                <a:solidFill>
                  <a:schemeClr val="lt1"/>
                </a:solidFill>
                <a:latin typeface="Arial"/>
                <a:ea typeface="Arial"/>
                <a:cs typeface="Arial"/>
                <a:sym typeface="Arial"/>
              </a:rPr>
              <a:t>                     Curriculum Meeting</a:t>
            </a:r>
            <a:endParaRPr sz="3200">
              <a:solidFill>
                <a:schemeClr val="lt1"/>
              </a:solidFill>
              <a:latin typeface="Arial"/>
              <a:ea typeface="Arial"/>
              <a:cs typeface="Arial"/>
              <a:sym typeface="Arial"/>
            </a:endParaRPr>
          </a:p>
          <a:p>
            <a:pPr marL="0" lvl="0" indent="0" algn="r" rtl="0">
              <a:lnSpc>
                <a:spcPct val="100000"/>
              </a:lnSpc>
              <a:spcBef>
                <a:spcPts val="0"/>
              </a:spcBef>
              <a:spcAft>
                <a:spcPts val="0"/>
              </a:spcAft>
              <a:buClr>
                <a:schemeClr val="accent1"/>
              </a:buClr>
              <a:buSzPts val="5400"/>
              <a:buFont typeface="Trebuchet MS"/>
              <a:buNone/>
            </a:pPr>
            <a:endParaRPr sz="4400">
              <a:solidFill>
                <a:schemeClr val="lt1"/>
              </a:solidFill>
              <a:latin typeface="Arial"/>
              <a:ea typeface="Arial"/>
              <a:cs typeface="Arial"/>
              <a:sym typeface="Arial"/>
            </a:endParaRPr>
          </a:p>
        </p:txBody>
      </p:sp>
      <p:sp>
        <p:nvSpPr>
          <p:cNvPr id="144" name="Google Shape;144;p1"/>
          <p:cNvSpPr txBox="1">
            <a:spLocks noGrp="1"/>
          </p:cNvSpPr>
          <p:nvPr>
            <p:ph type="subTitle" idx="1"/>
          </p:nvPr>
        </p:nvSpPr>
        <p:spPr>
          <a:xfrm>
            <a:off x="2049992" y="4050833"/>
            <a:ext cx="7767000" cy="1096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40"/>
              <a:buNone/>
            </a:pPr>
            <a:r>
              <a:rPr lang="ga-IE" sz="2500"/>
              <a:t>                                Rang 5</a:t>
            </a:r>
            <a:endParaRPr sz="2500"/>
          </a:p>
          <a:p>
            <a:pPr marL="0" lvl="0" indent="0" algn="l" rtl="0">
              <a:lnSpc>
                <a:spcPct val="100000"/>
              </a:lnSpc>
              <a:spcBef>
                <a:spcPts val="1000"/>
              </a:spcBef>
              <a:spcAft>
                <a:spcPts val="0"/>
              </a:spcAft>
              <a:buSzPts val="1440"/>
              <a:buNone/>
            </a:pPr>
            <a:r>
              <a:rPr lang="ga-IE" sz="2500"/>
              <a:t>                                                   Rang Chaoimhe</a:t>
            </a:r>
            <a:endParaRPr sz="2500"/>
          </a:p>
        </p:txBody>
      </p:sp>
      <p:sp>
        <p:nvSpPr>
          <p:cNvPr id="145" name="Google Shape;145;p1"/>
          <p:cNvSpPr txBox="1"/>
          <p:nvPr/>
        </p:nvSpPr>
        <p:spPr>
          <a:xfrm>
            <a:off x="1507077" y="966650"/>
            <a:ext cx="8400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ga-IE" sz="3600" b="0" i="0" u="none" strike="noStrike" cap="none">
                <a:solidFill>
                  <a:schemeClr val="lt1"/>
                </a:solidFill>
                <a:latin typeface="Trebuchet MS"/>
                <a:ea typeface="Trebuchet MS"/>
                <a:cs typeface="Trebuchet MS"/>
                <a:sym typeface="Trebuchet MS"/>
              </a:rPr>
              <a:t> Naíscoil agus Bunscoil Bheanna Boirche</a:t>
            </a:r>
            <a:endParaRPr sz="3600" b="0" i="0" u="none" strike="noStrike" cap="none">
              <a:solidFill>
                <a:schemeClr val="lt1"/>
              </a:solidFill>
              <a:latin typeface="Trebuchet MS"/>
              <a:ea typeface="Trebuchet MS"/>
              <a:cs typeface="Trebuchet MS"/>
              <a:sym typeface="Trebuchet MS"/>
            </a:endParaRPr>
          </a:p>
        </p:txBody>
      </p:sp>
      <p:pic>
        <p:nvPicPr>
          <p:cNvPr id="146" name="Google Shape;146;p1"/>
          <p:cNvPicPr preferRelativeResize="0"/>
          <p:nvPr/>
        </p:nvPicPr>
        <p:blipFill rotWithShape="1">
          <a:blip r:embed="rId3">
            <a:alphaModFix/>
          </a:blip>
          <a:srcRect/>
          <a:stretch/>
        </p:blipFill>
        <p:spPr>
          <a:xfrm>
            <a:off x="774939" y="4415266"/>
            <a:ext cx="5391685" cy="17788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5c33289638_0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ga-IE"/>
              <a:t>An Domhan Thart Orainn/ The World Around Us </a:t>
            </a:r>
            <a:endParaRPr/>
          </a:p>
        </p:txBody>
      </p:sp>
      <p:sp>
        <p:nvSpPr>
          <p:cNvPr id="232" name="Google Shape;232;g15c33289638_0_0"/>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440"/>
              <a:buNone/>
            </a:pPr>
            <a:r>
              <a:rPr lang="ga-IE"/>
              <a:t>In Rang a Cúig, we will be focusing on five main topics during ‘An Domhan Thart Orainn’ lessons. Cross-curricular learning will take place during these lessons, allowing the children to develop their language skills and mathematical skills in a fun and engaging manner.</a:t>
            </a:r>
            <a:endParaRPr/>
          </a:p>
          <a:p>
            <a:pPr marL="0" lvl="0" indent="0" algn="l" rtl="0">
              <a:lnSpc>
                <a:spcPct val="100000"/>
              </a:lnSpc>
              <a:spcBef>
                <a:spcPts val="1000"/>
              </a:spcBef>
              <a:spcAft>
                <a:spcPts val="0"/>
              </a:spcAft>
              <a:buSzPts val="1440"/>
              <a:buNone/>
            </a:pPr>
            <a:r>
              <a:rPr lang="ga-IE"/>
              <a:t>We will be exploring the following topics throughout the year: </a:t>
            </a:r>
            <a:endParaRPr/>
          </a:p>
          <a:p>
            <a:pPr marL="457200" lvl="0" indent="-320040" algn="l" rtl="0">
              <a:lnSpc>
                <a:spcPct val="100000"/>
              </a:lnSpc>
              <a:spcBef>
                <a:spcPts val="1000"/>
              </a:spcBef>
              <a:spcAft>
                <a:spcPts val="0"/>
              </a:spcAft>
              <a:buSzPts val="1440"/>
              <a:buAutoNum type="arabicPeriod"/>
            </a:pPr>
            <a:r>
              <a:rPr lang="ga-IE"/>
              <a:t>The Solar System</a:t>
            </a:r>
            <a:endParaRPr/>
          </a:p>
          <a:p>
            <a:pPr marL="457200" lvl="0" indent="-320040" algn="l" rtl="0">
              <a:lnSpc>
                <a:spcPct val="100000"/>
              </a:lnSpc>
              <a:spcBef>
                <a:spcPts val="0"/>
              </a:spcBef>
              <a:spcAft>
                <a:spcPts val="0"/>
              </a:spcAft>
              <a:buSzPts val="1440"/>
              <a:buAutoNum type="arabicPeriod"/>
            </a:pPr>
            <a:r>
              <a:rPr lang="ga-IE"/>
              <a:t>Native Animals of Ireland</a:t>
            </a:r>
            <a:endParaRPr/>
          </a:p>
          <a:p>
            <a:pPr marL="457200" lvl="0" indent="-320040" algn="l" rtl="0">
              <a:lnSpc>
                <a:spcPct val="100000"/>
              </a:lnSpc>
              <a:spcBef>
                <a:spcPts val="0"/>
              </a:spcBef>
              <a:spcAft>
                <a:spcPts val="0"/>
              </a:spcAft>
              <a:buSzPts val="1440"/>
              <a:buAutoNum type="arabicPeriod"/>
            </a:pPr>
            <a:r>
              <a:rPr lang="ga-IE"/>
              <a:t>Natural Disasters</a:t>
            </a:r>
            <a:endParaRPr/>
          </a:p>
          <a:p>
            <a:pPr marL="457200" lvl="0" indent="-320040" algn="l" rtl="0">
              <a:lnSpc>
                <a:spcPct val="100000"/>
              </a:lnSpc>
              <a:spcBef>
                <a:spcPts val="0"/>
              </a:spcBef>
              <a:spcAft>
                <a:spcPts val="0"/>
              </a:spcAft>
              <a:buSzPts val="1440"/>
              <a:buAutoNum type="arabicPeriod"/>
            </a:pPr>
            <a:r>
              <a:rPr lang="ga-IE"/>
              <a:t>Our Culture (The history of the Irish Language, the history of our music, sporting and dancing traditions in Ireland etc.) </a:t>
            </a:r>
            <a:endParaRPr/>
          </a:p>
          <a:p>
            <a:pPr marL="457200" lvl="0" indent="-320040" algn="l" rtl="0">
              <a:lnSpc>
                <a:spcPct val="100000"/>
              </a:lnSpc>
              <a:spcBef>
                <a:spcPts val="0"/>
              </a:spcBef>
              <a:spcAft>
                <a:spcPts val="0"/>
              </a:spcAft>
              <a:buSzPts val="1440"/>
              <a:buAutoNum type="arabicPeriod"/>
            </a:pPr>
            <a:r>
              <a:rPr lang="ga-IE"/>
              <a:t>The Egyptians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6"/>
        <p:cNvGrpSpPr/>
        <p:nvPr/>
      </p:nvGrpSpPr>
      <p:grpSpPr>
        <a:xfrm>
          <a:off x="0" y="0"/>
          <a:ext cx="0" cy="0"/>
          <a:chOff x="0" y="0"/>
          <a:chExt cx="0" cy="0"/>
        </a:xfrm>
      </p:grpSpPr>
      <p:pic>
        <p:nvPicPr>
          <p:cNvPr id="237" name="Google Shape;237;p9"/>
          <p:cNvPicPr preferRelativeResize="0"/>
          <p:nvPr/>
        </p:nvPicPr>
        <p:blipFill rotWithShape="1">
          <a:blip r:embed="rId3">
            <a:alphaModFix/>
          </a:blip>
          <a:srcRect t="5962" b="12219"/>
          <a:stretch/>
        </p:blipFill>
        <p:spPr>
          <a:xfrm>
            <a:off x="1" y="10"/>
            <a:ext cx="12191999" cy="6857990"/>
          </a:xfrm>
          <a:prstGeom prst="rect">
            <a:avLst/>
          </a:prstGeom>
          <a:noFill/>
          <a:ln>
            <a:noFill/>
          </a:ln>
        </p:spPr>
      </p:pic>
      <p:sp>
        <p:nvSpPr>
          <p:cNvPr id="238" name="Google Shape;238;p9"/>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9"/>
          <p:cNvSpPr/>
          <p:nvPr/>
        </p:nvSpPr>
        <p:spPr>
          <a:xfrm>
            <a:off x="1624188" y="0"/>
            <a:ext cx="9372600" cy="6858000"/>
          </a:xfrm>
          <a:prstGeom prst="parallelogram">
            <a:avLst>
              <a:gd name="adj" fmla="val 14937"/>
            </a:avLst>
          </a:prstGeom>
          <a:solidFill>
            <a:schemeClr val="dk1">
              <a:alpha val="8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cxnSp>
        <p:nvCxnSpPr>
          <p:cNvPr id="240" name="Google Shape;240;p9"/>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241" name="Google Shape;241;p9"/>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242" name="Google Shape;242;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txBody>
          <a:bodyPr/>
          <a:lstStyle/>
          <a:p>
            <a:endParaRPr lang="en-GB"/>
          </a:p>
        </p:txBody>
      </p:sp>
      <p:sp>
        <p:nvSpPr>
          <p:cNvPr id="243" name="Google Shape;243;p9"/>
          <p:cNvSpPr txBox="1">
            <a:spLocks noGrp="1"/>
          </p:cNvSpPr>
          <p:nvPr>
            <p:ph type="title"/>
          </p:nvPr>
        </p:nvSpPr>
        <p:spPr>
          <a:xfrm>
            <a:off x="2786051" y="609600"/>
            <a:ext cx="838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Physical Education/ Corpoideachas</a:t>
            </a:r>
            <a:endParaRPr/>
          </a:p>
        </p:txBody>
      </p:sp>
      <p:sp>
        <p:nvSpPr>
          <p:cNvPr id="244" name="Google Shape;244;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GB"/>
          </a:p>
        </p:txBody>
      </p:sp>
      <p:sp>
        <p:nvSpPr>
          <p:cNvPr id="245" name="Google Shape;245;p9"/>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46274"/>
            </a:srgbClr>
          </a:solidFill>
          <a:ln>
            <a:noFill/>
          </a:ln>
        </p:spPr>
        <p:txBody>
          <a:bodyPr/>
          <a:lstStyle/>
          <a:p>
            <a:endParaRPr lang="en-GB"/>
          </a:p>
        </p:txBody>
      </p:sp>
      <p:sp>
        <p:nvSpPr>
          <p:cNvPr id="247" name="Google Shape;247;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txBody>
          <a:bodyPr/>
          <a:lstStyle/>
          <a:p>
            <a:endParaRPr lang="en-GB"/>
          </a:p>
        </p:txBody>
      </p:sp>
      <p:sp>
        <p:nvSpPr>
          <p:cNvPr id="248" name="Google Shape;248;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txBody>
          <a:bodyPr/>
          <a:lstStyle/>
          <a:p>
            <a:endParaRPr lang="en-GB"/>
          </a:p>
        </p:txBody>
      </p:sp>
      <p:sp>
        <p:nvSpPr>
          <p:cNvPr id="249" name="Google Shape;249;p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9"/>
          <p:cNvSpPr txBox="1">
            <a:spLocks noGrp="1"/>
          </p:cNvSpPr>
          <p:nvPr>
            <p:ph type="body" idx="1"/>
          </p:nvPr>
        </p:nvSpPr>
        <p:spPr>
          <a:xfrm>
            <a:off x="3043250" y="1257325"/>
            <a:ext cx="8801400" cy="5529300"/>
          </a:xfrm>
          <a:prstGeom prst="rect">
            <a:avLst/>
          </a:prstGeom>
          <a:noFill/>
          <a:ln>
            <a:noFill/>
          </a:ln>
        </p:spPr>
        <p:txBody>
          <a:bodyPr spcFirstLastPara="1" wrap="square" lIns="91425" tIns="45700" rIns="91425" bIns="45700" anchor="t" anchorCtr="0">
            <a:normAutofit fontScale="32500" lnSpcReduction="10000"/>
          </a:bodyPr>
          <a:lstStyle/>
          <a:p>
            <a:pPr marL="0" lvl="0" indent="0" algn="l" rtl="0">
              <a:lnSpc>
                <a:spcPct val="90000"/>
              </a:lnSpc>
              <a:spcBef>
                <a:spcPts val="0"/>
              </a:spcBef>
              <a:spcAft>
                <a:spcPts val="0"/>
              </a:spcAft>
              <a:buSzPct val="100000"/>
              <a:buNone/>
            </a:pPr>
            <a:r>
              <a:rPr lang="ga-IE" sz="5923"/>
              <a:t>Physical Education; Structured weekly PE lessons are taught, in which teachers follow a movement and athletics scheme which ensures continuity and progression of core skills and competences. These include:</a:t>
            </a:r>
            <a:endParaRPr sz="5923"/>
          </a:p>
          <a:p>
            <a:pPr marL="0" lvl="0" indent="0" algn="l" rtl="0">
              <a:lnSpc>
                <a:spcPct val="90000"/>
              </a:lnSpc>
              <a:spcBef>
                <a:spcPts val="0"/>
              </a:spcBef>
              <a:spcAft>
                <a:spcPts val="0"/>
              </a:spcAft>
              <a:buSzPct val="74806"/>
              <a:buNone/>
            </a:pPr>
            <a:endParaRPr sz="5923"/>
          </a:p>
          <a:p>
            <a:pPr marL="0" lvl="0" indent="0" algn="l" rtl="0">
              <a:lnSpc>
                <a:spcPct val="90000"/>
              </a:lnSpc>
              <a:spcBef>
                <a:spcPts val="0"/>
              </a:spcBef>
              <a:spcAft>
                <a:spcPts val="0"/>
              </a:spcAft>
              <a:buSzPct val="74806"/>
              <a:buNone/>
            </a:pPr>
            <a:endParaRPr sz="5923"/>
          </a:p>
          <a:p>
            <a:pPr marL="342900" lvl="0" indent="-342961" algn="ctr" rtl="0">
              <a:lnSpc>
                <a:spcPct val="90000"/>
              </a:lnSpc>
              <a:spcBef>
                <a:spcPts val="0"/>
              </a:spcBef>
              <a:spcAft>
                <a:spcPts val="0"/>
              </a:spcAft>
              <a:buSzPct val="100000"/>
              <a:buChar char="►"/>
            </a:pPr>
            <a:r>
              <a:rPr lang="ga-IE" sz="5923"/>
              <a:t>Co-ordination</a:t>
            </a:r>
            <a:endParaRPr sz="5923"/>
          </a:p>
          <a:p>
            <a:pPr marL="342900" lvl="0" indent="-342961" algn="ctr" rtl="0">
              <a:lnSpc>
                <a:spcPct val="90000"/>
              </a:lnSpc>
              <a:spcBef>
                <a:spcPts val="0"/>
              </a:spcBef>
              <a:spcAft>
                <a:spcPts val="0"/>
              </a:spcAft>
              <a:buSzPct val="100000"/>
              <a:buChar char="►"/>
            </a:pPr>
            <a:r>
              <a:rPr lang="ga-IE" sz="5923"/>
              <a:t>Balance</a:t>
            </a:r>
            <a:endParaRPr sz="5923"/>
          </a:p>
          <a:p>
            <a:pPr marL="342900" lvl="0" indent="-342961" algn="ctr" rtl="0">
              <a:lnSpc>
                <a:spcPct val="90000"/>
              </a:lnSpc>
              <a:spcBef>
                <a:spcPts val="0"/>
              </a:spcBef>
              <a:spcAft>
                <a:spcPts val="0"/>
              </a:spcAft>
              <a:buSzPct val="100000"/>
              <a:buChar char="►"/>
            </a:pPr>
            <a:r>
              <a:rPr lang="ga-IE" sz="5923"/>
              <a:t>Self control</a:t>
            </a:r>
            <a:endParaRPr sz="5923"/>
          </a:p>
          <a:p>
            <a:pPr marL="342900" lvl="0" indent="-342961" algn="ctr" rtl="0">
              <a:lnSpc>
                <a:spcPct val="90000"/>
              </a:lnSpc>
              <a:spcBef>
                <a:spcPts val="0"/>
              </a:spcBef>
              <a:spcAft>
                <a:spcPts val="0"/>
              </a:spcAft>
              <a:buSzPct val="100000"/>
              <a:buChar char="►"/>
            </a:pPr>
            <a:r>
              <a:rPr lang="ga-IE" sz="5923"/>
              <a:t>Body awareness</a:t>
            </a:r>
            <a:endParaRPr sz="5923"/>
          </a:p>
          <a:p>
            <a:pPr marL="342900" lvl="0" indent="-342961" algn="ctr" rtl="0">
              <a:lnSpc>
                <a:spcPct val="90000"/>
              </a:lnSpc>
              <a:spcBef>
                <a:spcPts val="0"/>
              </a:spcBef>
              <a:spcAft>
                <a:spcPts val="0"/>
              </a:spcAft>
              <a:buSzPct val="100000"/>
              <a:buChar char="►"/>
            </a:pPr>
            <a:r>
              <a:rPr lang="ga-IE" sz="5923"/>
              <a:t>Handling equipment</a:t>
            </a:r>
            <a:endParaRPr sz="5923"/>
          </a:p>
          <a:p>
            <a:pPr marL="342900" lvl="0" indent="-342961" algn="ctr" rtl="0">
              <a:lnSpc>
                <a:spcPct val="90000"/>
              </a:lnSpc>
              <a:spcBef>
                <a:spcPts val="0"/>
              </a:spcBef>
              <a:spcAft>
                <a:spcPts val="0"/>
              </a:spcAft>
              <a:buSzPct val="100000"/>
              <a:buChar char="►"/>
            </a:pPr>
            <a:r>
              <a:rPr lang="ga-IE" sz="5923"/>
              <a:t>Spatial awareness</a:t>
            </a:r>
            <a:endParaRPr sz="5923"/>
          </a:p>
          <a:p>
            <a:pPr marL="342900" lvl="0" indent="-342961" algn="ctr" rtl="0">
              <a:lnSpc>
                <a:spcPct val="90000"/>
              </a:lnSpc>
              <a:spcBef>
                <a:spcPts val="0"/>
              </a:spcBef>
              <a:spcAft>
                <a:spcPts val="0"/>
              </a:spcAft>
              <a:buSzPct val="100000"/>
              <a:buChar char="►"/>
            </a:pPr>
            <a:r>
              <a:rPr lang="ga-IE" sz="5923"/>
              <a:t>Co-operation</a:t>
            </a:r>
            <a:endParaRPr sz="5923"/>
          </a:p>
          <a:p>
            <a:pPr marL="342900" lvl="0" indent="-342961" algn="ctr" rtl="0">
              <a:lnSpc>
                <a:spcPct val="90000"/>
              </a:lnSpc>
              <a:spcBef>
                <a:spcPts val="0"/>
              </a:spcBef>
              <a:spcAft>
                <a:spcPts val="0"/>
              </a:spcAft>
              <a:buSzPct val="100000"/>
              <a:buChar char="►"/>
            </a:pPr>
            <a:r>
              <a:rPr lang="ga-IE" sz="5923"/>
              <a:t>Instructions</a:t>
            </a:r>
            <a:endParaRPr sz="5923"/>
          </a:p>
          <a:p>
            <a:pPr marL="342900" lvl="0" indent="-342961" algn="ctr" rtl="0">
              <a:lnSpc>
                <a:spcPct val="90000"/>
              </a:lnSpc>
              <a:spcBef>
                <a:spcPts val="0"/>
              </a:spcBef>
              <a:spcAft>
                <a:spcPts val="0"/>
              </a:spcAft>
              <a:buSzPct val="100000"/>
              <a:buChar char="►"/>
            </a:pPr>
            <a:r>
              <a:rPr lang="ga-IE" sz="5923"/>
              <a:t>Direction</a:t>
            </a:r>
            <a:endParaRPr sz="5923"/>
          </a:p>
          <a:p>
            <a:pPr marL="342900" lvl="0" indent="-342961" algn="ctr" rtl="0">
              <a:lnSpc>
                <a:spcPct val="90000"/>
              </a:lnSpc>
              <a:spcBef>
                <a:spcPts val="0"/>
              </a:spcBef>
              <a:spcAft>
                <a:spcPts val="0"/>
              </a:spcAft>
              <a:buSzPct val="100000"/>
              <a:buChar char="►"/>
            </a:pPr>
            <a:r>
              <a:rPr lang="ga-IE" sz="5923"/>
              <a:t>Speed </a:t>
            </a:r>
            <a:endParaRPr sz="5923"/>
          </a:p>
          <a:p>
            <a:pPr marL="342900" lvl="0" indent="-342961" algn="ctr" rtl="0">
              <a:lnSpc>
                <a:spcPct val="90000"/>
              </a:lnSpc>
              <a:spcBef>
                <a:spcPts val="0"/>
              </a:spcBef>
              <a:spcAft>
                <a:spcPts val="0"/>
              </a:spcAft>
              <a:buSzPct val="100000"/>
              <a:buChar char="►"/>
            </a:pPr>
            <a:r>
              <a:rPr lang="ga-IE" sz="5923"/>
              <a:t>Accuracy.</a:t>
            </a:r>
            <a:endParaRPr sz="5923"/>
          </a:p>
          <a:p>
            <a:pPr marL="0" lvl="0" indent="0" algn="l" rtl="0">
              <a:lnSpc>
                <a:spcPct val="90000"/>
              </a:lnSpc>
              <a:spcBef>
                <a:spcPts val="0"/>
              </a:spcBef>
              <a:spcAft>
                <a:spcPts val="0"/>
              </a:spcAft>
              <a:buSzPct val="74806"/>
              <a:buNone/>
            </a:pPr>
            <a:endParaRPr sz="5923"/>
          </a:p>
          <a:p>
            <a:pPr marL="0" lvl="0" indent="0" algn="l" rtl="0">
              <a:lnSpc>
                <a:spcPct val="90000"/>
              </a:lnSpc>
              <a:spcBef>
                <a:spcPts val="0"/>
              </a:spcBef>
              <a:spcAft>
                <a:spcPts val="0"/>
              </a:spcAft>
              <a:buSzPct val="74806"/>
              <a:buNone/>
            </a:pPr>
            <a:r>
              <a:rPr lang="ga-IE" sz="5923"/>
              <a:t> </a:t>
            </a:r>
            <a:endParaRPr sz="5923"/>
          </a:p>
          <a:p>
            <a:pPr marL="0" lvl="0" indent="0" algn="l" rtl="0">
              <a:lnSpc>
                <a:spcPct val="90000"/>
              </a:lnSpc>
              <a:spcBef>
                <a:spcPts val="0"/>
              </a:spcBef>
              <a:spcAft>
                <a:spcPts val="0"/>
              </a:spcAft>
              <a:buSzPct val="246153"/>
              <a:buNone/>
            </a:pPr>
            <a:endParaRPr/>
          </a:p>
          <a:p>
            <a:pPr marL="0" lvl="0" indent="0" algn="l" rtl="0">
              <a:lnSpc>
                <a:spcPct val="90000"/>
              </a:lnSpc>
              <a:spcBef>
                <a:spcPts val="0"/>
              </a:spcBef>
              <a:spcAft>
                <a:spcPts val="0"/>
              </a:spcAft>
              <a:buSzPct val="177230"/>
              <a:buNone/>
            </a:pPr>
            <a:endParaRPr sz="2500">
              <a:solidFill>
                <a:schemeClr val="lt1"/>
              </a:solidFill>
            </a:endParaRPr>
          </a:p>
          <a:p>
            <a:pPr marL="0" lvl="0" indent="0" algn="l" rtl="0">
              <a:lnSpc>
                <a:spcPct val="90000"/>
              </a:lnSpc>
              <a:spcBef>
                <a:spcPts val="0"/>
              </a:spcBef>
              <a:spcAft>
                <a:spcPts val="0"/>
              </a:spcAft>
              <a:buSzPct val="177230"/>
              <a:buNone/>
            </a:pPr>
            <a:endParaRPr sz="2500">
              <a:solidFill>
                <a:schemeClr val="lt1"/>
              </a:solidFill>
            </a:endParaRPr>
          </a:p>
          <a:p>
            <a:pPr marL="342900" lvl="0" indent="0" algn="l" rtl="0">
              <a:lnSpc>
                <a:spcPct val="90000"/>
              </a:lnSpc>
              <a:spcBef>
                <a:spcPts val="0"/>
              </a:spcBef>
              <a:spcAft>
                <a:spcPts val="0"/>
              </a:spcAft>
              <a:buSzPct val="177230"/>
              <a:buNone/>
            </a:pPr>
            <a:endParaRPr sz="2500">
              <a:solidFill>
                <a:schemeClr val="lt1"/>
              </a:solidFill>
            </a:endParaRPr>
          </a:p>
          <a:p>
            <a:pPr marL="342900" lvl="0" indent="0" algn="l" rtl="0">
              <a:lnSpc>
                <a:spcPct val="90000"/>
              </a:lnSpc>
              <a:spcBef>
                <a:spcPts val="0"/>
              </a:spcBef>
              <a:spcAft>
                <a:spcPts val="0"/>
              </a:spcAft>
              <a:buSzPct val="177230"/>
              <a:buNone/>
            </a:pPr>
            <a:endParaRPr sz="2500">
              <a:solidFill>
                <a:schemeClr val="lt1"/>
              </a:solidFill>
            </a:endParaRPr>
          </a:p>
          <a:p>
            <a:pPr marL="342900" lvl="0" indent="0" algn="l" rtl="0">
              <a:lnSpc>
                <a:spcPct val="90000"/>
              </a:lnSpc>
              <a:spcBef>
                <a:spcPts val="1000"/>
              </a:spcBef>
              <a:spcAft>
                <a:spcPts val="0"/>
              </a:spcAft>
              <a:buSzPct val="177230"/>
              <a:buNone/>
            </a:pPr>
            <a:endParaRPr sz="250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f27e91d610_0_24"/>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accent1"/>
              </a:buClr>
              <a:buSzPts val="3600"/>
              <a:buFont typeface="Trebuchet MS"/>
              <a:buNone/>
            </a:pPr>
            <a:r>
              <a:rPr lang="ga-IE"/>
              <a:t>Na hEalaíona/ The Arts</a:t>
            </a:r>
            <a:endParaRPr/>
          </a:p>
        </p:txBody>
      </p:sp>
      <p:graphicFrame>
        <p:nvGraphicFramePr>
          <p:cNvPr id="256" name="Google Shape;256;gf27e91d610_0_24"/>
          <p:cNvGraphicFramePr/>
          <p:nvPr/>
        </p:nvGraphicFramePr>
        <p:xfrm>
          <a:off x="1781175" y="2052625"/>
          <a:ext cx="8229600" cy="4238625"/>
        </p:xfrm>
        <a:graphic>
          <a:graphicData uri="http://schemas.openxmlformats.org/drawingml/2006/table">
            <a:tbl>
              <a:tblPr>
                <a:noFill/>
                <a:tableStyleId>{F1B951B6-14FC-40FC-9837-69D27D2EA49A}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76275">
                <a:tc>
                  <a:txBody>
                    <a:bodyPr/>
                    <a:lstStyle/>
                    <a:p>
                      <a:pPr marL="0" marR="0" lvl="0" indent="0" algn="l" rtl="0">
                        <a:lnSpc>
                          <a:spcPct val="115000"/>
                        </a:lnSpc>
                        <a:spcBef>
                          <a:spcPts val="0"/>
                        </a:spcBef>
                        <a:spcAft>
                          <a:spcPts val="0"/>
                        </a:spcAft>
                        <a:buClr>
                          <a:srgbClr val="000000"/>
                        </a:buClr>
                        <a:buSzPts val="2800"/>
                        <a:buFont typeface="Arial"/>
                        <a:buNone/>
                      </a:pPr>
                      <a:r>
                        <a:rPr lang="ga-IE" sz="2800" u="none" strike="noStrike" cap="none">
                          <a:solidFill>
                            <a:schemeClr val="lt1"/>
                          </a:solidFill>
                        </a:rPr>
                        <a:t>Drama</a:t>
                      </a:r>
                      <a:endParaRPr sz="2800" u="none" strike="noStrike" cap="none">
                        <a:solidFill>
                          <a:schemeClr val="lt1"/>
                        </a:solidFill>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2800"/>
                        <a:buFont typeface="Arial"/>
                        <a:buNone/>
                      </a:pPr>
                      <a:r>
                        <a:rPr lang="ga-IE" sz="2800" u="none" strike="noStrike" cap="none">
                          <a:solidFill>
                            <a:schemeClr val="lt1"/>
                          </a:solidFill>
                        </a:rPr>
                        <a:t>Music</a:t>
                      </a:r>
                      <a:endParaRPr sz="2800" u="none" strike="noStrike" cap="none">
                        <a:solidFill>
                          <a:schemeClr val="lt1"/>
                        </a:solidFill>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2800"/>
                        <a:buFont typeface="Arial"/>
                        <a:buNone/>
                      </a:pPr>
                      <a:r>
                        <a:rPr lang="ga-IE" sz="2800" u="none" strike="noStrike" cap="none">
                          <a:solidFill>
                            <a:schemeClr val="lt1"/>
                          </a:solidFill>
                        </a:rPr>
                        <a:t>Art</a:t>
                      </a:r>
                      <a:endParaRPr sz="2800" u="none" strike="noStrike" cap="none">
                        <a:solidFill>
                          <a:schemeClr val="lt1"/>
                        </a:solidFill>
                      </a:endParaRPr>
                    </a:p>
                  </a:txBody>
                  <a:tcPr marL="91425" marR="91425" marT="91425" marB="91425"/>
                </a:tc>
                <a:extLst>
                  <a:ext uri="{0D108BD9-81ED-4DB2-BD59-A6C34878D82A}">
                    <a16:rowId xmlns:a16="http://schemas.microsoft.com/office/drawing/2014/main" val="10000"/>
                  </a:ext>
                </a:extLst>
              </a:tr>
              <a:tr h="3562350">
                <a:tc>
                  <a:txBody>
                    <a:bodyPr/>
                    <a:lstStyle/>
                    <a:p>
                      <a:pPr marL="0" marR="0" lvl="0" indent="0" algn="l" rtl="0">
                        <a:lnSpc>
                          <a:spcPct val="115000"/>
                        </a:lnSpc>
                        <a:spcBef>
                          <a:spcPts val="0"/>
                        </a:spcBef>
                        <a:spcAft>
                          <a:spcPts val="0"/>
                        </a:spcAft>
                        <a:buClr>
                          <a:srgbClr val="000000"/>
                        </a:buClr>
                        <a:buSzPts val="2000"/>
                        <a:buFont typeface="Arial"/>
                        <a:buNone/>
                      </a:pPr>
                      <a:r>
                        <a:rPr lang="ga-IE" sz="2000" u="none" strike="noStrike" cap="none">
                          <a:solidFill>
                            <a:schemeClr val="lt1"/>
                          </a:solidFill>
                        </a:rPr>
                        <a:t>Role-play</a:t>
                      </a:r>
                      <a:endParaRPr sz="2000" u="none" strike="noStrike" cap="none">
                        <a:solidFill>
                          <a:schemeClr val="lt1"/>
                        </a:solidFill>
                      </a:endParaRPr>
                    </a:p>
                    <a:p>
                      <a:pPr marL="0" marR="0" lvl="0" indent="0" algn="l" rtl="0">
                        <a:lnSpc>
                          <a:spcPct val="115000"/>
                        </a:lnSpc>
                        <a:spcBef>
                          <a:spcPts val="500"/>
                        </a:spcBef>
                        <a:spcAft>
                          <a:spcPts val="0"/>
                        </a:spcAft>
                        <a:buClr>
                          <a:srgbClr val="000000"/>
                        </a:buClr>
                        <a:buSzPts val="2000"/>
                        <a:buFont typeface="Arial"/>
                        <a:buNone/>
                      </a:pPr>
                      <a:r>
                        <a:rPr lang="ga-IE" sz="2000" u="none" strike="noStrike" cap="none">
                          <a:solidFill>
                            <a:schemeClr val="lt1"/>
                          </a:solidFill>
                        </a:rPr>
                        <a:t>Topic-based drama activities</a:t>
                      </a:r>
                      <a:endParaRPr sz="2000" u="none" strike="noStrike" cap="none">
                        <a:solidFill>
                          <a:schemeClr val="lt1"/>
                        </a:solidFill>
                      </a:endParaRPr>
                    </a:p>
                    <a:p>
                      <a:pPr marL="0" marR="0" lvl="0" indent="0" algn="l" rtl="0">
                        <a:lnSpc>
                          <a:spcPct val="115000"/>
                        </a:lnSpc>
                        <a:spcBef>
                          <a:spcPts val="500"/>
                        </a:spcBef>
                        <a:spcAft>
                          <a:spcPts val="0"/>
                        </a:spcAft>
                        <a:buClr>
                          <a:srgbClr val="000000"/>
                        </a:buClr>
                        <a:buSzPts val="2000"/>
                        <a:buFont typeface="Arial"/>
                        <a:buNone/>
                      </a:pPr>
                      <a:r>
                        <a:rPr lang="ga-IE" sz="2000" u="none" strike="noStrike" cap="none">
                          <a:solidFill>
                            <a:schemeClr val="lt1"/>
                          </a:solidFill>
                        </a:rPr>
                        <a:t>Imaginative play</a:t>
                      </a:r>
                      <a:endParaRPr sz="2000" u="none" strike="noStrike" cap="none">
                        <a:solidFill>
                          <a:schemeClr val="lt1"/>
                        </a:solidFill>
                      </a:endParaRPr>
                    </a:p>
                    <a:p>
                      <a:pPr marL="0" marR="0" lvl="0" indent="0" algn="l" rtl="0">
                        <a:lnSpc>
                          <a:spcPct val="115000"/>
                        </a:lnSpc>
                        <a:spcBef>
                          <a:spcPts val="500"/>
                        </a:spcBef>
                        <a:spcAft>
                          <a:spcPts val="0"/>
                        </a:spcAft>
                        <a:buClr>
                          <a:srgbClr val="000000"/>
                        </a:buClr>
                        <a:buSzPts val="2000"/>
                        <a:buFont typeface="Arial"/>
                        <a:buNone/>
                      </a:pPr>
                      <a:r>
                        <a:rPr lang="ga-IE" sz="2000" u="none" strike="noStrike" cap="none">
                          <a:solidFill>
                            <a:schemeClr val="lt1"/>
                          </a:solidFill>
                        </a:rPr>
                        <a:t>Use / designing of props</a:t>
                      </a:r>
                      <a:endParaRPr sz="2000" u="none" strike="noStrike" cap="none">
                        <a:solidFill>
                          <a:schemeClr val="lt1"/>
                        </a:solidFill>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2000"/>
                        <a:buFont typeface="Arial"/>
                        <a:buNone/>
                      </a:pPr>
                      <a:r>
                        <a:rPr lang="ga-IE" sz="2000" u="none" strike="noStrike" cap="none" dirty="0" err="1">
                          <a:solidFill>
                            <a:schemeClr val="lt1"/>
                          </a:solidFill>
                        </a:rPr>
                        <a:t>Traditional</a:t>
                      </a:r>
                      <a:r>
                        <a:rPr lang="ga-IE" sz="2000" u="none" strike="noStrike" cap="none" dirty="0">
                          <a:solidFill>
                            <a:schemeClr val="lt1"/>
                          </a:solidFill>
                        </a:rPr>
                        <a:t> Irish </a:t>
                      </a:r>
                      <a:r>
                        <a:rPr lang="ga-IE" sz="2000" u="none" strike="noStrike" cap="none" dirty="0" err="1">
                          <a:solidFill>
                            <a:schemeClr val="lt1"/>
                          </a:solidFill>
                        </a:rPr>
                        <a:t>songs</a:t>
                      </a:r>
                      <a:endParaRPr sz="2000" u="none" strike="noStrike" cap="none" dirty="0">
                        <a:solidFill>
                          <a:schemeClr val="lt1"/>
                        </a:solidFill>
                      </a:endParaRPr>
                    </a:p>
                    <a:p>
                      <a:pPr marL="0" marR="0" lvl="0" indent="0" algn="l" rtl="0">
                        <a:lnSpc>
                          <a:spcPct val="115000"/>
                        </a:lnSpc>
                        <a:spcBef>
                          <a:spcPts val="500"/>
                        </a:spcBef>
                        <a:spcAft>
                          <a:spcPts val="0"/>
                        </a:spcAft>
                        <a:buClr>
                          <a:srgbClr val="000000"/>
                        </a:buClr>
                        <a:buSzPts val="2000"/>
                        <a:buFont typeface="Arial"/>
                        <a:buNone/>
                      </a:pPr>
                      <a:r>
                        <a:rPr lang="ga-IE" sz="2000" u="none" strike="noStrike" cap="none" dirty="0" err="1">
                          <a:solidFill>
                            <a:schemeClr val="lt1"/>
                          </a:solidFill>
                        </a:rPr>
                        <a:t>Modern</a:t>
                      </a:r>
                      <a:r>
                        <a:rPr lang="ga-IE" sz="2000" u="none" strike="noStrike" cap="none" dirty="0">
                          <a:solidFill>
                            <a:schemeClr val="lt1"/>
                          </a:solidFill>
                        </a:rPr>
                        <a:t> Irish </a:t>
                      </a:r>
                      <a:r>
                        <a:rPr lang="ga-IE" sz="2000" u="none" strike="noStrike" cap="none" dirty="0" err="1">
                          <a:solidFill>
                            <a:schemeClr val="lt1"/>
                          </a:solidFill>
                        </a:rPr>
                        <a:t>songs</a:t>
                      </a:r>
                      <a:endParaRPr sz="2000" u="none" strike="noStrike" cap="none" dirty="0">
                        <a:solidFill>
                          <a:schemeClr val="lt1"/>
                        </a:solidFill>
                      </a:endParaRPr>
                    </a:p>
                    <a:p>
                      <a:pPr marL="0" marR="0" lvl="0" indent="0" algn="l" rtl="0">
                        <a:lnSpc>
                          <a:spcPct val="115000"/>
                        </a:lnSpc>
                        <a:spcBef>
                          <a:spcPts val="500"/>
                        </a:spcBef>
                        <a:spcAft>
                          <a:spcPts val="0"/>
                        </a:spcAft>
                        <a:buClr>
                          <a:srgbClr val="000000"/>
                        </a:buClr>
                        <a:buSzPts val="2000"/>
                        <a:buFont typeface="Arial"/>
                        <a:buNone/>
                      </a:pPr>
                      <a:r>
                        <a:rPr lang="ga-IE" sz="2000" u="none" strike="noStrike" cap="none" dirty="0" err="1">
                          <a:solidFill>
                            <a:schemeClr val="lt1"/>
                          </a:solidFill>
                        </a:rPr>
                        <a:t>Topic-based</a:t>
                      </a:r>
                      <a:r>
                        <a:rPr lang="ga-IE" sz="2000" u="none" strike="noStrike" cap="none" dirty="0">
                          <a:solidFill>
                            <a:schemeClr val="lt1"/>
                          </a:solidFill>
                        </a:rPr>
                        <a:t> </a:t>
                      </a:r>
                      <a:r>
                        <a:rPr lang="ga-IE" sz="2000" u="none" strike="noStrike" cap="none" dirty="0" err="1">
                          <a:solidFill>
                            <a:schemeClr val="lt1"/>
                          </a:solidFill>
                        </a:rPr>
                        <a:t>songs</a:t>
                      </a:r>
                      <a:endParaRPr sz="2000" u="none" strike="noStrike" cap="none" dirty="0">
                        <a:solidFill>
                          <a:schemeClr val="lt1"/>
                        </a:solidFill>
                      </a:endParaRPr>
                    </a:p>
                    <a:p>
                      <a:pPr marL="0" marR="0" lvl="0" indent="0" algn="l" rtl="0">
                        <a:lnSpc>
                          <a:spcPct val="115000"/>
                        </a:lnSpc>
                        <a:spcBef>
                          <a:spcPts val="500"/>
                        </a:spcBef>
                        <a:spcAft>
                          <a:spcPts val="0"/>
                        </a:spcAft>
                        <a:buClr>
                          <a:srgbClr val="000000"/>
                        </a:buClr>
                        <a:buSzPts val="2000"/>
                        <a:buFont typeface="Arial"/>
                        <a:buNone/>
                      </a:pPr>
                      <a:r>
                        <a:rPr lang="ga-IE" sz="2000" u="none" strike="noStrike" cap="none" dirty="0" err="1">
                          <a:solidFill>
                            <a:schemeClr val="lt1"/>
                          </a:solidFill>
                        </a:rPr>
                        <a:t>Songs</a:t>
                      </a:r>
                      <a:r>
                        <a:rPr lang="ga-IE" sz="2000" u="none" strike="noStrike" cap="none" dirty="0">
                          <a:solidFill>
                            <a:schemeClr val="lt1"/>
                          </a:solidFill>
                        </a:rPr>
                        <a:t> </a:t>
                      </a:r>
                      <a:r>
                        <a:rPr lang="ga-IE" sz="2000" u="none" strike="noStrike" cap="none" dirty="0" err="1">
                          <a:solidFill>
                            <a:schemeClr val="lt1"/>
                          </a:solidFill>
                        </a:rPr>
                        <a:t>from</a:t>
                      </a:r>
                      <a:r>
                        <a:rPr lang="ga-IE" sz="2000" u="none" strike="noStrike" cap="none" dirty="0">
                          <a:solidFill>
                            <a:schemeClr val="lt1"/>
                          </a:solidFill>
                        </a:rPr>
                        <a:t> </a:t>
                      </a:r>
                      <a:r>
                        <a:rPr lang="ga-IE" sz="2000" u="none" strike="noStrike" cap="none" dirty="0" err="1">
                          <a:solidFill>
                            <a:schemeClr val="lt1"/>
                          </a:solidFill>
                        </a:rPr>
                        <a:t>other</a:t>
                      </a:r>
                      <a:r>
                        <a:rPr lang="ga-IE" sz="2000" u="none" strike="noStrike" cap="none" dirty="0">
                          <a:solidFill>
                            <a:schemeClr val="lt1"/>
                          </a:solidFill>
                        </a:rPr>
                        <a:t> </a:t>
                      </a:r>
                      <a:r>
                        <a:rPr lang="ga-IE" sz="2000" u="none" strike="noStrike" cap="none" dirty="0" err="1">
                          <a:solidFill>
                            <a:schemeClr val="lt1"/>
                          </a:solidFill>
                        </a:rPr>
                        <a:t>countries</a:t>
                      </a:r>
                      <a:endParaRPr sz="2000" u="none" strike="noStrike" cap="none" dirty="0">
                        <a:solidFill>
                          <a:schemeClr val="lt1"/>
                        </a:solidFill>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2000"/>
                        <a:buFont typeface="Arial"/>
                        <a:buNone/>
                      </a:pPr>
                      <a:r>
                        <a:rPr lang="ga-IE" sz="2000" u="none" strike="noStrike" cap="none" dirty="0">
                          <a:solidFill>
                            <a:schemeClr val="lt1"/>
                          </a:solidFill>
                        </a:rPr>
                        <a:t>Line, </a:t>
                      </a:r>
                      <a:r>
                        <a:rPr lang="ga-IE" sz="2000" u="none" strike="noStrike" cap="none" dirty="0" err="1">
                          <a:solidFill>
                            <a:schemeClr val="lt1"/>
                          </a:solidFill>
                        </a:rPr>
                        <a:t>shape</a:t>
                      </a:r>
                      <a:r>
                        <a:rPr lang="ga-IE" sz="2000" u="none" strike="noStrike" cap="none" dirty="0">
                          <a:solidFill>
                            <a:schemeClr val="lt1"/>
                          </a:solidFill>
                        </a:rPr>
                        <a:t>, </a:t>
                      </a:r>
                      <a:r>
                        <a:rPr lang="ga-IE" sz="2000" u="none" strike="noStrike" cap="none" dirty="0" err="1">
                          <a:solidFill>
                            <a:schemeClr val="lt1"/>
                          </a:solidFill>
                        </a:rPr>
                        <a:t>colour</a:t>
                      </a:r>
                      <a:r>
                        <a:rPr lang="ga-IE" sz="2000" u="none" strike="noStrike" cap="none" dirty="0">
                          <a:solidFill>
                            <a:schemeClr val="lt1"/>
                          </a:solidFill>
                        </a:rPr>
                        <a:t>, </a:t>
                      </a:r>
                      <a:r>
                        <a:rPr lang="ga-IE" sz="2000" u="none" strike="noStrike" cap="none" dirty="0" err="1">
                          <a:solidFill>
                            <a:schemeClr val="lt1"/>
                          </a:solidFill>
                        </a:rPr>
                        <a:t>pattern</a:t>
                      </a:r>
                      <a:r>
                        <a:rPr lang="ga-IE" sz="2000" u="none" strike="noStrike" cap="none" dirty="0">
                          <a:solidFill>
                            <a:schemeClr val="lt1"/>
                          </a:solidFill>
                        </a:rPr>
                        <a:t>, </a:t>
                      </a:r>
                      <a:r>
                        <a:rPr lang="ga-IE" sz="2000" u="none" strike="noStrike" cap="none" dirty="0" err="1">
                          <a:solidFill>
                            <a:schemeClr val="lt1"/>
                          </a:solidFill>
                        </a:rPr>
                        <a:t>etc</a:t>
                      </a:r>
                      <a:endParaRPr sz="2000" u="none" strike="noStrike" cap="none" dirty="0">
                        <a:solidFill>
                          <a:schemeClr val="lt1"/>
                        </a:solidFill>
                      </a:endParaRPr>
                    </a:p>
                    <a:p>
                      <a:pPr marL="0" marR="0" lvl="0" indent="0" algn="l" rtl="0">
                        <a:lnSpc>
                          <a:spcPct val="115000"/>
                        </a:lnSpc>
                        <a:spcBef>
                          <a:spcPts val="500"/>
                        </a:spcBef>
                        <a:spcAft>
                          <a:spcPts val="0"/>
                        </a:spcAft>
                        <a:buClr>
                          <a:srgbClr val="000000"/>
                        </a:buClr>
                        <a:buSzPts val="2000"/>
                        <a:buFont typeface="Arial"/>
                        <a:buNone/>
                      </a:pPr>
                      <a:r>
                        <a:rPr lang="ga-IE" sz="2000" u="none" strike="noStrike" cap="none" dirty="0" err="1">
                          <a:solidFill>
                            <a:schemeClr val="lt1"/>
                          </a:solidFill>
                        </a:rPr>
                        <a:t>Drawing</a:t>
                      </a:r>
                      <a:r>
                        <a:rPr lang="ga-IE" sz="2000" u="none" strike="noStrike" cap="none" dirty="0">
                          <a:solidFill>
                            <a:schemeClr val="lt1"/>
                          </a:solidFill>
                        </a:rPr>
                        <a:t>, </a:t>
                      </a:r>
                      <a:r>
                        <a:rPr lang="ga-IE" sz="2000" u="none" strike="noStrike" cap="none" dirty="0" err="1">
                          <a:solidFill>
                            <a:schemeClr val="lt1"/>
                          </a:solidFill>
                        </a:rPr>
                        <a:t>sketching</a:t>
                      </a:r>
                      <a:r>
                        <a:rPr lang="ga-IE" sz="2000" u="none" strike="noStrike" cap="none" dirty="0">
                          <a:solidFill>
                            <a:schemeClr val="lt1"/>
                          </a:solidFill>
                        </a:rPr>
                        <a:t>, </a:t>
                      </a:r>
                      <a:r>
                        <a:rPr lang="ga-IE" sz="2000" u="none" strike="noStrike" cap="none" dirty="0" err="1">
                          <a:solidFill>
                            <a:schemeClr val="lt1"/>
                          </a:solidFill>
                        </a:rPr>
                        <a:t>painting</a:t>
                      </a:r>
                      <a:r>
                        <a:rPr lang="ga-IE" sz="2000" u="none" strike="noStrike" cap="none" dirty="0">
                          <a:solidFill>
                            <a:schemeClr val="lt1"/>
                          </a:solidFill>
                        </a:rPr>
                        <a:t>, </a:t>
                      </a:r>
                      <a:r>
                        <a:rPr lang="ga-IE" sz="2000" u="none" strike="noStrike" cap="none" dirty="0" err="1">
                          <a:solidFill>
                            <a:schemeClr val="lt1"/>
                          </a:solidFill>
                        </a:rPr>
                        <a:t>cutting</a:t>
                      </a:r>
                      <a:r>
                        <a:rPr lang="ga-IE" sz="2000" u="none" strike="noStrike" cap="none" dirty="0">
                          <a:solidFill>
                            <a:schemeClr val="lt1"/>
                          </a:solidFill>
                        </a:rPr>
                        <a:t>, </a:t>
                      </a:r>
                      <a:r>
                        <a:rPr lang="ga-IE" sz="2000" u="none" strike="noStrike" cap="none" dirty="0" err="1">
                          <a:solidFill>
                            <a:schemeClr val="lt1"/>
                          </a:solidFill>
                        </a:rPr>
                        <a:t>designing</a:t>
                      </a:r>
                      <a:r>
                        <a:rPr lang="ga-IE" sz="2000" u="none" strike="noStrike" cap="none" dirty="0">
                          <a:solidFill>
                            <a:schemeClr val="lt1"/>
                          </a:solidFill>
                        </a:rPr>
                        <a:t>, </a:t>
                      </a:r>
                      <a:r>
                        <a:rPr lang="ga-IE" sz="2000" u="none" strike="noStrike" cap="none" dirty="0" err="1">
                          <a:solidFill>
                            <a:schemeClr val="lt1"/>
                          </a:solidFill>
                        </a:rPr>
                        <a:t>etc</a:t>
                      </a:r>
                      <a:endParaRPr sz="2000" u="none" strike="noStrike" cap="none" dirty="0">
                        <a:solidFill>
                          <a:schemeClr val="lt1"/>
                        </a:solidFill>
                      </a:endParaRPr>
                    </a:p>
                    <a:p>
                      <a:pPr marL="0" marR="0" lvl="0" indent="0" algn="l" rtl="0">
                        <a:lnSpc>
                          <a:spcPct val="115000"/>
                        </a:lnSpc>
                        <a:spcBef>
                          <a:spcPts val="500"/>
                        </a:spcBef>
                        <a:spcAft>
                          <a:spcPts val="0"/>
                        </a:spcAft>
                        <a:buClr>
                          <a:srgbClr val="000000"/>
                        </a:buClr>
                        <a:buSzPts val="2000"/>
                        <a:buFont typeface="Arial"/>
                        <a:buNone/>
                      </a:pPr>
                      <a:r>
                        <a:rPr lang="ga-IE" sz="2000" u="none" strike="noStrike" cap="none" dirty="0" err="1">
                          <a:solidFill>
                            <a:schemeClr val="lt1"/>
                          </a:solidFill>
                        </a:rPr>
                        <a:t>Studying</a:t>
                      </a:r>
                      <a:r>
                        <a:rPr lang="ga-IE" sz="2000" u="none" strike="noStrike" cap="none" dirty="0">
                          <a:solidFill>
                            <a:schemeClr val="lt1"/>
                          </a:solidFill>
                        </a:rPr>
                        <a:t> </a:t>
                      </a:r>
                      <a:r>
                        <a:rPr lang="ga-IE" sz="2000" u="none" strike="noStrike" cap="none" dirty="0" err="1">
                          <a:solidFill>
                            <a:schemeClr val="lt1"/>
                          </a:solidFill>
                        </a:rPr>
                        <a:t>famous</a:t>
                      </a:r>
                      <a:r>
                        <a:rPr lang="ga-IE" sz="2000" u="none" strike="noStrike" cap="none" dirty="0">
                          <a:solidFill>
                            <a:schemeClr val="lt1"/>
                          </a:solidFill>
                        </a:rPr>
                        <a:t> </a:t>
                      </a:r>
                      <a:r>
                        <a:rPr lang="ga-IE" sz="2000" u="none" strike="noStrike" cap="none" dirty="0" err="1">
                          <a:solidFill>
                            <a:schemeClr val="lt1"/>
                          </a:solidFill>
                        </a:rPr>
                        <a:t>artists</a:t>
                      </a:r>
                      <a:r>
                        <a:rPr lang="ga-IE" sz="2000" u="none" strike="noStrike" cap="none" dirty="0">
                          <a:solidFill>
                            <a:schemeClr val="lt1"/>
                          </a:solidFill>
                        </a:rPr>
                        <a:t> </a:t>
                      </a:r>
                      <a:r>
                        <a:rPr lang="ga-IE" sz="2000" u="none" strike="noStrike" cap="none" dirty="0" err="1">
                          <a:solidFill>
                            <a:schemeClr val="lt1"/>
                          </a:solidFill>
                        </a:rPr>
                        <a:t>and</a:t>
                      </a:r>
                      <a:r>
                        <a:rPr lang="ga-IE" sz="2000" u="none" strike="noStrike" cap="none" dirty="0">
                          <a:solidFill>
                            <a:schemeClr val="lt1"/>
                          </a:solidFill>
                        </a:rPr>
                        <a:t> </a:t>
                      </a:r>
                      <a:r>
                        <a:rPr lang="ga-IE" sz="2000" u="none" strike="noStrike" cap="none" dirty="0" err="1">
                          <a:solidFill>
                            <a:schemeClr val="lt1"/>
                          </a:solidFill>
                        </a:rPr>
                        <a:t>their</a:t>
                      </a:r>
                      <a:r>
                        <a:rPr lang="ga-IE" sz="2000" u="none" strike="noStrike" cap="none" dirty="0">
                          <a:solidFill>
                            <a:schemeClr val="lt1"/>
                          </a:solidFill>
                        </a:rPr>
                        <a:t> </a:t>
                      </a:r>
                      <a:r>
                        <a:rPr lang="ga-IE" sz="2000" u="none" strike="noStrike" cap="none" dirty="0" err="1">
                          <a:solidFill>
                            <a:schemeClr val="lt1"/>
                          </a:solidFill>
                        </a:rPr>
                        <a:t>work</a:t>
                      </a:r>
                      <a:endParaRPr sz="2000" u="none" strike="noStrike" cap="none" dirty="0">
                        <a:solidFill>
                          <a:schemeClr val="lt1"/>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Measúnú- Assessment </a:t>
            </a:r>
            <a:endParaRPr/>
          </a:p>
        </p:txBody>
      </p:sp>
      <p:sp>
        <p:nvSpPr>
          <p:cNvPr id="262" name="Google Shape;262;p8"/>
          <p:cNvSpPr txBox="1">
            <a:spLocks noGrp="1"/>
          </p:cNvSpPr>
          <p:nvPr>
            <p:ph type="body" idx="1"/>
          </p:nvPr>
        </p:nvSpPr>
        <p:spPr>
          <a:xfrm>
            <a:off x="510065" y="1488613"/>
            <a:ext cx="8596668" cy="510175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440"/>
              <a:buNone/>
            </a:pPr>
            <a:r>
              <a:rPr lang="ga-IE" dirty="0" err="1"/>
              <a:t>How</a:t>
            </a:r>
            <a:r>
              <a:rPr lang="ga-IE" dirty="0"/>
              <a:t> is </a:t>
            </a:r>
            <a:r>
              <a:rPr lang="ga-IE" dirty="0" err="1"/>
              <a:t>my</a:t>
            </a:r>
            <a:r>
              <a:rPr lang="ga-IE" dirty="0"/>
              <a:t> </a:t>
            </a:r>
            <a:r>
              <a:rPr lang="ga-IE" dirty="0" err="1"/>
              <a:t>child</a:t>
            </a:r>
            <a:r>
              <a:rPr lang="ga-IE" dirty="0"/>
              <a:t> </a:t>
            </a:r>
            <a:r>
              <a:rPr lang="ga-IE" dirty="0" err="1"/>
              <a:t>assessed</a:t>
            </a:r>
            <a:r>
              <a:rPr lang="ga-IE" dirty="0"/>
              <a:t> at </a:t>
            </a:r>
            <a:r>
              <a:rPr lang="ga-IE" dirty="0" err="1"/>
              <a:t>school</a:t>
            </a:r>
            <a:r>
              <a:rPr lang="ga-IE" dirty="0"/>
              <a:t>?</a:t>
            </a:r>
            <a:endParaRPr dirty="0"/>
          </a:p>
          <a:p>
            <a:pPr marL="0" lvl="0" indent="0" algn="l" rtl="0">
              <a:lnSpc>
                <a:spcPct val="100000"/>
              </a:lnSpc>
              <a:spcBef>
                <a:spcPts val="1000"/>
              </a:spcBef>
              <a:spcAft>
                <a:spcPts val="0"/>
              </a:spcAft>
              <a:buSzPts val="1440"/>
              <a:buNone/>
            </a:pPr>
            <a:r>
              <a:rPr lang="ga-IE" dirty="0"/>
              <a:t>Bunscoil Bheanna Boirche </a:t>
            </a:r>
            <a:r>
              <a:rPr lang="ga-IE" dirty="0" err="1"/>
              <a:t>assesses</a:t>
            </a:r>
            <a:r>
              <a:rPr lang="ga-IE" dirty="0"/>
              <a:t> </a:t>
            </a:r>
            <a:r>
              <a:rPr lang="ga-IE" dirty="0" err="1"/>
              <a:t>pupils</a:t>
            </a:r>
            <a:r>
              <a:rPr lang="ga-IE" dirty="0"/>
              <a:t> in </a:t>
            </a:r>
            <a:r>
              <a:rPr lang="ga-IE" dirty="0" err="1"/>
              <a:t>the</a:t>
            </a:r>
            <a:r>
              <a:rPr lang="ga-IE" dirty="0"/>
              <a:t> </a:t>
            </a:r>
            <a:r>
              <a:rPr lang="ga-IE" dirty="0" err="1"/>
              <a:t>same</a:t>
            </a:r>
            <a:r>
              <a:rPr lang="ga-IE" dirty="0"/>
              <a:t> </a:t>
            </a:r>
            <a:r>
              <a:rPr lang="ga-IE" dirty="0" err="1"/>
              <a:t>ways</a:t>
            </a:r>
            <a:r>
              <a:rPr lang="ga-IE" dirty="0"/>
              <a:t> as </a:t>
            </a:r>
            <a:r>
              <a:rPr lang="ga-IE" dirty="0" err="1"/>
              <a:t>pupils</a:t>
            </a:r>
            <a:r>
              <a:rPr lang="ga-IE" dirty="0"/>
              <a:t> </a:t>
            </a:r>
            <a:r>
              <a:rPr lang="ga-IE" dirty="0" err="1"/>
              <a:t>are</a:t>
            </a:r>
            <a:r>
              <a:rPr lang="ga-IE" dirty="0"/>
              <a:t> </a:t>
            </a:r>
            <a:r>
              <a:rPr lang="ga-IE" dirty="0" err="1"/>
              <a:t>assessed</a:t>
            </a:r>
            <a:r>
              <a:rPr lang="ga-IE" dirty="0"/>
              <a:t> in </a:t>
            </a:r>
            <a:r>
              <a:rPr lang="ga-IE" dirty="0" err="1"/>
              <a:t>any</a:t>
            </a:r>
            <a:r>
              <a:rPr lang="ga-IE" dirty="0"/>
              <a:t> </a:t>
            </a:r>
            <a:r>
              <a:rPr lang="ga-IE" dirty="0" err="1"/>
              <a:t>other</a:t>
            </a:r>
            <a:r>
              <a:rPr lang="ga-IE" dirty="0"/>
              <a:t> </a:t>
            </a:r>
            <a:r>
              <a:rPr lang="ga-IE" dirty="0" err="1"/>
              <a:t>primary</a:t>
            </a:r>
            <a:r>
              <a:rPr lang="ga-IE" dirty="0"/>
              <a:t> </a:t>
            </a:r>
            <a:r>
              <a:rPr lang="ga-IE" dirty="0" err="1"/>
              <a:t>school</a:t>
            </a:r>
            <a:r>
              <a:rPr lang="ga-IE" dirty="0"/>
              <a:t> in </a:t>
            </a:r>
            <a:r>
              <a:rPr lang="ga-IE" dirty="0" err="1"/>
              <a:t>Northern</a:t>
            </a:r>
            <a:r>
              <a:rPr lang="ga-IE" dirty="0"/>
              <a:t> Ireland- Irish </a:t>
            </a:r>
            <a:r>
              <a:rPr lang="ga-IE" dirty="0" err="1"/>
              <a:t>or</a:t>
            </a:r>
            <a:r>
              <a:rPr lang="ga-IE" dirty="0"/>
              <a:t> </a:t>
            </a:r>
            <a:r>
              <a:rPr lang="ga-IE" dirty="0" err="1"/>
              <a:t>English</a:t>
            </a:r>
            <a:r>
              <a:rPr lang="ga-IE" dirty="0"/>
              <a:t> </a:t>
            </a:r>
            <a:r>
              <a:rPr lang="ga-IE" dirty="0" err="1"/>
              <a:t>Medium</a:t>
            </a:r>
            <a:r>
              <a:rPr lang="ga-IE" dirty="0"/>
              <a:t>.</a:t>
            </a:r>
            <a:endParaRPr dirty="0"/>
          </a:p>
          <a:p>
            <a:pPr marL="0" lvl="0" indent="0" algn="l" rtl="0">
              <a:lnSpc>
                <a:spcPct val="100000"/>
              </a:lnSpc>
              <a:spcBef>
                <a:spcPts val="1000"/>
              </a:spcBef>
              <a:spcAft>
                <a:spcPts val="0"/>
              </a:spcAft>
              <a:buSzPts val="1440"/>
              <a:buNone/>
            </a:pPr>
            <a:r>
              <a:rPr lang="ga-IE" dirty="0"/>
              <a:t>In </a:t>
            </a:r>
            <a:r>
              <a:rPr lang="ga-IE" dirty="0" err="1"/>
              <a:t>accordance</a:t>
            </a:r>
            <a:r>
              <a:rPr lang="ga-IE" dirty="0"/>
              <a:t> </a:t>
            </a:r>
            <a:r>
              <a:rPr lang="ga-IE" dirty="0" err="1"/>
              <a:t>with</a:t>
            </a:r>
            <a:r>
              <a:rPr lang="ga-IE" dirty="0"/>
              <a:t> </a:t>
            </a:r>
            <a:r>
              <a:rPr lang="ga-IE" dirty="0" err="1"/>
              <a:t>the</a:t>
            </a:r>
            <a:r>
              <a:rPr lang="ga-IE" dirty="0"/>
              <a:t> NI Curriculum, in </a:t>
            </a:r>
            <a:r>
              <a:rPr lang="ga-IE" dirty="0" err="1"/>
              <a:t>Years</a:t>
            </a:r>
            <a:r>
              <a:rPr lang="ga-IE" dirty="0"/>
              <a:t> 1-7, </a:t>
            </a:r>
            <a:r>
              <a:rPr lang="ga-IE" dirty="0" err="1"/>
              <a:t>teachers</a:t>
            </a:r>
            <a:r>
              <a:rPr lang="ga-IE" dirty="0"/>
              <a:t> </a:t>
            </a:r>
            <a:r>
              <a:rPr lang="ga-IE" dirty="0" err="1"/>
              <a:t>must</a:t>
            </a:r>
            <a:r>
              <a:rPr lang="ga-IE" dirty="0"/>
              <a:t> </a:t>
            </a:r>
            <a:r>
              <a:rPr lang="ga-IE" dirty="0" err="1"/>
              <a:t>assess</a:t>
            </a:r>
            <a:r>
              <a:rPr lang="ga-IE" dirty="0"/>
              <a:t> </a:t>
            </a:r>
            <a:r>
              <a:rPr lang="ga-IE" dirty="0" err="1"/>
              <a:t>your</a:t>
            </a:r>
            <a:r>
              <a:rPr lang="ga-IE" dirty="0"/>
              <a:t> </a:t>
            </a:r>
            <a:r>
              <a:rPr lang="ga-IE" dirty="0" err="1"/>
              <a:t>child</a:t>
            </a:r>
            <a:r>
              <a:rPr lang="ga-IE" dirty="0"/>
              <a:t>’s </a:t>
            </a:r>
            <a:r>
              <a:rPr lang="ga-IE" dirty="0" err="1"/>
              <a:t>learning</a:t>
            </a:r>
            <a:r>
              <a:rPr lang="ga-IE" dirty="0"/>
              <a:t>.</a:t>
            </a:r>
            <a:endParaRPr dirty="0"/>
          </a:p>
          <a:p>
            <a:pPr marL="0" lvl="0" indent="0" algn="l" rtl="0">
              <a:lnSpc>
                <a:spcPct val="100000"/>
              </a:lnSpc>
              <a:spcBef>
                <a:spcPts val="1000"/>
              </a:spcBef>
              <a:spcAft>
                <a:spcPts val="0"/>
              </a:spcAft>
              <a:buSzPts val="1440"/>
              <a:buNone/>
            </a:pPr>
            <a:r>
              <a:rPr lang="ga-IE" dirty="0" err="1"/>
              <a:t>Continuous</a:t>
            </a:r>
            <a:r>
              <a:rPr lang="ga-IE" dirty="0"/>
              <a:t> </a:t>
            </a:r>
            <a:r>
              <a:rPr lang="ga-IE" dirty="0" err="1"/>
              <a:t>assessment</a:t>
            </a:r>
            <a:r>
              <a:rPr lang="ga-IE" dirty="0"/>
              <a:t> is </a:t>
            </a:r>
            <a:r>
              <a:rPr lang="ga-IE" dirty="0" err="1"/>
              <a:t>done</a:t>
            </a:r>
            <a:r>
              <a:rPr lang="ga-IE" dirty="0"/>
              <a:t> </a:t>
            </a:r>
            <a:r>
              <a:rPr lang="ga-IE" dirty="0" err="1"/>
              <a:t>regularly</a:t>
            </a:r>
            <a:r>
              <a:rPr lang="ga-IE" dirty="0"/>
              <a:t> in </a:t>
            </a:r>
            <a:r>
              <a:rPr lang="ga-IE" dirty="0" err="1"/>
              <a:t>the</a:t>
            </a:r>
            <a:r>
              <a:rPr lang="ga-IE" dirty="0"/>
              <a:t> </a:t>
            </a:r>
            <a:r>
              <a:rPr lang="ga-IE" dirty="0" err="1"/>
              <a:t>classroom</a:t>
            </a:r>
            <a:r>
              <a:rPr lang="ga-IE" dirty="0"/>
              <a:t>, </a:t>
            </a:r>
            <a:r>
              <a:rPr lang="ga-IE" dirty="0" err="1"/>
              <a:t>through</a:t>
            </a:r>
            <a:r>
              <a:rPr lang="ga-IE" dirty="0"/>
              <a:t> </a:t>
            </a:r>
            <a:r>
              <a:rPr lang="ga-IE" dirty="0" err="1"/>
              <a:t>assessing</a:t>
            </a:r>
            <a:r>
              <a:rPr lang="ga-IE" dirty="0"/>
              <a:t> </a:t>
            </a:r>
            <a:r>
              <a:rPr lang="ga-IE" dirty="0" err="1"/>
              <a:t>your</a:t>
            </a:r>
            <a:r>
              <a:rPr lang="ga-IE" dirty="0"/>
              <a:t> </a:t>
            </a:r>
            <a:r>
              <a:rPr lang="ga-IE" dirty="0" err="1"/>
              <a:t>child</a:t>
            </a:r>
            <a:r>
              <a:rPr lang="ga-IE" dirty="0"/>
              <a:t>’s </a:t>
            </a:r>
            <a:r>
              <a:rPr lang="ga-IE" dirty="0" err="1"/>
              <a:t>written</a:t>
            </a:r>
            <a:r>
              <a:rPr lang="ga-IE" dirty="0"/>
              <a:t> </a:t>
            </a:r>
            <a:r>
              <a:rPr lang="ga-IE" dirty="0" err="1"/>
              <a:t>work</a:t>
            </a:r>
            <a:r>
              <a:rPr lang="ga-IE" dirty="0"/>
              <a:t>, </a:t>
            </a:r>
            <a:r>
              <a:rPr lang="ga-IE" dirty="0" err="1"/>
              <a:t>participation</a:t>
            </a:r>
            <a:r>
              <a:rPr lang="ga-IE" dirty="0"/>
              <a:t> in </a:t>
            </a:r>
            <a:r>
              <a:rPr lang="ga-IE" dirty="0" err="1"/>
              <a:t>class</a:t>
            </a:r>
            <a:r>
              <a:rPr lang="ga-IE" dirty="0"/>
              <a:t> </a:t>
            </a:r>
            <a:r>
              <a:rPr lang="ga-IE" dirty="0" err="1"/>
              <a:t>discussions</a:t>
            </a:r>
            <a:r>
              <a:rPr lang="ga-IE" dirty="0"/>
              <a:t> </a:t>
            </a:r>
            <a:r>
              <a:rPr lang="ga-IE" dirty="0" err="1"/>
              <a:t>and</a:t>
            </a:r>
            <a:r>
              <a:rPr lang="ga-IE" dirty="0"/>
              <a:t> </a:t>
            </a:r>
            <a:r>
              <a:rPr lang="ga-IE" dirty="0" err="1"/>
              <a:t>tests</a:t>
            </a:r>
            <a:r>
              <a:rPr lang="ga-IE" dirty="0"/>
              <a:t> </a:t>
            </a:r>
            <a:r>
              <a:rPr lang="ga-IE" dirty="0" err="1"/>
              <a:t>on</a:t>
            </a:r>
            <a:r>
              <a:rPr lang="ga-IE" dirty="0"/>
              <a:t> a </a:t>
            </a:r>
            <a:r>
              <a:rPr lang="ga-IE" dirty="0" err="1"/>
              <a:t>Friday</a:t>
            </a:r>
            <a:r>
              <a:rPr lang="ga-IE" dirty="0"/>
              <a:t>. </a:t>
            </a:r>
            <a:r>
              <a:rPr lang="ga-IE" dirty="0" err="1"/>
              <a:t>However</a:t>
            </a:r>
            <a:r>
              <a:rPr lang="ga-IE" dirty="0"/>
              <a:t> in Rang 5 </a:t>
            </a:r>
            <a:r>
              <a:rPr lang="ga-IE" dirty="0" err="1"/>
              <a:t>pupils</a:t>
            </a:r>
            <a:r>
              <a:rPr lang="ga-IE" dirty="0"/>
              <a:t> </a:t>
            </a:r>
            <a:r>
              <a:rPr lang="ga-IE" dirty="0" err="1"/>
              <a:t>undergo</a:t>
            </a:r>
            <a:r>
              <a:rPr lang="ga-IE" dirty="0"/>
              <a:t> </a:t>
            </a:r>
            <a:r>
              <a:rPr lang="ga-IE" dirty="0" err="1"/>
              <a:t>standardised</a:t>
            </a:r>
            <a:r>
              <a:rPr lang="ga-IE" dirty="0"/>
              <a:t> </a:t>
            </a:r>
            <a:r>
              <a:rPr lang="ga-IE" dirty="0" err="1"/>
              <a:t>tests</a:t>
            </a:r>
            <a:r>
              <a:rPr lang="ga-IE" dirty="0"/>
              <a:t> </a:t>
            </a:r>
            <a:r>
              <a:rPr lang="en-GB" dirty="0"/>
              <a:t>in the summer term</a:t>
            </a:r>
            <a:r>
              <a:rPr lang="ga-IE" dirty="0"/>
              <a:t> in </a:t>
            </a:r>
            <a:r>
              <a:rPr lang="ga-IE" dirty="0" err="1"/>
              <a:t>English</a:t>
            </a:r>
            <a:r>
              <a:rPr lang="ga-IE" dirty="0"/>
              <a:t>, Irish </a:t>
            </a:r>
            <a:r>
              <a:rPr lang="ga-IE" dirty="0" err="1"/>
              <a:t>and</a:t>
            </a:r>
            <a:r>
              <a:rPr lang="ga-IE" dirty="0"/>
              <a:t> </a:t>
            </a:r>
            <a:r>
              <a:rPr lang="ga-IE" dirty="0" err="1"/>
              <a:t>Maths</a:t>
            </a:r>
            <a:r>
              <a:rPr lang="ga-IE" dirty="0"/>
              <a:t> </a:t>
            </a:r>
            <a:r>
              <a:rPr lang="ga-IE" dirty="0" err="1"/>
              <a:t>which</a:t>
            </a:r>
            <a:r>
              <a:rPr lang="ga-IE" dirty="0"/>
              <a:t> </a:t>
            </a:r>
            <a:r>
              <a:rPr lang="ga-IE" dirty="0" err="1"/>
              <a:t>give</a:t>
            </a:r>
            <a:r>
              <a:rPr lang="ga-IE" dirty="0"/>
              <a:t> a </a:t>
            </a:r>
            <a:r>
              <a:rPr lang="ga-IE" dirty="0" err="1"/>
              <a:t>more</a:t>
            </a:r>
            <a:r>
              <a:rPr lang="ga-IE" dirty="0"/>
              <a:t> </a:t>
            </a:r>
            <a:r>
              <a:rPr lang="ga-IE" dirty="0" err="1"/>
              <a:t>formal</a:t>
            </a:r>
            <a:r>
              <a:rPr lang="ga-IE" dirty="0"/>
              <a:t> </a:t>
            </a:r>
            <a:r>
              <a:rPr lang="ga-IE" dirty="0" err="1"/>
              <a:t>indication</a:t>
            </a:r>
            <a:r>
              <a:rPr lang="ga-IE" dirty="0"/>
              <a:t> </a:t>
            </a:r>
            <a:r>
              <a:rPr lang="ga-IE" dirty="0" err="1"/>
              <a:t>of</a:t>
            </a:r>
            <a:r>
              <a:rPr lang="ga-IE" dirty="0"/>
              <a:t> </a:t>
            </a:r>
            <a:r>
              <a:rPr lang="ga-IE" dirty="0" err="1"/>
              <a:t>progress</a:t>
            </a:r>
            <a:r>
              <a:rPr lang="ga-IE" dirty="0"/>
              <a:t>. </a:t>
            </a:r>
            <a:r>
              <a:rPr lang="ga-IE" dirty="0" err="1"/>
              <a:t>These</a:t>
            </a:r>
            <a:r>
              <a:rPr lang="ga-IE" dirty="0"/>
              <a:t> </a:t>
            </a:r>
            <a:r>
              <a:rPr lang="ga-IE" dirty="0" err="1"/>
              <a:t>scores</a:t>
            </a:r>
            <a:r>
              <a:rPr lang="ga-IE" dirty="0"/>
              <a:t> </a:t>
            </a:r>
            <a:r>
              <a:rPr lang="ga-IE" dirty="0" err="1"/>
              <a:t>are</a:t>
            </a:r>
            <a:r>
              <a:rPr lang="ga-IE" dirty="0"/>
              <a:t> </a:t>
            </a:r>
            <a:r>
              <a:rPr lang="ga-IE" dirty="0" err="1"/>
              <a:t>then</a:t>
            </a:r>
            <a:r>
              <a:rPr lang="ga-IE" dirty="0"/>
              <a:t> </a:t>
            </a:r>
            <a:r>
              <a:rPr lang="ga-IE" dirty="0" err="1"/>
              <a:t>analysed</a:t>
            </a:r>
            <a:r>
              <a:rPr lang="ga-IE" dirty="0"/>
              <a:t> </a:t>
            </a:r>
            <a:r>
              <a:rPr lang="ga-IE" dirty="0" err="1"/>
              <a:t>by</a:t>
            </a:r>
            <a:r>
              <a:rPr lang="ga-IE" dirty="0"/>
              <a:t> </a:t>
            </a:r>
            <a:r>
              <a:rPr lang="ga-IE" dirty="0" err="1"/>
              <a:t>the</a:t>
            </a:r>
            <a:r>
              <a:rPr lang="ga-IE" dirty="0"/>
              <a:t> </a:t>
            </a:r>
            <a:r>
              <a:rPr lang="ga-IE" dirty="0" err="1"/>
              <a:t>teachers</a:t>
            </a:r>
            <a:r>
              <a:rPr lang="ga-IE" dirty="0"/>
              <a:t>, </a:t>
            </a:r>
            <a:r>
              <a:rPr lang="ga-IE" dirty="0" err="1"/>
              <a:t>and</a:t>
            </a:r>
            <a:r>
              <a:rPr lang="ga-IE" dirty="0"/>
              <a:t> </a:t>
            </a:r>
            <a:r>
              <a:rPr lang="ga-IE" dirty="0" err="1"/>
              <a:t>used</a:t>
            </a:r>
            <a:r>
              <a:rPr lang="ga-IE" dirty="0"/>
              <a:t> </a:t>
            </a:r>
            <a:r>
              <a:rPr lang="ga-IE" dirty="0" err="1"/>
              <a:t>to</a:t>
            </a:r>
            <a:r>
              <a:rPr lang="ga-IE" dirty="0"/>
              <a:t> </a:t>
            </a:r>
            <a:r>
              <a:rPr lang="ga-IE" dirty="0" err="1"/>
              <a:t>plan</a:t>
            </a:r>
            <a:r>
              <a:rPr lang="ga-IE" dirty="0"/>
              <a:t> </a:t>
            </a:r>
            <a:r>
              <a:rPr lang="ga-IE" dirty="0" err="1"/>
              <a:t>the</a:t>
            </a:r>
            <a:r>
              <a:rPr lang="ga-IE" dirty="0"/>
              <a:t> </a:t>
            </a:r>
            <a:r>
              <a:rPr lang="ga-IE" dirty="0" err="1"/>
              <a:t>future</a:t>
            </a:r>
            <a:r>
              <a:rPr lang="ga-IE" dirty="0"/>
              <a:t> </a:t>
            </a:r>
            <a:r>
              <a:rPr lang="ga-IE" dirty="0" err="1"/>
              <a:t>teaching</a:t>
            </a:r>
            <a:r>
              <a:rPr lang="ga-IE" dirty="0"/>
              <a:t> </a:t>
            </a:r>
            <a:r>
              <a:rPr lang="ga-IE" dirty="0" err="1"/>
              <a:t>and</a:t>
            </a:r>
            <a:r>
              <a:rPr lang="ga-IE" dirty="0"/>
              <a:t> </a:t>
            </a:r>
            <a:r>
              <a:rPr lang="ga-IE" dirty="0" err="1"/>
              <a:t>learning</a:t>
            </a:r>
            <a:r>
              <a:rPr lang="ga-IE" dirty="0"/>
              <a:t> </a:t>
            </a:r>
            <a:r>
              <a:rPr lang="ga-IE" dirty="0" err="1"/>
              <a:t>of</a:t>
            </a:r>
            <a:r>
              <a:rPr lang="ga-IE" dirty="0"/>
              <a:t> </a:t>
            </a:r>
            <a:r>
              <a:rPr lang="ga-IE" dirty="0" err="1"/>
              <a:t>our</a:t>
            </a:r>
            <a:r>
              <a:rPr lang="ga-IE" dirty="0"/>
              <a:t> </a:t>
            </a:r>
            <a:r>
              <a:rPr lang="ga-IE" dirty="0" err="1"/>
              <a:t>pupils</a:t>
            </a:r>
            <a:r>
              <a:rPr lang="ga-IE" dirty="0"/>
              <a:t>.</a:t>
            </a:r>
            <a:endParaRPr dirty="0"/>
          </a:p>
          <a:p>
            <a:pPr marL="0" lvl="0" indent="0" algn="l" rtl="0">
              <a:lnSpc>
                <a:spcPct val="100000"/>
              </a:lnSpc>
              <a:spcBef>
                <a:spcPts val="1000"/>
              </a:spcBef>
              <a:spcAft>
                <a:spcPts val="0"/>
              </a:spcAft>
              <a:buSzPts val="1440"/>
              <a:buNone/>
            </a:pPr>
            <a:r>
              <a:rPr lang="ga-IE" dirty="0" err="1"/>
              <a:t>Parent-teacher</a:t>
            </a:r>
            <a:r>
              <a:rPr lang="ga-IE" dirty="0"/>
              <a:t> </a:t>
            </a:r>
            <a:r>
              <a:rPr lang="ga-IE" dirty="0" err="1"/>
              <a:t>meetings</a:t>
            </a:r>
            <a:r>
              <a:rPr lang="ga-IE" dirty="0"/>
              <a:t> </a:t>
            </a:r>
            <a:r>
              <a:rPr lang="ga-IE" dirty="0" err="1"/>
              <a:t>will</a:t>
            </a:r>
            <a:r>
              <a:rPr lang="ga-IE" dirty="0"/>
              <a:t> </a:t>
            </a:r>
            <a:r>
              <a:rPr lang="ga-IE" dirty="0" err="1"/>
              <a:t>help</a:t>
            </a:r>
            <a:r>
              <a:rPr lang="ga-IE" dirty="0"/>
              <a:t> </a:t>
            </a:r>
            <a:r>
              <a:rPr lang="ga-IE" dirty="0" err="1"/>
              <a:t>update</a:t>
            </a:r>
            <a:r>
              <a:rPr lang="ga-IE" dirty="0"/>
              <a:t> </a:t>
            </a:r>
            <a:r>
              <a:rPr lang="ga-IE" dirty="0" err="1"/>
              <a:t>you</a:t>
            </a:r>
            <a:r>
              <a:rPr lang="ga-IE" dirty="0"/>
              <a:t> </a:t>
            </a:r>
            <a:r>
              <a:rPr lang="ga-IE" dirty="0" err="1"/>
              <a:t>on</a:t>
            </a:r>
            <a:r>
              <a:rPr lang="ga-IE" dirty="0"/>
              <a:t> </a:t>
            </a:r>
            <a:r>
              <a:rPr lang="ga-IE" dirty="0" err="1"/>
              <a:t>your</a:t>
            </a:r>
            <a:r>
              <a:rPr lang="ga-IE" dirty="0"/>
              <a:t> </a:t>
            </a:r>
            <a:r>
              <a:rPr lang="ga-IE" dirty="0" err="1"/>
              <a:t>child</a:t>
            </a:r>
            <a:r>
              <a:rPr lang="ga-IE" dirty="0"/>
              <a:t>’s </a:t>
            </a:r>
            <a:r>
              <a:rPr lang="ga-IE" dirty="0" err="1"/>
              <a:t>progress</a:t>
            </a:r>
            <a:r>
              <a:rPr lang="ga-IE" dirty="0"/>
              <a:t> </a:t>
            </a:r>
            <a:r>
              <a:rPr lang="ga-IE" dirty="0" err="1"/>
              <a:t>and</a:t>
            </a:r>
            <a:r>
              <a:rPr lang="ga-IE" dirty="0"/>
              <a:t> </a:t>
            </a:r>
            <a:r>
              <a:rPr lang="ga-IE" dirty="0" err="1"/>
              <a:t>will</a:t>
            </a:r>
            <a:r>
              <a:rPr lang="ga-IE" dirty="0"/>
              <a:t> </a:t>
            </a:r>
            <a:r>
              <a:rPr lang="ga-IE" dirty="0" err="1"/>
              <a:t>give</a:t>
            </a:r>
            <a:r>
              <a:rPr lang="ga-IE" dirty="0"/>
              <a:t> </a:t>
            </a:r>
            <a:r>
              <a:rPr lang="ga-IE" dirty="0" err="1"/>
              <a:t>you</a:t>
            </a:r>
            <a:r>
              <a:rPr lang="ga-IE" dirty="0"/>
              <a:t> </a:t>
            </a:r>
            <a:r>
              <a:rPr lang="ga-IE" dirty="0" err="1"/>
              <a:t>the</a:t>
            </a:r>
            <a:r>
              <a:rPr lang="ga-IE" dirty="0"/>
              <a:t> </a:t>
            </a:r>
            <a:r>
              <a:rPr lang="ga-IE" dirty="0" err="1"/>
              <a:t>opportunity</a:t>
            </a:r>
            <a:r>
              <a:rPr lang="ga-IE" dirty="0"/>
              <a:t> </a:t>
            </a:r>
            <a:r>
              <a:rPr lang="ga-IE" dirty="0" err="1"/>
              <a:t>to</a:t>
            </a:r>
            <a:r>
              <a:rPr lang="ga-IE" dirty="0"/>
              <a:t> </a:t>
            </a:r>
            <a:r>
              <a:rPr lang="ga-IE" dirty="0" err="1"/>
              <a:t>learn</a:t>
            </a:r>
            <a:r>
              <a:rPr lang="ga-IE" dirty="0"/>
              <a:t> </a:t>
            </a:r>
            <a:r>
              <a:rPr lang="ga-IE" dirty="0" err="1"/>
              <a:t>about</a:t>
            </a:r>
            <a:r>
              <a:rPr lang="ga-IE" dirty="0"/>
              <a:t> </a:t>
            </a:r>
            <a:r>
              <a:rPr lang="ga-IE" dirty="0" err="1"/>
              <a:t>how</a:t>
            </a:r>
            <a:r>
              <a:rPr lang="ga-IE" dirty="0"/>
              <a:t> </a:t>
            </a:r>
            <a:r>
              <a:rPr lang="ga-IE" dirty="0" err="1"/>
              <a:t>you</a:t>
            </a:r>
            <a:r>
              <a:rPr lang="ga-IE" dirty="0"/>
              <a:t> can </a:t>
            </a:r>
            <a:r>
              <a:rPr lang="ga-IE" dirty="0" err="1"/>
              <a:t>help</a:t>
            </a:r>
            <a:r>
              <a:rPr lang="ga-IE" dirty="0"/>
              <a:t> </a:t>
            </a:r>
            <a:r>
              <a:rPr lang="ga-IE" dirty="0" err="1"/>
              <a:t>your</a:t>
            </a:r>
            <a:r>
              <a:rPr lang="ga-IE" dirty="0"/>
              <a:t> </a:t>
            </a:r>
            <a:r>
              <a:rPr lang="ga-IE" dirty="0" err="1"/>
              <a:t>child</a:t>
            </a:r>
            <a:r>
              <a:rPr lang="ga-IE" dirty="0"/>
              <a:t> in </a:t>
            </a:r>
            <a:r>
              <a:rPr lang="ga-IE" dirty="0" err="1"/>
              <a:t>the</a:t>
            </a:r>
            <a:r>
              <a:rPr lang="ga-IE" dirty="0"/>
              <a:t> </a:t>
            </a:r>
            <a:r>
              <a:rPr lang="ga-IE" dirty="0" err="1"/>
              <a:t>home</a:t>
            </a:r>
            <a:r>
              <a:rPr lang="ga-IE" dirty="0"/>
              <a:t> </a:t>
            </a:r>
            <a:r>
              <a:rPr lang="ga-IE" dirty="0" err="1"/>
              <a:t>environment</a:t>
            </a:r>
            <a:r>
              <a:rPr lang="ga-IE" dirty="0"/>
              <a:t>.</a:t>
            </a:r>
            <a:endParaRPr dirty="0"/>
          </a:p>
          <a:p>
            <a:pPr marL="0" lvl="0" indent="0" algn="l" rtl="0">
              <a:lnSpc>
                <a:spcPct val="100000"/>
              </a:lnSpc>
              <a:spcBef>
                <a:spcPts val="1000"/>
              </a:spcBef>
              <a:spcAft>
                <a:spcPts val="0"/>
              </a:spcAft>
              <a:buSzPts val="1440"/>
              <a:buNone/>
            </a:pPr>
            <a:r>
              <a:rPr lang="ga-IE" dirty="0"/>
              <a:t>At </a:t>
            </a:r>
            <a:r>
              <a:rPr lang="ga-IE" dirty="0" err="1"/>
              <a:t>the</a:t>
            </a:r>
            <a:r>
              <a:rPr lang="ga-IE" dirty="0"/>
              <a:t> </a:t>
            </a:r>
            <a:r>
              <a:rPr lang="ga-IE" dirty="0" err="1"/>
              <a:t>end</a:t>
            </a:r>
            <a:r>
              <a:rPr lang="ga-IE" dirty="0"/>
              <a:t> </a:t>
            </a:r>
            <a:r>
              <a:rPr lang="ga-IE" dirty="0" err="1"/>
              <a:t>of</a:t>
            </a:r>
            <a:r>
              <a:rPr lang="ga-IE" dirty="0"/>
              <a:t> each </a:t>
            </a:r>
            <a:r>
              <a:rPr lang="ga-IE" dirty="0" err="1"/>
              <a:t>school</a:t>
            </a:r>
            <a:r>
              <a:rPr lang="ga-IE" dirty="0"/>
              <a:t> </a:t>
            </a:r>
            <a:r>
              <a:rPr lang="ga-IE" dirty="0" err="1"/>
              <a:t>year</a:t>
            </a:r>
            <a:r>
              <a:rPr lang="ga-IE" dirty="0"/>
              <a:t>, </a:t>
            </a:r>
            <a:r>
              <a:rPr lang="ga-IE" dirty="0" err="1"/>
              <a:t>you</a:t>
            </a:r>
            <a:r>
              <a:rPr lang="ga-IE" dirty="0"/>
              <a:t> </a:t>
            </a:r>
            <a:r>
              <a:rPr lang="ga-IE" dirty="0" err="1"/>
              <a:t>will</a:t>
            </a:r>
            <a:r>
              <a:rPr lang="ga-IE" dirty="0"/>
              <a:t> </a:t>
            </a:r>
            <a:r>
              <a:rPr lang="ga-IE" dirty="0" err="1"/>
              <a:t>receive</a:t>
            </a:r>
            <a:r>
              <a:rPr lang="ga-IE" dirty="0"/>
              <a:t> a </a:t>
            </a:r>
            <a:r>
              <a:rPr lang="ga-IE" dirty="0" err="1"/>
              <a:t>written</a:t>
            </a:r>
            <a:r>
              <a:rPr lang="ga-IE" dirty="0"/>
              <a:t> </a:t>
            </a:r>
            <a:r>
              <a:rPr lang="ga-IE" dirty="0" err="1"/>
              <a:t>report</a:t>
            </a:r>
            <a:r>
              <a:rPr lang="ga-IE" dirty="0"/>
              <a:t> </a:t>
            </a:r>
            <a:r>
              <a:rPr lang="ga-IE" dirty="0" err="1"/>
              <a:t>from</a:t>
            </a:r>
            <a:r>
              <a:rPr lang="ga-IE" dirty="0"/>
              <a:t> </a:t>
            </a:r>
            <a:r>
              <a:rPr lang="ga-IE" dirty="0" err="1"/>
              <a:t>your</a:t>
            </a:r>
            <a:r>
              <a:rPr lang="ga-IE" dirty="0"/>
              <a:t> </a:t>
            </a:r>
            <a:r>
              <a:rPr lang="ga-IE" dirty="0" err="1"/>
              <a:t>child</a:t>
            </a:r>
            <a:r>
              <a:rPr lang="ga-IE" dirty="0"/>
              <a:t>’s </a:t>
            </a:r>
            <a:r>
              <a:rPr lang="ga-IE" dirty="0" err="1"/>
              <a:t>teacher</a:t>
            </a:r>
            <a:r>
              <a:rPr lang="ga-IE" dirty="0"/>
              <a:t>. This </a:t>
            </a:r>
            <a:r>
              <a:rPr lang="ga-IE" dirty="0" err="1"/>
              <a:t>will</a:t>
            </a:r>
            <a:r>
              <a:rPr lang="ga-IE" dirty="0"/>
              <a:t> </a:t>
            </a:r>
            <a:r>
              <a:rPr lang="ga-IE" dirty="0" err="1"/>
              <a:t>describe</a:t>
            </a:r>
            <a:r>
              <a:rPr lang="ga-IE" dirty="0"/>
              <a:t> </a:t>
            </a:r>
            <a:r>
              <a:rPr lang="ga-IE" dirty="0" err="1"/>
              <a:t>your</a:t>
            </a:r>
            <a:r>
              <a:rPr lang="ga-IE" dirty="0"/>
              <a:t> </a:t>
            </a:r>
            <a:r>
              <a:rPr lang="ga-IE" dirty="0" err="1"/>
              <a:t>child</a:t>
            </a:r>
            <a:r>
              <a:rPr lang="ga-IE" dirty="0"/>
              <a:t>’s </a:t>
            </a:r>
            <a:r>
              <a:rPr lang="ga-IE" dirty="0" err="1"/>
              <a:t>progress</a:t>
            </a:r>
            <a:r>
              <a:rPr lang="ga-IE" dirty="0"/>
              <a:t> in </a:t>
            </a:r>
            <a:r>
              <a:rPr lang="ga-IE" dirty="0" err="1"/>
              <a:t>every</a:t>
            </a:r>
            <a:r>
              <a:rPr lang="ga-IE" dirty="0"/>
              <a:t> </a:t>
            </a:r>
            <a:r>
              <a:rPr lang="ga-IE" dirty="0" err="1"/>
              <a:t>aspect</a:t>
            </a:r>
            <a:r>
              <a:rPr lang="ga-IE" dirty="0"/>
              <a:t> </a:t>
            </a:r>
            <a:r>
              <a:rPr lang="ga-IE" dirty="0" err="1"/>
              <a:t>of</a:t>
            </a:r>
            <a:r>
              <a:rPr lang="ga-IE" dirty="0"/>
              <a:t> </a:t>
            </a:r>
            <a:r>
              <a:rPr lang="ga-IE" dirty="0" err="1"/>
              <a:t>the</a:t>
            </a:r>
            <a:r>
              <a:rPr lang="ga-IE" dirty="0"/>
              <a:t> </a:t>
            </a:r>
            <a:r>
              <a:rPr lang="ga-IE" dirty="0" err="1"/>
              <a:t>curriculum</a:t>
            </a:r>
            <a:r>
              <a:rPr lang="ga-IE" dirty="0"/>
              <a:t>.</a:t>
            </a:r>
            <a:endParaRPr dirty="0"/>
          </a:p>
          <a:p>
            <a:pPr marL="0" lvl="0" indent="0" algn="l" rtl="0">
              <a:lnSpc>
                <a:spcPct val="100000"/>
              </a:lnSpc>
              <a:spcBef>
                <a:spcPts val="1000"/>
              </a:spcBef>
              <a:spcAft>
                <a:spcPts val="0"/>
              </a:spcAft>
              <a:buSzPts val="144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6"/>
        <p:cNvGrpSpPr/>
        <p:nvPr/>
      </p:nvGrpSpPr>
      <p:grpSpPr>
        <a:xfrm>
          <a:off x="0" y="0"/>
          <a:ext cx="0" cy="0"/>
          <a:chOff x="0" y="0"/>
          <a:chExt cx="0" cy="0"/>
        </a:xfrm>
      </p:grpSpPr>
      <p:pic>
        <p:nvPicPr>
          <p:cNvPr id="267" name="Google Shape;267;p10"/>
          <p:cNvPicPr preferRelativeResize="0"/>
          <p:nvPr/>
        </p:nvPicPr>
        <p:blipFill rotWithShape="1">
          <a:blip r:embed="rId3">
            <a:alphaModFix/>
          </a:blip>
          <a:srcRect l="5181" r="13090" b="-1"/>
          <a:stretch/>
        </p:blipFill>
        <p:spPr>
          <a:xfrm>
            <a:off x="4266679" y="-4239"/>
            <a:ext cx="7922146" cy="6858001"/>
          </a:xfrm>
          <a:custGeom>
            <a:avLst/>
            <a:gdLst/>
            <a:ahLst/>
            <a:cxnLst/>
            <a:rect l="l" t="t" r="r" b="b"/>
            <a:pathLst>
              <a:path w="7922146" h="6858001" extrusionOk="0">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268" name="Google Shape;268;p10"/>
          <p:cNvSpPr txBox="1">
            <a:spLocks noGrp="1"/>
          </p:cNvSpPr>
          <p:nvPr>
            <p:ph type="title"/>
          </p:nvPr>
        </p:nvSpPr>
        <p:spPr>
          <a:xfrm>
            <a:off x="563033" y="623900"/>
            <a:ext cx="3851100" cy="132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Font typeface="Trebuchet MS"/>
              <a:buNone/>
            </a:pPr>
            <a:r>
              <a:rPr lang="ga-IE" sz="2800"/>
              <a:t>Imeachtaí Seach- Churaclaim- Extra Curricular activities </a:t>
            </a:r>
            <a:endParaRPr/>
          </a:p>
        </p:txBody>
      </p:sp>
      <p:sp>
        <p:nvSpPr>
          <p:cNvPr id="269" name="Google Shape;269;p10"/>
          <p:cNvSpPr txBox="1">
            <a:spLocks noGrp="1"/>
          </p:cNvSpPr>
          <p:nvPr>
            <p:ph type="body" idx="1"/>
          </p:nvPr>
        </p:nvSpPr>
        <p:spPr>
          <a:xfrm>
            <a:off x="677334" y="2160589"/>
            <a:ext cx="3851122"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ga-IE" dirty="0"/>
              <a:t>Club Bricfeasta- </a:t>
            </a:r>
            <a:r>
              <a:rPr lang="ga-IE" dirty="0" err="1"/>
              <a:t>Breakfast</a:t>
            </a:r>
            <a:r>
              <a:rPr lang="ga-IE" dirty="0"/>
              <a:t> club </a:t>
            </a:r>
            <a:r>
              <a:rPr lang="ga-IE" dirty="0" err="1"/>
              <a:t>from</a:t>
            </a:r>
            <a:r>
              <a:rPr lang="ga-IE" dirty="0"/>
              <a:t> 8-8.45am</a:t>
            </a:r>
            <a:endParaRPr dirty="0"/>
          </a:p>
          <a:p>
            <a:pPr marL="342900" lvl="0" indent="-342900" algn="l" rtl="0">
              <a:lnSpc>
                <a:spcPct val="100000"/>
              </a:lnSpc>
              <a:spcBef>
                <a:spcPts val="1000"/>
              </a:spcBef>
              <a:spcAft>
                <a:spcPts val="0"/>
              </a:spcAft>
              <a:buSzPts val="1440"/>
              <a:buChar char="►"/>
            </a:pPr>
            <a:r>
              <a:rPr lang="ga-IE" dirty="0"/>
              <a:t>Club iarscoile- The ‘</a:t>
            </a:r>
            <a:r>
              <a:rPr lang="ga-IE" dirty="0" err="1"/>
              <a:t>After-School</a:t>
            </a:r>
            <a:r>
              <a:rPr lang="ga-IE" dirty="0"/>
              <a:t> Club’ </a:t>
            </a:r>
            <a:r>
              <a:rPr lang="ga-IE" dirty="0" err="1"/>
              <a:t>takes</a:t>
            </a:r>
            <a:r>
              <a:rPr lang="ga-IE" dirty="0"/>
              <a:t> </a:t>
            </a:r>
            <a:r>
              <a:rPr lang="ga-IE" dirty="0" err="1"/>
              <a:t>place</a:t>
            </a:r>
            <a:r>
              <a:rPr lang="ga-IE" dirty="0"/>
              <a:t> </a:t>
            </a:r>
            <a:r>
              <a:rPr lang="ga-IE" dirty="0" err="1"/>
              <a:t>on</a:t>
            </a:r>
            <a:r>
              <a:rPr lang="ga-IE" dirty="0"/>
              <a:t> a </a:t>
            </a:r>
            <a:r>
              <a:rPr lang="ga-IE" dirty="0" err="1"/>
              <a:t>Monday</a:t>
            </a:r>
            <a:r>
              <a:rPr lang="ga-IE" dirty="0"/>
              <a:t>- </a:t>
            </a:r>
            <a:r>
              <a:rPr lang="ga-IE" dirty="0" err="1"/>
              <a:t>Thursday</a:t>
            </a:r>
            <a:r>
              <a:rPr lang="ga-IE" dirty="0"/>
              <a:t> </a:t>
            </a:r>
            <a:r>
              <a:rPr lang="ga-IE" dirty="0" err="1"/>
              <a:t>after</a:t>
            </a:r>
            <a:r>
              <a:rPr lang="ga-IE" dirty="0"/>
              <a:t> </a:t>
            </a:r>
            <a:r>
              <a:rPr lang="ga-IE" dirty="0" err="1"/>
              <a:t>school</a:t>
            </a:r>
            <a:r>
              <a:rPr lang="ga-IE" dirty="0"/>
              <a:t> - 3pm-4pm. </a:t>
            </a:r>
            <a:endParaRPr dirty="0"/>
          </a:p>
          <a:p>
            <a:pPr marL="0" lvl="0" indent="0" algn="l" rtl="0">
              <a:lnSpc>
                <a:spcPct val="100000"/>
              </a:lnSpc>
              <a:spcBef>
                <a:spcPts val="1000"/>
              </a:spcBef>
              <a:spcAft>
                <a:spcPts val="0"/>
              </a:spcAft>
              <a:buSzPts val="1440"/>
              <a:buNone/>
            </a:pPr>
            <a:r>
              <a:rPr lang="ga-IE" dirty="0"/>
              <a:t>The club </a:t>
            </a:r>
            <a:r>
              <a:rPr lang="ga-IE" dirty="0" err="1"/>
              <a:t>will</a:t>
            </a:r>
            <a:r>
              <a:rPr lang="ga-IE" dirty="0"/>
              <a:t> </a:t>
            </a:r>
            <a:r>
              <a:rPr lang="ga-IE" dirty="0" err="1"/>
              <a:t>offer</a:t>
            </a:r>
            <a:r>
              <a:rPr lang="ga-IE" dirty="0"/>
              <a:t> a </a:t>
            </a:r>
            <a:r>
              <a:rPr lang="ga-IE" dirty="0" err="1"/>
              <a:t>range</a:t>
            </a:r>
            <a:r>
              <a:rPr lang="ga-IE" dirty="0"/>
              <a:t> </a:t>
            </a:r>
            <a:r>
              <a:rPr lang="ga-IE" dirty="0" err="1"/>
              <a:t>of</a:t>
            </a:r>
            <a:r>
              <a:rPr lang="ga-IE" dirty="0"/>
              <a:t> </a:t>
            </a:r>
            <a:r>
              <a:rPr lang="ga-IE" dirty="0" err="1"/>
              <a:t>different</a:t>
            </a:r>
            <a:r>
              <a:rPr lang="ga-IE" dirty="0"/>
              <a:t> </a:t>
            </a:r>
            <a:r>
              <a:rPr lang="ga-IE" dirty="0" err="1"/>
              <a:t>activities</a:t>
            </a:r>
            <a:r>
              <a:rPr lang="ga-IE" dirty="0"/>
              <a:t> </a:t>
            </a:r>
            <a:r>
              <a:rPr lang="ga-IE" dirty="0" err="1"/>
              <a:t>for</a:t>
            </a:r>
            <a:r>
              <a:rPr lang="ga-IE" dirty="0"/>
              <a:t> </a:t>
            </a:r>
            <a:r>
              <a:rPr lang="ga-IE" dirty="0" err="1"/>
              <a:t>the</a:t>
            </a:r>
            <a:r>
              <a:rPr lang="ga-IE" dirty="0"/>
              <a:t> </a:t>
            </a:r>
            <a:r>
              <a:rPr lang="ga-IE" dirty="0" err="1"/>
              <a:t>children</a:t>
            </a:r>
            <a:r>
              <a:rPr lang="ga-IE" dirty="0"/>
              <a:t> </a:t>
            </a:r>
            <a:r>
              <a:rPr lang="ga-IE" dirty="0" err="1"/>
              <a:t>ie</a:t>
            </a:r>
            <a:r>
              <a:rPr lang="ga-IE" dirty="0"/>
              <a:t>. </a:t>
            </a:r>
            <a:r>
              <a:rPr lang="ga-IE" dirty="0" err="1"/>
              <a:t>gardening</a:t>
            </a:r>
            <a:r>
              <a:rPr lang="ga-IE" dirty="0"/>
              <a:t>, </a:t>
            </a:r>
            <a:r>
              <a:rPr lang="ga-IE" dirty="0" err="1"/>
              <a:t>use</a:t>
            </a:r>
            <a:r>
              <a:rPr lang="ga-IE" dirty="0"/>
              <a:t> </a:t>
            </a:r>
            <a:r>
              <a:rPr lang="ga-IE" dirty="0" err="1"/>
              <a:t>of</a:t>
            </a:r>
            <a:r>
              <a:rPr lang="ga-IE" dirty="0"/>
              <a:t> ICT, </a:t>
            </a:r>
            <a:r>
              <a:rPr lang="ga-IE" dirty="0" err="1"/>
              <a:t>games</a:t>
            </a:r>
            <a:r>
              <a:rPr lang="ga-IE" dirty="0"/>
              <a:t>, </a:t>
            </a:r>
            <a:r>
              <a:rPr lang="ga-IE" dirty="0" err="1"/>
              <a:t>homework</a:t>
            </a:r>
            <a:r>
              <a:rPr lang="ga-IE" dirty="0"/>
              <a:t>, </a:t>
            </a:r>
            <a:r>
              <a:rPr lang="ga-IE" dirty="0" err="1"/>
              <a:t>baking</a:t>
            </a:r>
            <a:r>
              <a:rPr lang="ga-IE" dirty="0"/>
              <a:t> etc. The cost </a:t>
            </a:r>
            <a:r>
              <a:rPr lang="ga-IE" dirty="0" err="1"/>
              <a:t>for</a:t>
            </a:r>
            <a:r>
              <a:rPr lang="ga-IE" dirty="0"/>
              <a:t> both </a:t>
            </a:r>
            <a:r>
              <a:rPr lang="ga-IE" dirty="0" err="1"/>
              <a:t>clubs</a:t>
            </a:r>
            <a:r>
              <a:rPr lang="ga-IE" dirty="0"/>
              <a:t> is £3. </a:t>
            </a:r>
            <a:endParaRPr dirty="0"/>
          </a:p>
        </p:txBody>
      </p:sp>
      <p:cxnSp>
        <p:nvCxnSpPr>
          <p:cNvPr id="270" name="Google Shape;270;p10"/>
          <p:cNvCxnSpPr/>
          <p:nvPr/>
        </p:nvCxnSpPr>
        <p:spPr>
          <a:xfrm>
            <a:off x="9371012" y="0"/>
            <a:ext cx="1219200" cy="6858000"/>
          </a:xfrm>
          <a:prstGeom prst="straightConnector1">
            <a:avLst/>
          </a:prstGeom>
          <a:noFill/>
          <a:ln w="9525" cap="flat" cmpd="sng">
            <a:solidFill>
              <a:srgbClr val="404040"/>
            </a:solidFill>
            <a:prstDash val="solid"/>
            <a:round/>
            <a:headEnd type="none" w="sm" len="sm"/>
            <a:tailEnd type="none" w="sm" len="sm"/>
          </a:ln>
        </p:spPr>
      </p:cxnSp>
      <p:cxnSp>
        <p:nvCxnSpPr>
          <p:cNvPr id="271" name="Google Shape;271;p10"/>
          <p:cNvCxnSpPr/>
          <p:nvPr/>
        </p:nvCxnSpPr>
        <p:spPr>
          <a:xfrm flipH="1">
            <a:off x="7425267" y="3681413"/>
            <a:ext cx="4763558" cy="3176587"/>
          </a:xfrm>
          <a:prstGeom prst="straightConnector1">
            <a:avLst/>
          </a:prstGeom>
          <a:noFill/>
          <a:ln w="9525" cap="flat" cmpd="sng">
            <a:solidFill>
              <a:srgbClr val="404040"/>
            </a:solidFill>
            <a:prstDash val="solid"/>
            <a:round/>
            <a:headEnd type="none" w="sm" len="sm"/>
            <a:tailEnd type="none" w="sm" len="sm"/>
          </a:ln>
        </p:spPr>
      </p:cxnSp>
      <p:sp>
        <p:nvSpPr>
          <p:cNvPr id="272" name="Google Shape;272;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txBody>
          <a:bodyPr/>
          <a:lstStyle/>
          <a:p>
            <a:endParaRPr lang="en-GB"/>
          </a:p>
        </p:txBody>
      </p:sp>
      <p:sp>
        <p:nvSpPr>
          <p:cNvPr id="273" name="Google Shape;273;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GB"/>
          </a:p>
        </p:txBody>
      </p:sp>
      <p:sp>
        <p:nvSpPr>
          <p:cNvPr id="274" name="Google Shape;274;p10"/>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46274"/>
            </a:srgbClr>
          </a:solidFill>
          <a:ln>
            <a:noFill/>
          </a:ln>
        </p:spPr>
        <p:txBody>
          <a:bodyPr/>
          <a:lstStyle/>
          <a:p>
            <a:endParaRPr lang="en-GB"/>
          </a:p>
        </p:txBody>
      </p:sp>
      <p:sp>
        <p:nvSpPr>
          <p:cNvPr id="276" name="Google Shape;276;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txBody>
          <a:bodyPr/>
          <a:lstStyle/>
          <a:p>
            <a:endParaRPr lang="en-GB"/>
          </a:p>
        </p:txBody>
      </p:sp>
      <p:sp>
        <p:nvSpPr>
          <p:cNvPr id="277" name="Google Shape;277;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txBody>
          <a:bodyPr/>
          <a:lstStyle/>
          <a:p>
            <a:endParaRPr lang="en-GB"/>
          </a:p>
        </p:txBody>
      </p:sp>
      <p:sp>
        <p:nvSpPr>
          <p:cNvPr id="278" name="Google Shape;278;p1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2"/>
        <p:cNvGrpSpPr/>
        <p:nvPr/>
      </p:nvGrpSpPr>
      <p:grpSpPr>
        <a:xfrm>
          <a:off x="0" y="0"/>
          <a:ext cx="0" cy="0"/>
          <a:chOff x="0" y="0"/>
          <a:chExt cx="0" cy="0"/>
        </a:xfrm>
      </p:grpSpPr>
      <p:sp>
        <p:nvSpPr>
          <p:cNvPr id="283" name="Google Shape;283;p1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84" name="Google Shape;284;p11"/>
          <p:cNvSpPr txBox="1">
            <a:spLocks noGrp="1"/>
          </p:cNvSpPr>
          <p:nvPr>
            <p:ph type="title"/>
          </p:nvPr>
        </p:nvSpPr>
        <p:spPr>
          <a:xfrm>
            <a:off x="1286933" y="609600"/>
            <a:ext cx="10197494" cy="109945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Tuismitheoirí- Parents/Guardians </a:t>
            </a:r>
            <a:endParaRPr/>
          </a:p>
        </p:txBody>
      </p:sp>
      <p:sp>
        <p:nvSpPr>
          <p:cNvPr id="285" name="Google Shape;285;p11"/>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1"/>
          <p:cNvSpPr/>
          <p:nvPr/>
        </p:nvSpPr>
        <p:spPr>
          <a:xfrm flipH="1">
            <a:off x="11743267"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7" name="Google Shape;287;p11"/>
          <p:cNvGrpSpPr/>
          <p:nvPr/>
        </p:nvGrpSpPr>
        <p:grpSpPr>
          <a:xfrm>
            <a:off x="1286933" y="2613733"/>
            <a:ext cx="9618133" cy="2763100"/>
            <a:chOff x="0" y="665190"/>
            <a:chExt cx="9618133" cy="2763100"/>
          </a:xfrm>
        </p:grpSpPr>
        <p:sp>
          <p:nvSpPr>
            <p:cNvPr id="288" name="Google Shape;288;p11"/>
            <p:cNvSpPr/>
            <p:nvPr/>
          </p:nvSpPr>
          <p:spPr>
            <a:xfrm>
              <a:off x="0" y="665190"/>
              <a:ext cx="9618133" cy="1228044"/>
            </a:xfrm>
            <a:prstGeom prst="roundRect">
              <a:avLst>
                <a:gd name="adj" fmla="val 10000"/>
              </a:avLst>
            </a:prstGeom>
            <a:solidFill>
              <a:srgbClr val="52A0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1"/>
            <p:cNvSpPr/>
            <p:nvPr/>
          </p:nvSpPr>
          <p:spPr>
            <a:xfrm>
              <a:off x="371483" y="941500"/>
              <a:ext cx="675424" cy="67542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1"/>
            <p:cNvSpPr/>
            <p:nvPr/>
          </p:nvSpPr>
          <p:spPr>
            <a:xfrm>
              <a:off x="1418391" y="665190"/>
              <a:ext cx="8199741" cy="122804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1"/>
            <p:cNvSpPr txBox="1"/>
            <p:nvPr/>
          </p:nvSpPr>
          <p:spPr>
            <a:xfrm>
              <a:off x="1418391" y="665190"/>
              <a:ext cx="8199741" cy="1228044"/>
            </a:xfrm>
            <a:prstGeom prst="rect">
              <a:avLst/>
            </a:prstGeom>
            <a:noFill/>
            <a:ln>
              <a:noFill/>
            </a:ln>
          </p:spPr>
          <p:txBody>
            <a:bodyPr spcFirstLastPara="1" wrap="square" lIns="129950" tIns="129950" rIns="129950" bIns="129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ga-IE" sz="1600" b="0" i="0" u="none" strike="noStrike" cap="none" dirty="0" err="1">
                  <a:solidFill>
                    <a:schemeClr val="lt1"/>
                  </a:solidFill>
                  <a:latin typeface="Trebuchet MS"/>
                  <a:ea typeface="Trebuchet MS"/>
                  <a:cs typeface="Trebuchet MS"/>
                  <a:sym typeface="Trebuchet MS"/>
                </a:rPr>
                <a:t>Our</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caring</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family</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ethos</a:t>
              </a:r>
              <a:r>
                <a:rPr lang="ga-IE" sz="1600" b="0" i="0" u="none" strike="noStrike" cap="none" dirty="0">
                  <a:solidFill>
                    <a:schemeClr val="lt1"/>
                  </a:solidFill>
                  <a:latin typeface="Trebuchet MS"/>
                  <a:ea typeface="Trebuchet MS"/>
                  <a:cs typeface="Trebuchet MS"/>
                  <a:sym typeface="Trebuchet MS"/>
                </a:rPr>
                <a:t> at Bunscoil Bheanna Boirche </a:t>
              </a:r>
              <a:r>
                <a:rPr lang="ga-IE" sz="1600" b="0" i="0" u="none" strike="noStrike" cap="none" dirty="0" err="1">
                  <a:solidFill>
                    <a:schemeClr val="lt1"/>
                  </a:solidFill>
                  <a:latin typeface="Trebuchet MS"/>
                  <a:ea typeface="Trebuchet MS"/>
                  <a:cs typeface="Trebuchet MS"/>
                  <a:sym typeface="Trebuchet MS"/>
                </a:rPr>
                <a:t>means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that</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we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strongly</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value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the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importance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of</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parental</a:t>
              </a:r>
              <a:r>
                <a:rPr lang="ga-IE" sz="1600" b="0" i="0" u="none" strike="noStrike" cap="none" dirty="0">
                  <a:solidFill>
                    <a:schemeClr val="lt1"/>
                  </a:solidFill>
                  <a:latin typeface="Trebuchet MS"/>
                  <a:ea typeface="Trebuchet MS"/>
                  <a:cs typeface="Trebuchet MS"/>
                  <a:sym typeface="Trebuchet MS"/>
                </a:rPr>
                <a:t> input in </a:t>
              </a:r>
              <a:r>
                <a:rPr lang="ga-IE" sz="1600" b="0" i="0" u="none" strike="noStrike" cap="none" dirty="0" err="1">
                  <a:solidFill>
                    <a:schemeClr val="lt1"/>
                  </a:solidFill>
                  <a:latin typeface="Trebuchet MS"/>
                  <a:ea typeface="Trebuchet MS"/>
                  <a:cs typeface="Trebuchet MS"/>
                  <a:sym typeface="Trebuchet MS"/>
                </a:rPr>
                <a:t>their</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child</a:t>
              </a:r>
              <a:r>
                <a:rPr lang="ga-IE" sz="1600" b="0" i="0" u="none" strike="noStrike" cap="none" dirty="0">
                  <a:solidFill>
                    <a:schemeClr val="lt1"/>
                  </a:solidFill>
                  <a:latin typeface="Trebuchet MS"/>
                  <a:ea typeface="Trebuchet MS"/>
                  <a:cs typeface="Trebuchet MS"/>
                  <a:sym typeface="Trebuchet MS"/>
                </a:rPr>
                <a:t>’s </a:t>
              </a:r>
              <a:r>
                <a:rPr lang="ga-IE" sz="1600" b="0" i="0" u="none" strike="noStrike" cap="none" dirty="0" err="1">
                  <a:solidFill>
                    <a:schemeClr val="lt1"/>
                  </a:solidFill>
                  <a:latin typeface="Trebuchet MS"/>
                  <a:ea typeface="Trebuchet MS"/>
                  <a:cs typeface="Trebuchet MS"/>
                  <a:sym typeface="Trebuchet MS"/>
                </a:rPr>
                <a:t>education</a:t>
              </a:r>
              <a:r>
                <a:rPr lang="ga-IE" sz="1600" b="0" i="0" u="none" strike="noStrike" cap="none" dirty="0">
                  <a:solidFill>
                    <a:schemeClr val="lt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p:txBody>
        </p:sp>
        <p:sp>
          <p:nvSpPr>
            <p:cNvPr id="292" name="Google Shape;292;p11"/>
            <p:cNvSpPr/>
            <p:nvPr/>
          </p:nvSpPr>
          <p:spPr>
            <a:xfrm>
              <a:off x="0" y="2200246"/>
              <a:ext cx="9618133" cy="1228044"/>
            </a:xfrm>
            <a:prstGeom prst="roundRect">
              <a:avLst>
                <a:gd name="adj" fmla="val 10000"/>
              </a:avLst>
            </a:prstGeom>
            <a:solidFill>
              <a:srgbClr val="E4B9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1"/>
            <p:cNvSpPr/>
            <p:nvPr/>
          </p:nvSpPr>
          <p:spPr>
            <a:xfrm>
              <a:off x="371483" y="2476556"/>
              <a:ext cx="675424" cy="67542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1"/>
            <p:cNvSpPr/>
            <p:nvPr/>
          </p:nvSpPr>
          <p:spPr>
            <a:xfrm>
              <a:off x="1418391" y="2200246"/>
              <a:ext cx="8199741" cy="122804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1"/>
            <p:cNvSpPr txBox="1"/>
            <p:nvPr/>
          </p:nvSpPr>
          <p:spPr>
            <a:xfrm>
              <a:off x="1418391" y="2200246"/>
              <a:ext cx="8199741" cy="1228044"/>
            </a:xfrm>
            <a:prstGeom prst="rect">
              <a:avLst/>
            </a:prstGeom>
            <a:noFill/>
            <a:ln>
              <a:noFill/>
            </a:ln>
          </p:spPr>
          <p:txBody>
            <a:bodyPr spcFirstLastPara="1" wrap="square" lIns="129950" tIns="129950" rIns="129950" bIns="129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ga-IE" sz="1600" b="0" i="0" u="none" strike="noStrike" cap="none" dirty="0" err="1">
                  <a:solidFill>
                    <a:schemeClr val="lt1"/>
                  </a:solidFill>
                  <a:latin typeface="Trebuchet MS"/>
                  <a:ea typeface="Trebuchet MS"/>
                  <a:cs typeface="Trebuchet MS"/>
                  <a:sym typeface="Trebuchet MS"/>
                </a:rPr>
                <a:t>We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believe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that</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happy</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children</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are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more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effective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learners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Parents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are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always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encouraged</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to</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discuss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any</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concerns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they</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may</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have</a:t>
              </a:r>
              <a:r>
                <a:rPr lang="ga-IE" sz="1600" b="0" i="0" u="none" strike="noStrike" cap="none" dirty="0">
                  <a:solidFill>
                    <a:schemeClr val="lt1"/>
                  </a:solidFill>
                  <a:latin typeface="Trebuchet MS"/>
                  <a:ea typeface="Trebuchet MS"/>
                  <a:cs typeface="Trebuchet MS"/>
                  <a:sym typeface="Trebuchet MS"/>
                </a:rPr>
                <a:t> either </a:t>
              </a:r>
              <a:r>
                <a:rPr lang="ga-IE" sz="1600" b="0" i="0" u="none" strike="noStrike" cap="none" dirty="0" err="1">
                  <a:solidFill>
                    <a:schemeClr val="lt1"/>
                  </a:solidFill>
                  <a:latin typeface="Trebuchet MS"/>
                  <a:ea typeface="Trebuchet MS"/>
                  <a:cs typeface="Trebuchet MS"/>
                  <a:sym typeface="Trebuchet MS"/>
                </a:rPr>
                <a:t>with</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the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class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teacher</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or</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with</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the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principal</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Our</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door</a:t>
              </a:r>
              <a:r>
                <a:rPr lang="ga-IE" sz="1600" b="0" i="0" u="none" strike="noStrike" cap="none" dirty="0">
                  <a:solidFill>
                    <a:schemeClr val="lt1"/>
                  </a:solidFill>
                  <a:latin typeface="Trebuchet MS"/>
                  <a:ea typeface="Trebuchet MS"/>
                  <a:cs typeface="Trebuchet MS"/>
                  <a:sym typeface="Trebuchet MS"/>
                </a:rPr>
                <a:t> is </a:t>
              </a:r>
              <a:r>
                <a:rPr lang="ga-IE" sz="1600" b="0" i="0" u="none" strike="noStrike" cap="none" dirty="0" err="1">
                  <a:solidFill>
                    <a:schemeClr val="lt1"/>
                  </a:solidFill>
                  <a:latin typeface="Trebuchet MS"/>
                  <a:ea typeface="Trebuchet MS"/>
                  <a:cs typeface="Trebuchet MS"/>
                  <a:sym typeface="Trebuchet MS"/>
                </a:rPr>
                <a:t>always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open</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and</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we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pride</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ourselves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here</a:t>
              </a:r>
              <a:r>
                <a:rPr lang="ga-IE" sz="1600" b="0" i="0" u="none" strike="noStrike" cap="none" dirty="0">
                  <a:solidFill>
                    <a:schemeClr val="lt1"/>
                  </a:solidFill>
                  <a:latin typeface="Trebuchet MS"/>
                  <a:ea typeface="Trebuchet MS"/>
                  <a:cs typeface="Trebuchet MS"/>
                  <a:sym typeface="Trebuchet MS"/>
                </a:rPr>
                <a:t> at Bunscoil Bheanna Boirche </a:t>
              </a:r>
              <a:r>
                <a:rPr lang="en-GB" sz="1600" dirty="0" err="1">
                  <a:solidFill>
                    <a:schemeClr val="lt1"/>
                  </a:solidFill>
                  <a:latin typeface="Trebuchet MS"/>
                  <a:ea typeface="Trebuchet MS"/>
                  <a:cs typeface="Trebuchet MS"/>
                  <a:sym typeface="Trebuchet MS"/>
                </a:rPr>
                <a:t>i</a:t>
              </a:r>
              <a:r>
                <a:rPr lang="ga-IE" sz="1600" b="0" i="0" u="none" strike="noStrike" cap="none" dirty="0">
                  <a:solidFill>
                    <a:schemeClr val="lt1"/>
                  </a:solidFill>
                  <a:latin typeface="Trebuchet MS"/>
                  <a:ea typeface="Trebuchet MS"/>
                  <a:cs typeface="Trebuchet MS"/>
                  <a:sym typeface="Trebuchet MS"/>
                </a:rPr>
                <a:t>n </a:t>
              </a:r>
              <a:r>
                <a:rPr lang="ga-IE" sz="1600" b="0" i="0" u="none" strike="noStrike" cap="none" dirty="0" err="1">
                  <a:solidFill>
                    <a:schemeClr val="lt1"/>
                  </a:solidFill>
                  <a:latin typeface="Trebuchet MS"/>
                  <a:ea typeface="Trebuchet MS"/>
                  <a:cs typeface="Trebuchet MS"/>
                  <a:sym typeface="Trebuchet MS"/>
                </a:rPr>
                <a:t>our</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open</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and</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friendly</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relationships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between</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teachers</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and</a:t>
              </a:r>
              <a:r>
                <a:rPr lang="ga-IE" sz="1600" b="0" i="0" u="none" strike="noStrike" cap="none" dirty="0">
                  <a:solidFill>
                    <a:schemeClr val="lt1"/>
                  </a:solidFill>
                  <a:latin typeface="Trebuchet MS"/>
                  <a:ea typeface="Trebuchet MS"/>
                  <a:cs typeface="Trebuchet MS"/>
                  <a:sym typeface="Trebuchet MS"/>
                </a:rPr>
                <a:t> </a:t>
              </a:r>
              <a:r>
                <a:rPr lang="ga-IE" sz="1600" b="0" i="0" u="none" strike="noStrike" cap="none" dirty="0" err="1">
                  <a:solidFill>
                    <a:schemeClr val="lt1"/>
                  </a:solidFill>
                  <a:latin typeface="Trebuchet MS"/>
                  <a:ea typeface="Trebuchet MS"/>
                  <a:cs typeface="Trebuchet MS"/>
                  <a:sym typeface="Trebuchet MS"/>
                </a:rPr>
                <a:t>parents</a:t>
              </a:r>
              <a:r>
                <a:rPr lang="ga-IE" sz="1600" b="0" i="0" u="none" strike="noStrike" cap="none" dirty="0">
                  <a:solidFill>
                    <a:schemeClr val="lt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9"/>
        <p:cNvGrpSpPr/>
        <p:nvPr/>
      </p:nvGrpSpPr>
      <p:grpSpPr>
        <a:xfrm>
          <a:off x="0" y="0"/>
          <a:ext cx="0" cy="0"/>
          <a:chOff x="0" y="0"/>
          <a:chExt cx="0" cy="0"/>
        </a:xfrm>
      </p:grpSpPr>
      <p:cxnSp>
        <p:nvCxnSpPr>
          <p:cNvPr id="300" name="Google Shape;300;p12"/>
          <p:cNvCxnSpPr/>
          <p:nvPr/>
        </p:nvCxnSpPr>
        <p:spPr>
          <a:xfrm>
            <a:off x="4241804" y="1460500"/>
            <a:ext cx="0" cy="3937000"/>
          </a:xfrm>
          <a:prstGeom prst="straightConnector1">
            <a:avLst/>
          </a:prstGeom>
          <a:noFill/>
          <a:ln w="12700" cap="rnd" cmpd="sng">
            <a:solidFill>
              <a:schemeClr val="accent1"/>
            </a:solidFill>
            <a:prstDash val="solid"/>
            <a:round/>
            <a:headEnd type="none" w="sm" len="sm"/>
            <a:tailEnd type="none" w="sm" len="sm"/>
          </a:ln>
        </p:spPr>
      </p:cxnSp>
      <p:sp>
        <p:nvSpPr>
          <p:cNvPr id="301" name="Google Shape;301;p12"/>
          <p:cNvSpPr txBox="1">
            <a:spLocks noGrp="1"/>
          </p:cNvSpPr>
          <p:nvPr>
            <p:ph type="title"/>
          </p:nvPr>
        </p:nvSpPr>
        <p:spPr>
          <a:xfrm>
            <a:off x="643467" y="816638"/>
            <a:ext cx="3367359" cy="522472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Ag cuidiú le do pháiste-</a:t>
            </a:r>
            <a:br>
              <a:rPr lang="ga-IE"/>
            </a:br>
            <a:r>
              <a:rPr lang="ga-IE"/>
              <a:t>Supporting your child</a:t>
            </a:r>
            <a:endParaRPr/>
          </a:p>
        </p:txBody>
      </p:sp>
      <p:sp>
        <p:nvSpPr>
          <p:cNvPr id="302" name="Google Shape;302;p12"/>
          <p:cNvSpPr txBox="1">
            <a:spLocks noGrp="1"/>
          </p:cNvSpPr>
          <p:nvPr>
            <p:ph type="body" idx="1"/>
          </p:nvPr>
        </p:nvSpPr>
        <p:spPr>
          <a:xfrm>
            <a:off x="3718579" y="376976"/>
            <a:ext cx="8328455" cy="6481024"/>
          </a:xfrm>
          <a:prstGeom prst="rect">
            <a:avLst/>
          </a:prstGeom>
          <a:noFill/>
          <a:ln>
            <a:noFill/>
          </a:ln>
        </p:spPr>
        <p:txBody>
          <a:bodyPr spcFirstLastPara="1" wrap="square" lIns="91425" tIns="45700" rIns="91425" bIns="45700" anchor="ctr" anchorCtr="0">
            <a:normAutofit fontScale="55000" lnSpcReduction="20000"/>
          </a:bodyPr>
          <a:lstStyle/>
          <a:p>
            <a:pPr marL="136605" lvl="0" indent="0" algn="l" rtl="0">
              <a:lnSpc>
                <a:spcPct val="100000"/>
              </a:lnSpc>
              <a:spcBef>
                <a:spcPts val="0"/>
              </a:spcBef>
              <a:spcAft>
                <a:spcPts val="0"/>
              </a:spcAft>
              <a:buSzPct val="100000"/>
              <a:buNone/>
            </a:pPr>
            <a:r>
              <a:rPr lang="ga-IE" sz="3050" dirty="0">
                <a:highlight>
                  <a:schemeClr val="dk2"/>
                </a:highlight>
              </a:rPr>
              <a:t>A </a:t>
            </a:r>
            <a:r>
              <a:rPr lang="ga-IE" sz="3050" dirty="0" err="1">
                <a:highlight>
                  <a:schemeClr val="dk2"/>
                </a:highlight>
              </a:rPr>
              <a:t>great</a:t>
            </a:r>
            <a:r>
              <a:rPr lang="ga-IE" sz="3050" dirty="0">
                <a:highlight>
                  <a:schemeClr val="dk2"/>
                </a:highlight>
              </a:rPr>
              <a:t> </a:t>
            </a:r>
            <a:r>
              <a:rPr lang="ga-IE" sz="3050" dirty="0" err="1">
                <a:highlight>
                  <a:schemeClr val="dk2"/>
                </a:highlight>
              </a:rPr>
              <a:t>way</a:t>
            </a:r>
            <a:r>
              <a:rPr lang="ga-IE" sz="3050" dirty="0">
                <a:highlight>
                  <a:schemeClr val="dk2"/>
                </a:highlight>
              </a:rPr>
              <a:t> </a:t>
            </a:r>
            <a:r>
              <a:rPr lang="ga-IE" sz="3050" dirty="0" err="1">
                <a:highlight>
                  <a:schemeClr val="dk2"/>
                </a:highlight>
              </a:rPr>
              <a:t>to</a:t>
            </a:r>
            <a:r>
              <a:rPr lang="ga-IE" sz="3050" dirty="0">
                <a:highlight>
                  <a:schemeClr val="dk2"/>
                </a:highlight>
              </a:rPr>
              <a:t> </a:t>
            </a:r>
            <a:r>
              <a:rPr lang="ga-IE" sz="3050" dirty="0" err="1">
                <a:highlight>
                  <a:schemeClr val="dk2"/>
                </a:highlight>
              </a:rPr>
              <a:t>help</a:t>
            </a:r>
            <a:r>
              <a:rPr lang="ga-IE" sz="3050" dirty="0">
                <a:highlight>
                  <a:schemeClr val="dk2"/>
                </a:highlight>
              </a:rPr>
              <a:t> </a:t>
            </a:r>
            <a:r>
              <a:rPr lang="ga-IE" sz="3050" dirty="0" err="1">
                <a:highlight>
                  <a:schemeClr val="dk2"/>
                </a:highlight>
              </a:rPr>
              <a:t>your</a:t>
            </a:r>
            <a:r>
              <a:rPr lang="ga-IE" sz="3050" dirty="0">
                <a:highlight>
                  <a:schemeClr val="dk2"/>
                </a:highlight>
              </a:rPr>
              <a:t> </a:t>
            </a:r>
            <a:r>
              <a:rPr lang="ga-IE" sz="3050" dirty="0" err="1">
                <a:highlight>
                  <a:schemeClr val="dk2"/>
                </a:highlight>
              </a:rPr>
              <a:t>child</a:t>
            </a:r>
            <a:r>
              <a:rPr lang="ga-IE" sz="3050" dirty="0">
                <a:highlight>
                  <a:schemeClr val="dk2"/>
                </a:highlight>
              </a:rPr>
              <a:t> is </a:t>
            </a:r>
            <a:r>
              <a:rPr lang="ga-IE" sz="3050" dirty="0" err="1">
                <a:highlight>
                  <a:schemeClr val="dk2"/>
                </a:highlight>
              </a:rPr>
              <a:t>to</a:t>
            </a:r>
            <a:r>
              <a:rPr lang="ga-IE" sz="3050" dirty="0">
                <a:highlight>
                  <a:schemeClr val="dk2"/>
                </a:highlight>
              </a:rPr>
              <a:t> </a:t>
            </a:r>
            <a:r>
              <a:rPr lang="ga-IE" sz="3050" dirty="0" err="1">
                <a:highlight>
                  <a:schemeClr val="dk2"/>
                </a:highlight>
              </a:rPr>
              <a:t>encourage</a:t>
            </a:r>
            <a:r>
              <a:rPr lang="ga-IE" sz="3050" dirty="0">
                <a:highlight>
                  <a:schemeClr val="dk2"/>
                </a:highlight>
              </a:rPr>
              <a:t> </a:t>
            </a:r>
            <a:r>
              <a:rPr lang="ga-IE" sz="3050" dirty="0" err="1">
                <a:highlight>
                  <a:schemeClr val="dk2"/>
                </a:highlight>
              </a:rPr>
              <a:t>them</a:t>
            </a:r>
            <a:r>
              <a:rPr lang="ga-IE" sz="3050" dirty="0">
                <a:highlight>
                  <a:schemeClr val="dk2"/>
                </a:highlight>
              </a:rPr>
              <a:t> </a:t>
            </a:r>
            <a:r>
              <a:rPr lang="ga-IE" sz="3050" dirty="0" err="1">
                <a:highlight>
                  <a:schemeClr val="dk2"/>
                </a:highlight>
              </a:rPr>
              <a:t>to</a:t>
            </a:r>
            <a:r>
              <a:rPr lang="ga-IE" sz="3050" dirty="0">
                <a:highlight>
                  <a:schemeClr val="dk2"/>
                </a:highlight>
              </a:rPr>
              <a:t> </a:t>
            </a:r>
            <a:r>
              <a:rPr lang="ga-IE" sz="3050" dirty="0" err="1">
                <a:highlight>
                  <a:schemeClr val="dk2"/>
                </a:highlight>
              </a:rPr>
              <a:t>develop</a:t>
            </a:r>
            <a:r>
              <a:rPr lang="ga-IE" sz="3050" dirty="0">
                <a:highlight>
                  <a:schemeClr val="dk2"/>
                </a:highlight>
              </a:rPr>
              <a:t> </a:t>
            </a:r>
            <a:r>
              <a:rPr lang="ga-IE" sz="3050" dirty="0" err="1">
                <a:highlight>
                  <a:schemeClr val="dk2"/>
                </a:highlight>
              </a:rPr>
              <a:t>their</a:t>
            </a:r>
            <a:r>
              <a:rPr lang="ga-IE" sz="3050" dirty="0">
                <a:highlight>
                  <a:schemeClr val="dk2"/>
                </a:highlight>
              </a:rPr>
              <a:t> </a:t>
            </a:r>
            <a:r>
              <a:rPr lang="ga-IE" sz="3050" dirty="0" err="1">
                <a:highlight>
                  <a:schemeClr val="dk2"/>
                </a:highlight>
              </a:rPr>
              <a:t>own</a:t>
            </a:r>
            <a:r>
              <a:rPr lang="ga-IE" sz="3050" dirty="0">
                <a:highlight>
                  <a:schemeClr val="dk2"/>
                </a:highlight>
              </a:rPr>
              <a:t> </a:t>
            </a:r>
            <a:r>
              <a:rPr lang="ga-IE" sz="3050" dirty="0" err="1">
                <a:highlight>
                  <a:schemeClr val="dk2"/>
                </a:highlight>
              </a:rPr>
              <a:t>independence</a:t>
            </a:r>
            <a:r>
              <a:rPr lang="ga-IE" sz="3050" dirty="0">
                <a:highlight>
                  <a:schemeClr val="dk2"/>
                </a:highlight>
              </a:rPr>
              <a:t>. In Rang a Cúig, </a:t>
            </a:r>
            <a:r>
              <a:rPr lang="ga-IE" sz="3050" dirty="0" err="1">
                <a:highlight>
                  <a:schemeClr val="dk2"/>
                </a:highlight>
              </a:rPr>
              <a:t>the</a:t>
            </a:r>
            <a:r>
              <a:rPr lang="ga-IE" sz="3050" dirty="0">
                <a:highlight>
                  <a:schemeClr val="dk2"/>
                </a:highlight>
              </a:rPr>
              <a:t> </a:t>
            </a:r>
            <a:r>
              <a:rPr lang="ga-IE" sz="3050" dirty="0" err="1">
                <a:highlight>
                  <a:schemeClr val="dk2"/>
                </a:highlight>
              </a:rPr>
              <a:t>children</a:t>
            </a:r>
            <a:r>
              <a:rPr lang="ga-IE" sz="3050" dirty="0">
                <a:highlight>
                  <a:schemeClr val="dk2"/>
                </a:highlight>
              </a:rPr>
              <a:t> </a:t>
            </a:r>
            <a:r>
              <a:rPr lang="ga-IE" sz="3050" dirty="0" err="1">
                <a:highlight>
                  <a:schemeClr val="dk2"/>
                </a:highlight>
              </a:rPr>
              <a:t>should</a:t>
            </a:r>
            <a:r>
              <a:rPr lang="ga-IE" sz="3050" dirty="0">
                <a:highlight>
                  <a:schemeClr val="dk2"/>
                </a:highlight>
              </a:rPr>
              <a:t> </a:t>
            </a:r>
            <a:r>
              <a:rPr lang="ga-IE" sz="3050" dirty="0" err="1">
                <a:highlight>
                  <a:schemeClr val="dk2"/>
                </a:highlight>
              </a:rPr>
              <a:t>be</a:t>
            </a:r>
            <a:r>
              <a:rPr lang="ga-IE" sz="3050" dirty="0">
                <a:highlight>
                  <a:schemeClr val="dk2"/>
                </a:highlight>
              </a:rPr>
              <a:t> </a:t>
            </a:r>
            <a:r>
              <a:rPr lang="ga-IE" sz="3050" dirty="0" err="1">
                <a:highlight>
                  <a:schemeClr val="dk2"/>
                </a:highlight>
              </a:rPr>
              <a:t>taking</a:t>
            </a:r>
            <a:r>
              <a:rPr lang="ga-IE" sz="3050" dirty="0">
                <a:highlight>
                  <a:schemeClr val="dk2"/>
                </a:highlight>
              </a:rPr>
              <a:t> </a:t>
            </a:r>
            <a:r>
              <a:rPr lang="ga-IE" sz="3050" dirty="0" err="1">
                <a:highlight>
                  <a:schemeClr val="dk2"/>
                </a:highlight>
              </a:rPr>
              <a:t>responsibility</a:t>
            </a:r>
            <a:r>
              <a:rPr lang="ga-IE" sz="3050" dirty="0">
                <a:highlight>
                  <a:schemeClr val="dk2"/>
                </a:highlight>
              </a:rPr>
              <a:t> </a:t>
            </a:r>
            <a:r>
              <a:rPr lang="ga-IE" sz="3050" dirty="0" err="1">
                <a:highlight>
                  <a:schemeClr val="dk2"/>
                </a:highlight>
              </a:rPr>
              <a:t>for</a:t>
            </a:r>
            <a:r>
              <a:rPr lang="ga-IE" sz="3050" dirty="0">
                <a:highlight>
                  <a:schemeClr val="dk2"/>
                </a:highlight>
              </a:rPr>
              <a:t> </a:t>
            </a:r>
            <a:r>
              <a:rPr lang="ga-IE" sz="3050" dirty="0" err="1">
                <a:highlight>
                  <a:schemeClr val="dk2"/>
                </a:highlight>
              </a:rPr>
              <a:t>their</a:t>
            </a:r>
            <a:r>
              <a:rPr lang="ga-IE" sz="3050" dirty="0">
                <a:highlight>
                  <a:schemeClr val="dk2"/>
                </a:highlight>
              </a:rPr>
              <a:t> </a:t>
            </a:r>
            <a:r>
              <a:rPr lang="ga-IE" sz="3050" dirty="0" err="1">
                <a:highlight>
                  <a:schemeClr val="dk2"/>
                </a:highlight>
              </a:rPr>
              <a:t>own</a:t>
            </a:r>
            <a:r>
              <a:rPr lang="ga-IE" sz="3050" dirty="0">
                <a:highlight>
                  <a:schemeClr val="dk2"/>
                </a:highlight>
              </a:rPr>
              <a:t> </a:t>
            </a:r>
            <a:r>
              <a:rPr lang="ga-IE" sz="3050" dirty="0" err="1">
                <a:highlight>
                  <a:schemeClr val="dk2"/>
                </a:highlight>
              </a:rPr>
              <a:t>possessions</a:t>
            </a:r>
            <a:r>
              <a:rPr lang="ga-IE" sz="3050" dirty="0">
                <a:highlight>
                  <a:schemeClr val="dk2"/>
                </a:highlight>
              </a:rPr>
              <a:t> </a:t>
            </a:r>
            <a:r>
              <a:rPr lang="ga-IE" sz="3050" dirty="0" err="1">
                <a:highlight>
                  <a:schemeClr val="dk2"/>
                </a:highlight>
              </a:rPr>
              <a:t>and</a:t>
            </a:r>
            <a:r>
              <a:rPr lang="ga-IE" sz="3050" dirty="0">
                <a:highlight>
                  <a:schemeClr val="dk2"/>
                </a:highlight>
              </a:rPr>
              <a:t> </a:t>
            </a:r>
            <a:r>
              <a:rPr lang="ga-IE" sz="3050" dirty="0" err="1">
                <a:highlight>
                  <a:schemeClr val="dk2"/>
                </a:highlight>
              </a:rPr>
              <a:t>ownership</a:t>
            </a:r>
            <a:r>
              <a:rPr lang="ga-IE" sz="3050" dirty="0">
                <a:highlight>
                  <a:schemeClr val="dk2"/>
                </a:highlight>
              </a:rPr>
              <a:t> </a:t>
            </a:r>
            <a:r>
              <a:rPr lang="ga-IE" sz="3050" dirty="0" err="1">
                <a:highlight>
                  <a:schemeClr val="dk2"/>
                </a:highlight>
              </a:rPr>
              <a:t>of</a:t>
            </a:r>
            <a:r>
              <a:rPr lang="ga-IE" sz="3050" dirty="0">
                <a:highlight>
                  <a:schemeClr val="dk2"/>
                </a:highlight>
              </a:rPr>
              <a:t> </a:t>
            </a:r>
            <a:r>
              <a:rPr lang="ga-IE" sz="3050" dirty="0" err="1">
                <a:highlight>
                  <a:schemeClr val="dk2"/>
                </a:highlight>
              </a:rPr>
              <a:t>their</a:t>
            </a:r>
            <a:r>
              <a:rPr lang="ga-IE" sz="3050" dirty="0">
                <a:highlight>
                  <a:schemeClr val="dk2"/>
                </a:highlight>
              </a:rPr>
              <a:t> </a:t>
            </a:r>
            <a:r>
              <a:rPr lang="ga-IE" sz="3050" dirty="0" err="1">
                <a:highlight>
                  <a:schemeClr val="dk2"/>
                </a:highlight>
              </a:rPr>
              <a:t>own</a:t>
            </a:r>
            <a:r>
              <a:rPr lang="ga-IE" sz="3050" dirty="0">
                <a:highlight>
                  <a:schemeClr val="dk2"/>
                </a:highlight>
              </a:rPr>
              <a:t> </a:t>
            </a:r>
            <a:r>
              <a:rPr lang="ga-IE" sz="3050" dirty="0" err="1">
                <a:highlight>
                  <a:schemeClr val="dk2"/>
                </a:highlight>
              </a:rPr>
              <a:t>learning</a:t>
            </a:r>
            <a:r>
              <a:rPr lang="ga-IE" sz="3050" dirty="0">
                <a:highlight>
                  <a:schemeClr val="dk2"/>
                </a:highlight>
              </a:rPr>
              <a:t> </a:t>
            </a:r>
            <a:r>
              <a:rPr lang="ga-IE" sz="3050" dirty="0" err="1">
                <a:highlight>
                  <a:schemeClr val="dk2"/>
                </a:highlight>
              </a:rPr>
              <a:t>journey</a:t>
            </a:r>
            <a:r>
              <a:rPr lang="ga-IE" sz="3050" dirty="0">
                <a:highlight>
                  <a:schemeClr val="dk2"/>
                </a:highlight>
              </a:rPr>
              <a:t>. </a:t>
            </a:r>
            <a:endParaRPr sz="3050" dirty="0">
              <a:highlight>
                <a:schemeClr val="dk2"/>
              </a:highlight>
            </a:endParaRPr>
          </a:p>
          <a:p>
            <a:pPr marL="0" lvl="0" indent="0" algn="l" rtl="0">
              <a:lnSpc>
                <a:spcPct val="100000"/>
              </a:lnSpc>
              <a:spcBef>
                <a:spcPts val="0"/>
              </a:spcBef>
              <a:spcAft>
                <a:spcPts val="0"/>
              </a:spcAft>
              <a:buSzPct val="85842"/>
              <a:buNone/>
            </a:pPr>
            <a:endParaRPr sz="3050" dirty="0"/>
          </a:p>
          <a:p>
            <a:pPr marL="0" lvl="0" indent="0" algn="l" rtl="0">
              <a:lnSpc>
                <a:spcPct val="100000"/>
              </a:lnSpc>
              <a:spcBef>
                <a:spcPts val="0"/>
              </a:spcBef>
              <a:spcAft>
                <a:spcPts val="0"/>
              </a:spcAft>
              <a:buSzPct val="85842"/>
              <a:buNone/>
            </a:pPr>
            <a:endParaRPr sz="3050" dirty="0"/>
          </a:p>
          <a:p>
            <a:pPr marL="0" lvl="0" indent="0" algn="l" rtl="0">
              <a:lnSpc>
                <a:spcPct val="100000"/>
              </a:lnSpc>
              <a:spcBef>
                <a:spcPts val="0"/>
              </a:spcBef>
              <a:spcAft>
                <a:spcPts val="0"/>
              </a:spcAft>
              <a:buSzPct val="85842"/>
              <a:buNone/>
            </a:pPr>
            <a:endParaRPr sz="3050" dirty="0">
              <a:highlight>
                <a:schemeClr val="dk1"/>
              </a:highlight>
            </a:endParaRPr>
          </a:p>
          <a:p>
            <a:pPr marL="0" lvl="0" indent="0" algn="l" rtl="0">
              <a:lnSpc>
                <a:spcPct val="100000"/>
              </a:lnSpc>
              <a:spcBef>
                <a:spcPts val="0"/>
              </a:spcBef>
              <a:spcAft>
                <a:spcPts val="0"/>
              </a:spcAft>
              <a:buSzPct val="85842"/>
              <a:buNone/>
            </a:pPr>
            <a:r>
              <a:rPr lang="ga-IE" sz="3050" dirty="0" err="1">
                <a:highlight>
                  <a:schemeClr val="dk1"/>
                </a:highlight>
              </a:rPr>
              <a:t>You</a:t>
            </a:r>
            <a:r>
              <a:rPr lang="ga-IE" sz="3050" dirty="0">
                <a:highlight>
                  <a:schemeClr val="dk1"/>
                </a:highlight>
              </a:rPr>
              <a:t> can do </a:t>
            </a:r>
            <a:r>
              <a:rPr lang="ga-IE" sz="3050" dirty="0" err="1">
                <a:highlight>
                  <a:schemeClr val="dk1"/>
                </a:highlight>
              </a:rPr>
              <a:t>the</a:t>
            </a:r>
            <a:r>
              <a:rPr lang="ga-IE" sz="3050" dirty="0">
                <a:highlight>
                  <a:schemeClr val="dk1"/>
                </a:highlight>
              </a:rPr>
              <a:t> </a:t>
            </a:r>
            <a:r>
              <a:rPr lang="ga-IE" sz="3050" dirty="0" err="1">
                <a:highlight>
                  <a:schemeClr val="dk1"/>
                </a:highlight>
              </a:rPr>
              <a:t>following</a:t>
            </a:r>
            <a:r>
              <a:rPr lang="ga-IE" sz="3050" dirty="0">
                <a:highlight>
                  <a:schemeClr val="dk1"/>
                </a:highlight>
              </a:rPr>
              <a:t> </a:t>
            </a:r>
            <a:r>
              <a:rPr lang="ga-IE" sz="3050" dirty="0" err="1">
                <a:highlight>
                  <a:schemeClr val="dk1"/>
                </a:highlight>
              </a:rPr>
              <a:t>to</a:t>
            </a:r>
            <a:r>
              <a:rPr lang="ga-IE" sz="3050" dirty="0">
                <a:highlight>
                  <a:schemeClr val="dk1"/>
                </a:highlight>
              </a:rPr>
              <a:t> </a:t>
            </a:r>
            <a:r>
              <a:rPr lang="ga-IE" sz="3050" dirty="0" err="1">
                <a:highlight>
                  <a:schemeClr val="dk1"/>
                </a:highlight>
              </a:rPr>
              <a:t>help</a:t>
            </a:r>
            <a:r>
              <a:rPr lang="ga-IE" sz="3050" dirty="0">
                <a:highlight>
                  <a:schemeClr val="dk1"/>
                </a:highlight>
              </a:rPr>
              <a:t> </a:t>
            </a:r>
            <a:r>
              <a:rPr lang="ga-IE" sz="3050" dirty="0" err="1">
                <a:highlight>
                  <a:schemeClr val="dk1"/>
                </a:highlight>
              </a:rPr>
              <a:t>your</a:t>
            </a:r>
            <a:r>
              <a:rPr lang="ga-IE" sz="3050" dirty="0">
                <a:highlight>
                  <a:schemeClr val="dk1"/>
                </a:highlight>
              </a:rPr>
              <a:t> </a:t>
            </a:r>
            <a:r>
              <a:rPr lang="ga-IE" sz="3050" dirty="0" err="1">
                <a:highlight>
                  <a:schemeClr val="dk1"/>
                </a:highlight>
              </a:rPr>
              <a:t>child</a:t>
            </a:r>
            <a:r>
              <a:rPr lang="ga-IE" sz="3050" dirty="0">
                <a:highlight>
                  <a:schemeClr val="dk1"/>
                </a:highlight>
              </a:rPr>
              <a:t>: </a:t>
            </a:r>
            <a:endParaRPr sz="3050" dirty="0">
              <a:highlight>
                <a:schemeClr val="dk1"/>
              </a:highlight>
            </a:endParaRPr>
          </a:p>
          <a:p>
            <a:pPr marL="457200" lvl="0" indent="-320626" algn="l" rtl="0">
              <a:lnSpc>
                <a:spcPct val="100000"/>
              </a:lnSpc>
              <a:spcBef>
                <a:spcPts val="0"/>
              </a:spcBef>
              <a:spcAft>
                <a:spcPts val="0"/>
              </a:spcAft>
              <a:buSzPct val="100000"/>
              <a:buChar char="●"/>
            </a:pPr>
            <a:r>
              <a:rPr lang="ga-IE" sz="3050" dirty="0" err="1"/>
              <a:t>Ensure</a:t>
            </a:r>
            <a:r>
              <a:rPr lang="ga-IE" sz="3050" dirty="0"/>
              <a:t> </a:t>
            </a:r>
            <a:r>
              <a:rPr lang="ga-IE" sz="3050" dirty="0" err="1"/>
              <a:t>that</a:t>
            </a:r>
            <a:r>
              <a:rPr lang="ga-IE" sz="3050" dirty="0"/>
              <a:t> </a:t>
            </a:r>
            <a:r>
              <a:rPr lang="ga-IE" sz="3050" dirty="0" err="1"/>
              <a:t>they</a:t>
            </a:r>
            <a:r>
              <a:rPr lang="ga-IE" sz="3050" dirty="0"/>
              <a:t> </a:t>
            </a:r>
            <a:r>
              <a:rPr lang="ga-IE" sz="3050" dirty="0" err="1"/>
              <a:t>are</a:t>
            </a:r>
            <a:r>
              <a:rPr lang="ga-IE" sz="3050" dirty="0"/>
              <a:t> </a:t>
            </a:r>
            <a:r>
              <a:rPr lang="ga-IE" sz="3050" dirty="0" err="1"/>
              <a:t>wearing</a:t>
            </a:r>
            <a:r>
              <a:rPr lang="ga-IE" sz="3050" dirty="0"/>
              <a:t> </a:t>
            </a:r>
            <a:r>
              <a:rPr lang="ga-IE" sz="3050" dirty="0" err="1"/>
              <a:t>the</a:t>
            </a:r>
            <a:r>
              <a:rPr lang="ga-IE" sz="3050" dirty="0"/>
              <a:t> </a:t>
            </a:r>
            <a:r>
              <a:rPr lang="ga-IE" sz="3050" dirty="0" err="1"/>
              <a:t>appropriate</a:t>
            </a:r>
            <a:r>
              <a:rPr lang="ga-IE" sz="3050" dirty="0"/>
              <a:t> PE gear </a:t>
            </a:r>
            <a:r>
              <a:rPr lang="ga-IE" sz="3050" dirty="0" err="1"/>
              <a:t>on</a:t>
            </a:r>
            <a:r>
              <a:rPr lang="ga-IE" sz="3050" dirty="0"/>
              <a:t> </a:t>
            </a:r>
            <a:r>
              <a:rPr lang="ga-IE" sz="3050" dirty="0" err="1"/>
              <a:t>their</a:t>
            </a:r>
            <a:r>
              <a:rPr lang="ga-IE" sz="3050" dirty="0"/>
              <a:t> PE </a:t>
            </a:r>
            <a:r>
              <a:rPr lang="ga-IE" sz="3050" dirty="0" err="1"/>
              <a:t>days</a:t>
            </a:r>
            <a:r>
              <a:rPr lang="ga-IE" sz="3050" dirty="0"/>
              <a:t> (</a:t>
            </a:r>
            <a:r>
              <a:rPr lang="ga-IE" sz="3050" dirty="0" err="1"/>
              <a:t>Tuesdays</a:t>
            </a:r>
            <a:r>
              <a:rPr lang="ga-IE" sz="3050" dirty="0"/>
              <a:t> </a:t>
            </a:r>
            <a:r>
              <a:rPr lang="ga-IE" sz="3050" dirty="0" err="1"/>
              <a:t>and</a:t>
            </a:r>
            <a:r>
              <a:rPr lang="ga-IE" sz="3050" dirty="0"/>
              <a:t> </a:t>
            </a:r>
            <a:r>
              <a:rPr lang="ga-IE" sz="3050" dirty="0" err="1"/>
              <a:t>Wednesdays</a:t>
            </a:r>
            <a:r>
              <a:rPr lang="ga-IE" sz="3050" dirty="0"/>
              <a:t>)</a:t>
            </a:r>
            <a:endParaRPr sz="3050" dirty="0"/>
          </a:p>
          <a:p>
            <a:pPr marL="457200" lvl="0" indent="-320626" algn="l" rtl="0">
              <a:lnSpc>
                <a:spcPct val="100000"/>
              </a:lnSpc>
              <a:spcBef>
                <a:spcPts val="0"/>
              </a:spcBef>
              <a:spcAft>
                <a:spcPts val="0"/>
              </a:spcAft>
              <a:buSzPct val="100000"/>
              <a:buChar char="●"/>
            </a:pPr>
            <a:r>
              <a:rPr lang="ga-IE" sz="3050" dirty="0" err="1"/>
              <a:t>Encourage</a:t>
            </a:r>
            <a:r>
              <a:rPr lang="ga-IE" sz="3050" dirty="0"/>
              <a:t> </a:t>
            </a:r>
            <a:r>
              <a:rPr lang="ga-IE" sz="3050" dirty="0" err="1"/>
              <a:t>them</a:t>
            </a:r>
            <a:r>
              <a:rPr lang="ga-IE" sz="3050" dirty="0"/>
              <a:t> </a:t>
            </a:r>
            <a:r>
              <a:rPr lang="ga-IE" sz="3050" dirty="0" err="1"/>
              <a:t>to</a:t>
            </a:r>
            <a:r>
              <a:rPr lang="ga-IE" sz="3050" dirty="0"/>
              <a:t> </a:t>
            </a:r>
            <a:r>
              <a:rPr lang="ga-IE" sz="3050" dirty="0" err="1"/>
              <a:t>look</a:t>
            </a:r>
            <a:r>
              <a:rPr lang="ga-IE" sz="3050" dirty="0"/>
              <a:t> </a:t>
            </a:r>
            <a:r>
              <a:rPr lang="ga-IE" sz="3050" dirty="0" err="1"/>
              <a:t>after</a:t>
            </a:r>
            <a:r>
              <a:rPr lang="ga-IE" sz="3050" dirty="0"/>
              <a:t> </a:t>
            </a:r>
            <a:r>
              <a:rPr lang="ga-IE" sz="3050" dirty="0" err="1"/>
              <a:t>their</a:t>
            </a:r>
            <a:r>
              <a:rPr lang="ga-IE" sz="3050" dirty="0"/>
              <a:t> </a:t>
            </a:r>
            <a:r>
              <a:rPr lang="ga-IE" sz="3050" dirty="0" err="1"/>
              <a:t>own</a:t>
            </a:r>
            <a:r>
              <a:rPr lang="ga-IE" sz="3050" dirty="0"/>
              <a:t> </a:t>
            </a:r>
            <a:r>
              <a:rPr lang="ga-IE" sz="3050" dirty="0" err="1"/>
              <a:t>belongings</a:t>
            </a:r>
            <a:r>
              <a:rPr lang="ga-IE" sz="3050" dirty="0"/>
              <a:t> (</a:t>
            </a:r>
            <a:r>
              <a:rPr lang="ga-IE" sz="3050" dirty="0" err="1"/>
              <a:t>coats</a:t>
            </a:r>
            <a:r>
              <a:rPr lang="ga-IE" sz="3050" dirty="0"/>
              <a:t>, </a:t>
            </a:r>
            <a:r>
              <a:rPr lang="ga-IE" sz="3050" dirty="0" err="1"/>
              <a:t>jumpers</a:t>
            </a:r>
            <a:r>
              <a:rPr lang="ga-IE" sz="3050" dirty="0"/>
              <a:t> etc.) </a:t>
            </a:r>
            <a:r>
              <a:rPr lang="ga-IE" sz="3050" dirty="0" err="1"/>
              <a:t>Please</a:t>
            </a:r>
            <a:r>
              <a:rPr lang="ga-IE" sz="3050" dirty="0"/>
              <a:t> </a:t>
            </a:r>
            <a:r>
              <a:rPr lang="ga-IE" sz="3050" dirty="0" err="1"/>
              <a:t>label</a:t>
            </a:r>
            <a:r>
              <a:rPr lang="ga-IE" sz="3050" dirty="0"/>
              <a:t> </a:t>
            </a:r>
            <a:r>
              <a:rPr lang="ga-IE" sz="3050" dirty="0" err="1"/>
              <a:t>these</a:t>
            </a:r>
            <a:r>
              <a:rPr lang="ga-IE" sz="3050" dirty="0"/>
              <a:t>. </a:t>
            </a:r>
            <a:endParaRPr sz="3050" dirty="0"/>
          </a:p>
          <a:p>
            <a:pPr marL="457200" lvl="0" indent="-320626" algn="l" rtl="0">
              <a:lnSpc>
                <a:spcPct val="100000"/>
              </a:lnSpc>
              <a:spcBef>
                <a:spcPts val="0"/>
              </a:spcBef>
              <a:spcAft>
                <a:spcPts val="0"/>
              </a:spcAft>
              <a:buSzPct val="100000"/>
              <a:buChar char="●"/>
            </a:pPr>
            <a:r>
              <a:rPr lang="ga-IE" sz="3050" dirty="0" err="1"/>
              <a:t>Encourage</a:t>
            </a:r>
            <a:r>
              <a:rPr lang="ga-IE" sz="3050" dirty="0"/>
              <a:t> </a:t>
            </a:r>
            <a:r>
              <a:rPr lang="ga-IE" sz="3050" dirty="0" err="1"/>
              <a:t>them</a:t>
            </a:r>
            <a:r>
              <a:rPr lang="ga-IE" sz="3050" dirty="0"/>
              <a:t> </a:t>
            </a:r>
            <a:r>
              <a:rPr lang="ga-IE" sz="3050" dirty="0" err="1"/>
              <a:t>to</a:t>
            </a:r>
            <a:r>
              <a:rPr lang="ga-IE" sz="3050" dirty="0"/>
              <a:t> </a:t>
            </a:r>
            <a:r>
              <a:rPr lang="ga-IE" sz="3050" dirty="0" err="1"/>
              <a:t>take</a:t>
            </a:r>
            <a:r>
              <a:rPr lang="ga-IE" sz="3050" dirty="0"/>
              <a:t> </a:t>
            </a:r>
            <a:r>
              <a:rPr lang="ga-IE" sz="3050" dirty="0" err="1"/>
              <a:t>home</a:t>
            </a:r>
            <a:r>
              <a:rPr lang="ga-IE" sz="3050" dirty="0"/>
              <a:t> </a:t>
            </a:r>
            <a:r>
              <a:rPr lang="ga-IE" sz="3050" dirty="0" err="1"/>
              <a:t>and</a:t>
            </a:r>
            <a:r>
              <a:rPr lang="ga-IE" sz="3050" dirty="0"/>
              <a:t> </a:t>
            </a:r>
            <a:r>
              <a:rPr lang="ga-IE" sz="3050" dirty="0" err="1"/>
              <a:t>return</a:t>
            </a:r>
            <a:r>
              <a:rPr lang="ga-IE" sz="3050" dirty="0"/>
              <a:t> </a:t>
            </a:r>
            <a:r>
              <a:rPr lang="ga-IE" sz="3050" dirty="0" err="1"/>
              <a:t>their</a:t>
            </a:r>
            <a:r>
              <a:rPr lang="ga-IE" sz="3050" dirty="0"/>
              <a:t> </a:t>
            </a:r>
            <a:r>
              <a:rPr lang="ga-IE" sz="3050" dirty="0" err="1"/>
              <a:t>homework</a:t>
            </a:r>
            <a:r>
              <a:rPr lang="ga-IE" sz="3050" dirty="0"/>
              <a:t> </a:t>
            </a:r>
            <a:r>
              <a:rPr lang="ga-IE" sz="3050" dirty="0" err="1"/>
              <a:t>folders</a:t>
            </a:r>
            <a:r>
              <a:rPr lang="ga-IE" sz="3050" dirty="0"/>
              <a:t> </a:t>
            </a:r>
            <a:endParaRPr sz="3050" dirty="0"/>
          </a:p>
          <a:p>
            <a:pPr marL="457200" lvl="0" indent="-320626" algn="l" rtl="0">
              <a:lnSpc>
                <a:spcPct val="100000"/>
              </a:lnSpc>
              <a:spcBef>
                <a:spcPts val="0"/>
              </a:spcBef>
              <a:spcAft>
                <a:spcPts val="0"/>
              </a:spcAft>
              <a:buClr>
                <a:schemeClr val="lt1"/>
              </a:buClr>
              <a:buSzPct val="100000"/>
              <a:buFont typeface="Arial"/>
              <a:buChar char="●"/>
            </a:pPr>
            <a:r>
              <a:rPr lang="ga-IE" sz="3050" dirty="0" err="1">
                <a:solidFill>
                  <a:schemeClr val="lt1"/>
                </a:solidFill>
                <a:latin typeface="Arial"/>
                <a:ea typeface="Arial"/>
                <a:cs typeface="Arial"/>
                <a:sym typeface="Arial"/>
              </a:rPr>
              <a:t>Take</a:t>
            </a:r>
            <a:r>
              <a:rPr lang="ga-IE" sz="3050" dirty="0">
                <a:solidFill>
                  <a:schemeClr val="lt1"/>
                </a:solidFill>
                <a:latin typeface="Arial"/>
                <a:ea typeface="Arial"/>
                <a:cs typeface="Arial"/>
                <a:sym typeface="Arial"/>
              </a:rPr>
              <a:t> an </a:t>
            </a:r>
            <a:r>
              <a:rPr lang="ga-IE" sz="3050" dirty="0" err="1">
                <a:solidFill>
                  <a:schemeClr val="lt1"/>
                </a:solidFill>
                <a:latin typeface="Arial"/>
                <a:ea typeface="Arial"/>
                <a:cs typeface="Arial"/>
                <a:sym typeface="Arial"/>
              </a:rPr>
              <a:t>interest</a:t>
            </a:r>
            <a:r>
              <a:rPr lang="ga-IE" sz="3050" dirty="0">
                <a:solidFill>
                  <a:schemeClr val="lt1"/>
                </a:solidFill>
                <a:latin typeface="Arial"/>
                <a:ea typeface="Arial"/>
                <a:cs typeface="Arial"/>
                <a:sym typeface="Arial"/>
              </a:rPr>
              <a:t> in </a:t>
            </a:r>
            <a:r>
              <a:rPr lang="ga-IE" sz="3050" dirty="0" err="1">
                <a:solidFill>
                  <a:schemeClr val="lt1"/>
                </a:solidFill>
                <a:latin typeface="Arial"/>
                <a:ea typeface="Arial"/>
                <a:cs typeface="Arial"/>
                <a:sym typeface="Arial"/>
              </a:rPr>
              <a:t>their</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work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ask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them</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about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their</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homework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reading</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books</a:t>
            </a:r>
            <a:r>
              <a:rPr lang="ga-IE" sz="3050" dirty="0">
                <a:solidFill>
                  <a:schemeClr val="lt1"/>
                </a:solidFill>
                <a:latin typeface="Arial"/>
                <a:ea typeface="Arial"/>
                <a:cs typeface="Arial"/>
                <a:sym typeface="Arial"/>
              </a:rPr>
              <a:t>/</a:t>
            </a:r>
            <a:r>
              <a:rPr lang="ga-IE" sz="3050" dirty="0" err="1">
                <a:solidFill>
                  <a:schemeClr val="lt1"/>
                </a:solidFill>
                <a:latin typeface="Arial"/>
                <a:ea typeface="Arial"/>
                <a:cs typeface="Arial"/>
                <a:sym typeface="Arial"/>
              </a:rPr>
              <a:t>novels</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or</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about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what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topics</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they</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are</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studying</a:t>
            </a:r>
            <a:r>
              <a:rPr lang="ga-IE" sz="3050" dirty="0">
                <a:solidFill>
                  <a:schemeClr val="lt1"/>
                </a:solidFill>
                <a:latin typeface="Arial"/>
                <a:ea typeface="Arial"/>
                <a:cs typeface="Arial"/>
                <a:sym typeface="Arial"/>
              </a:rPr>
              <a:t> in </a:t>
            </a:r>
            <a:r>
              <a:rPr lang="ga-IE" sz="3050" dirty="0" err="1">
                <a:solidFill>
                  <a:schemeClr val="lt1"/>
                </a:solidFill>
                <a:latin typeface="Arial"/>
                <a:ea typeface="Arial"/>
                <a:cs typeface="Arial"/>
                <a:sym typeface="Arial"/>
              </a:rPr>
              <a:t>school</a:t>
            </a:r>
            <a:endParaRPr sz="3050" dirty="0"/>
          </a:p>
          <a:p>
            <a:pPr marL="457200" lvl="0" indent="-320626" algn="l" rtl="0">
              <a:lnSpc>
                <a:spcPct val="100000"/>
              </a:lnSpc>
              <a:spcBef>
                <a:spcPts val="0"/>
              </a:spcBef>
              <a:spcAft>
                <a:spcPts val="0"/>
              </a:spcAft>
              <a:buClr>
                <a:schemeClr val="lt1"/>
              </a:buClr>
              <a:buSzPct val="100000"/>
              <a:buFont typeface="Arial"/>
              <a:buChar char="●"/>
            </a:pPr>
            <a:r>
              <a:rPr lang="ga-IE" sz="3050" dirty="0" err="1">
                <a:solidFill>
                  <a:schemeClr val="lt1"/>
                </a:solidFill>
                <a:latin typeface="Arial"/>
                <a:ea typeface="Arial"/>
                <a:cs typeface="Arial"/>
                <a:sym typeface="Arial"/>
              </a:rPr>
              <a:t>Encourage</a:t>
            </a:r>
            <a:r>
              <a:rPr lang="ga-IE" sz="3050" dirty="0">
                <a:solidFill>
                  <a:schemeClr val="lt1"/>
                </a:solidFill>
                <a:latin typeface="Arial"/>
                <a:ea typeface="Arial"/>
                <a:cs typeface="Arial"/>
                <a:sym typeface="Arial"/>
              </a:rPr>
              <a:t> a </a:t>
            </a:r>
            <a:r>
              <a:rPr lang="ga-IE" sz="3050" dirty="0" err="1">
                <a:solidFill>
                  <a:schemeClr val="lt1"/>
                </a:solidFill>
                <a:latin typeface="Arial"/>
                <a:ea typeface="Arial"/>
                <a:cs typeface="Arial"/>
                <a:sym typeface="Arial"/>
              </a:rPr>
              <a:t>healthy</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diet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and</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lifestyle</a:t>
            </a:r>
            <a:r>
              <a:rPr lang="ga-IE" sz="3050" dirty="0">
                <a:solidFill>
                  <a:schemeClr val="lt1"/>
                </a:solidFill>
                <a:latin typeface="Arial"/>
                <a:ea typeface="Arial"/>
                <a:cs typeface="Arial"/>
                <a:sym typeface="Arial"/>
              </a:rPr>
              <a:t>. (The </a:t>
            </a:r>
            <a:r>
              <a:rPr lang="ga-IE" sz="3050" dirty="0" err="1">
                <a:solidFill>
                  <a:schemeClr val="lt1"/>
                </a:solidFill>
                <a:latin typeface="Arial"/>
                <a:ea typeface="Arial"/>
                <a:cs typeface="Arial"/>
                <a:sym typeface="Arial"/>
              </a:rPr>
              <a:t>school</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has</a:t>
            </a:r>
            <a:r>
              <a:rPr lang="ga-IE" sz="3050" dirty="0">
                <a:solidFill>
                  <a:schemeClr val="lt1"/>
                </a:solidFill>
                <a:latin typeface="Arial"/>
                <a:ea typeface="Arial"/>
                <a:cs typeface="Arial"/>
                <a:sym typeface="Arial"/>
              </a:rPr>
              <a:t> a </a:t>
            </a:r>
            <a:r>
              <a:rPr lang="ga-IE" sz="3050" dirty="0" err="1">
                <a:solidFill>
                  <a:schemeClr val="lt1"/>
                </a:solidFill>
                <a:latin typeface="Arial"/>
                <a:ea typeface="Arial"/>
                <a:cs typeface="Arial"/>
                <a:sym typeface="Arial"/>
              </a:rPr>
              <a:t>healthy</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break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policy</a:t>
            </a:r>
            <a:r>
              <a:rPr lang="ga-IE" sz="3050" dirty="0">
                <a:solidFill>
                  <a:schemeClr val="lt1"/>
                </a:solidFill>
                <a:latin typeface="Arial"/>
                <a:ea typeface="Arial"/>
                <a:cs typeface="Arial"/>
                <a:sym typeface="Arial"/>
              </a:rPr>
              <a:t> in line </a:t>
            </a:r>
            <a:r>
              <a:rPr lang="ga-IE" sz="3050" dirty="0" err="1">
                <a:solidFill>
                  <a:schemeClr val="lt1"/>
                </a:solidFill>
                <a:latin typeface="Arial"/>
                <a:ea typeface="Arial"/>
                <a:cs typeface="Arial"/>
                <a:sym typeface="Arial"/>
              </a:rPr>
              <a:t>with</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the</a:t>
            </a:r>
            <a:r>
              <a:rPr lang="ga-IE" sz="3050" dirty="0">
                <a:solidFill>
                  <a:schemeClr val="lt1"/>
                </a:solidFill>
                <a:latin typeface="Arial"/>
                <a:ea typeface="Arial"/>
                <a:cs typeface="Arial"/>
                <a:sym typeface="Arial"/>
              </a:rPr>
              <a:t> SOS </a:t>
            </a:r>
            <a:r>
              <a:rPr lang="ga-IE" sz="3050" dirty="0" err="1">
                <a:solidFill>
                  <a:schemeClr val="lt1"/>
                </a:solidFill>
                <a:latin typeface="Arial"/>
                <a:ea typeface="Arial"/>
                <a:cs typeface="Arial"/>
                <a:sym typeface="Arial"/>
              </a:rPr>
              <a:t>programme</a:t>
            </a:r>
            <a:r>
              <a:rPr lang="ga-IE" sz="3050" dirty="0">
                <a:solidFill>
                  <a:schemeClr val="lt1"/>
                </a:solidFill>
                <a:latin typeface="Arial"/>
                <a:ea typeface="Arial"/>
                <a:cs typeface="Arial"/>
                <a:sym typeface="Arial"/>
              </a:rPr>
              <a:t> – </a:t>
            </a:r>
            <a:r>
              <a:rPr lang="ga-IE" sz="3050" dirty="0" err="1">
                <a:solidFill>
                  <a:schemeClr val="lt1"/>
                </a:solidFill>
                <a:latin typeface="Arial"/>
                <a:ea typeface="Arial"/>
                <a:cs typeface="Arial"/>
                <a:sym typeface="Arial"/>
              </a:rPr>
              <a:t>only</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fruit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vegetables</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milk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or</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water</a:t>
            </a:r>
            <a:r>
              <a:rPr lang="ga-IE" sz="3050" dirty="0">
                <a:solidFill>
                  <a:schemeClr val="lt1"/>
                </a:solidFill>
                <a:latin typeface="Arial"/>
                <a:ea typeface="Arial"/>
                <a:cs typeface="Arial"/>
                <a:sym typeface="Arial"/>
              </a:rPr>
              <a:t> is </a:t>
            </a:r>
            <a:r>
              <a:rPr lang="ga-IE" sz="3050" dirty="0" err="1">
                <a:solidFill>
                  <a:schemeClr val="lt1"/>
                </a:solidFill>
                <a:latin typeface="Arial"/>
                <a:ea typeface="Arial"/>
                <a:cs typeface="Arial"/>
                <a:sym typeface="Arial"/>
              </a:rPr>
              <a:t>permitted</a:t>
            </a:r>
            <a:r>
              <a:rPr lang="ga-IE" sz="3050" dirty="0">
                <a:solidFill>
                  <a:schemeClr val="lt1"/>
                </a:solidFill>
                <a:latin typeface="Arial"/>
                <a:ea typeface="Arial"/>
                <a:cs typeface="Arial"/>
                <a:sym typeface="Arial"/>
              </a:rPr>
              <a:t>.</a:t>
            </a:r>
            <a:endParaRPr sz="3050" dirty="0">
              <a:solidFill>
                <a:schemeClr val="lt1"/>
              </a:solidFill>
              <a:latin typeface="Arial"/>
              <a:ea typeface="Arial"/>
              <a:cs typeface="Arial"/>
              <a:sym typeface="Arial"/>
            </a:endParaRPr>
          </a:p>
          <a:p>
            <a:pPr marL="0" lvl="0" indent="0" algn="l" rtl="0">
              <a:lnSpc>
                <a:spcPct val="100000"/>
              </a:lnSpc>
              <a:spcBef>
                <a:spcPts val="1000"/>
              </a:spcBef>
              <a:spcAft>
                <a:spcPts val="0"/>
              </a:spcAft>
              <a:buSzPct val="89023"/>
              <a:buNone/>
            </a:pPr>
            <a:endParaRPr sz="2941" dirty="0">
              <a:solidFill>
                <a:srgbClr val="E4B91D"/>
              </a:solidFill>
            </a:endParaRPr>
          </a:p>
          <a:p>
            <a:pPr marL="0" lvl="0" indent="0" algn="l" rtl="0">
              <a:lnSpc>
                <a:spcPct val="100000"/>
              </a:lnSpc>
              <a:spcBef>
                <a:spcPts val="1000"/>
              </a:spcBef>
              <a:spcAft>
                <a:spcPts val="0"/>
              </a:spcAft>
              <a:buSzPct val="89023"/>
              <a:buNone/>
            </a:pPr>
            <a:endParaRPr sz="2941" dirty="0">
              <a:solidFill>
                <a:srgbClr val="E4B91D"/>
              </a:solidFill>
            </a:endParaRPr>
          </a:p>
          <a:p>
            <a:pPr marL="0" lvl="0" indent="0" algn="l" rtl="0">
              <a:lnSpc>
                <a:spcPct val="100000"/>
              </a:lnSpc>
              <a:spcBef>
                <a:spcPts val="1000"/>
              </a:spcBef>
              <a:spcAft>
                <a:spcPts val="0"/>
              </a:spcAft>
              <a:buSzPct val="89023"/>
              <a:buNone/>
            </a:pPr>
            <a:r>
              <a:rPr lang="ga-IE" sz="2941" dirty="0" err="1">
                <a:solidFill>
                  <a:srgbClr val="E4B91D"/>
                </a:solidFill>
              </a:rPr>
              <a:t>There</a:t>
            </a:r>
            <a:r>
              <a:rPr lang="ga-IE" sz="2941" dirty="0">
                <a:solidFill>
                  <a:srgbClr val="E4B91D"/>
                </a:solidFill>
              </a:rPr>
              <a:t> </a:t>
            </a:r>
            <a:r>
              <a:rPr lang="ga-IE" sz="2941" dirty="0" err="1">
                <a:solidFill>
                  <a:srgbClr val="E4B91D"/>
                </a:solidFill>
              </a:rPr>
              <a:t>are</a:t>
            </a:r>
            <a:r>
              <a:rPr lang="ga-IE" sz="2941" dirty="0">
                <a:solidFill>
                  <a:srgbClr val="E4B91D"/>
                </a:solidFill>
              </a:rPr>
              <a:t> </a:t>
            </a:r>
            <a:r>
              <a:rPr lang="ga-IE" sz="2941" dirty="0" err="1">
                <a:solidFill>
                  <a:srgbClr val="E4B91D"/>
                </a:solidFill>
              </a:rPr>
              <a:t>some</a:t>
            </a:r>
            <a:r>
              <a:rPr lang="ga-IE" sz="2941" dirty="0">
                <a:solidFill>
                  <a:srgbClr val="E4B91D"/>
                </a:solidFill>
              </a:rPr>
              <a:t> </a:t>
            </a:r>
            <a:r>
              <a:rPr lang="ga-IE" sz="2941" dirty="0" err="1">
                <a:solidFill>
                  <a:srgbClr val="E4B91D"/>
                </a:solidFill>
              </a:rPr>
              <a:t>fantastic</a:t>
            </a:r>
            <a:r>
              <a:rPr lang="ga-IE" sz="2941" dirty="0">
                <a:solidFill>
                  <a:srgbClr val="E4B91D"/>
                </a:solidFill>
              </a:rPr>
              <a:t> </a:t>
            </a:r>
            <a:r>
              <a:rPr lang="ga-IE" sz="2941" dirty="0" err="1">
                <a:solidFill>
                  <a:srgbClr val="E4B91D"/>
                </a:solidFill>
              </a:rPr>
              <a:t>websites</a:t>
            </a:r>
            <a:r>
              <a:rPr lang="ga-IE" sz="2941" dirty="0">
                <a:solidFill>
                  <a:srgbClr val="E4B91D"/>
                </a:solidFill>
              </a:rPr>
              <a:t> </a:t>
            </a:r>
            <a:r>
              <a:rPr lang="ga-IE" sz="2941" dirty="0" err="1">
                <a:solidFill>
                  <a:srgbClr val="E4B91D"/>
                </a:solidFill>
              </a:rPr>
              <a:t>to</a:t>
            </a:r>
            <a:r>
              <a:rPr lang="ga-IE" sz="2941" dirty="0">
                <a:solidFill>
                  <a:srgbClr val="E4B91D"/>
                </a:solidFill>
              </a:rPr>
              <a:t> </a:t>
            </a:r>
            <a:r>
              <a:rPr lang="ga-IE" sz="2941" dirty="0" err="1">
                <a:solidFill>
                  <a:srgbClr val="E4B91D"/>
                </a:solidFill>
              </a:rPr>
              <a:t>assist</a:t>
            </a:r>
            <a:r>
              <a:rPr lang="ga-IE" sz="2941" dirty="0">
                <a:solidFill>
                  <a:srgbClr val="E4B91D"/>
                </a:solidFill>
              </a:rPr>
              <a:t> </a:t>
            </a:r>
            <a:r>
              <a:rPr lang="ga-IE" sz="2941" dirty="0" err="1">
                <a:solidFill>
                  <a:srgbClr val="E4B91D"/>
                </a:solidFill>
              </a:rPr>
              <a:t>parents</a:t>
            </a:r>
            <a:r>
              <a:rPr lang="ga-IE" sz="2941" dirty="0">
                <a:solidFill>
                  <a:srgbClr val="E4B91D"/>
                </a:solidFill>
              </a:rPr>
              <a:t> </a:t>
            </a:r>
            <a:r>
              <a:rPr lang="ga-IE" sz="2941" dirty="0" err="1">
                <a:solidFill>
                  <a:srgbClr val="E4B91D"/>
                </a:solidFill>
              </a:rPr>
              <a:t>with</a:t>
            </a:r>
            <a:r>
              <a:rPr lang="ga-IE" sz="2941" dirty="0">
                <a:solidFill>
                  <a:srgbClr val="E4B91D"/>
                </a:solidFill>
              </a:rPr>
              <a:t> </a:t>
            </a:r>
            <a:r>
              <a:rPr lang="ga-IE" sz="2941" dirty="0" err="1">
                <a:solidFill>
                  <a:srgbClr val="E4B91D"/>
                </a:solidFill>
              </a:rPr>
              <a:t>their</a:t>
            </a:r>
            <a:r>
              <a:rPr lang="ga-IE" sz="2941" dirty="0">
                <a:solidFill>
                  <a:srgbClr val="E4B91D"/>
                </a:solidFill>
              </a:rPr>
              <a:t> </a:t>
            </a:r>
            <a:r>
              <a:rPr lang="ga-IE" sz="2941" dirty="0" err="1">
                <a:solidFill>
                  <a:srgbClr val="E4B91D"/>
                </a:solidFill>
              </a:rPr>
              <a:t>child</a:t>
            </a:r>
            <a:r>
              <a:rPr lang="ga-IE" sz="2941" dirty="0">
                <a:solidFill>
                  <a:srgbClr val="E4B91D"/>
                </a:solidFill>
              </a:rPr>
              <a:t>’s </a:t>
            </a:r>
            <a:r>
              <a:rPr lang="ga-IE" sz="2941" dirty="0" err="1">
                <a:solidFill>
                  <a:srgbClr val="E4B91D"/>
                </a:solidFill>
              </a:rPr>
              <a:t>learning</a:t>
            </a:r>
            <a:r>
              <a:rPr lang="ga-IE" sz="2941" dirty="0">
                <a:solidFill>
                  <a:srgbClr val="E4B91D"/>
                </a:solidFill>
              </a:rPr>
              <a:t> at </a:t>
            </a:r>
            <a:r>
              <a:rPr lang="ga-IE" sz="2941" dirty="0" err="1">
                <a:solidFill>
                  <a:srgbClr val="E4B91D"/>
                </a:solidFill>
              </a:rPr>
              <a:t>home</a:t>
            </a:r>
            <a:r>
              <a:rPr lang="ga-IE" sz="2941" dirty="0">
                <a:solidFill>
                  <a:srgbClr val="E4B91D"/>
                </a:solidFill>
              </a:rPr>
              <a:t>. </a:t>
            </a:r>
            <a:r>
              <a:rPr lang="ga-IE" sz="2941" dirty="0" err="1">
                <a:solidFill>
                  <a:srgbClr val="E4B91D"/>
                </a:solidFill>
              </a:rPr>
              <a:t>These</a:t>
            </a:r>
            <a:r>
              <a:rPr lang="ga-IE" sz="2941" dirty="0">
                <a:solidFill>
                  <a:srgbClr val="E4B91D"/>
                </a:solidFill>
              </a:rPr>
              <a:t> </a:t>
            </a:r>
            <a:r>
              <a:rPr lang="ga-IE" sz="2941" dirty="0" err="1">
                <a:solidFill>
                  <a:srgbClr val="E4B91D"/>
                </a:solidFill>
              </a:rPr>
              <a:t>include</a:t>
            </a:r>
            <a:r>
              <a:rPr lang="ga-IE" sz="2941" dirty="0">
                <a:solidFill>
                  <a:srgbClr val="E4B91D"/>
                </a:solidFill>
              </a:rPr>
              <a:t>;</a:t>
            </a:r>
            <a:endParaRPr sz="2941" dirty="0">
              <a:solidFill>
                <a:srgbClr val="E4B91D"/>
              </a:solidFill>
            </a:endParaRPr>
          </a:p>
          <a:p>
            <a:pPr marL="342900" lvl="0" indent="-316340" algn="l" rtl="0">
              <a:lnSpc>
                <a:spcPct val="100000"/>
              </a:lnSpc>
              <a:spcBef>
                <a:spcPts val="1000"/>
              </a:spcBef>
              <a:spcAft>
                <a:spcPts val="0"/>
              </a:spcAft>
              <a:buClr>
                <a:srgbClr val="4A86E8"/>
              </a:buClr>
              <a:buSzPct val="100000"/>
              <a:buChar char="►"/>
            </a:pPr>
            <a:r>
              <a:rPr lang="ga-IE" sz="2150" u="sng" dirty="0">
                <a:solidFill>
                  <a:srgbClr val="4A86E8"/>
                </a:solidFill>
                <a:hlinkClick r:id="rId3">
                  <a:extLst>
                    <a:ext uri="{A12FA001-AC4F-418D-AE19-62706E023703}">
                      <ahyp:hlinkClr xmlns:ahyp="http://schemas.microsoft.com/office/drawing/2018/hyperlinkcolor" val="tx"/>
                    </a:ext>
                  </a:extLst>
                </a:hlinkClick>
              </a:rPr>
              <a:t>www.tearma.ie</a:t>
            </a:r>
            <a:r>
              <a:rPr lang="ga-IE" sz="2150" dirty="0">
                <a:solidFill>
                  <a:srgbClr val="4A86E8"/>
                </a:solidFill>
              </a:rPr>
              <a:t> </a:t>
            </a:r>
            <a:endParaRPr sz="2150" dirty="0">
              <a:solidFill>
                <a:srgbClr val="4A86E8"/>
              </a:solidFill>
            </a:endParaRPr>
          </a:p>
          <a:p>
            <a:pPr marL="342900" lvl="0" indent="-316340" algn="l" rtl="0">
              <a:lnSpc>
                <a:spcPct val="100000"/>
              </a:lnSpc>
              <a:spcBef>
                <a:spcPts val="1000"/>
              </a:spcBef>
              <a:spcAft>
                <a:spcPts val="0"/>
              </a:spcAft>
              <a:buClr>
                <a:srgbClr val="4A86E8"/>
              </a:buClr>
              <a:buSzPct val="100000"/>
              <a:buChar char="►"/>
            </a:pPr>
            <a:r>
              <a:rPr lang="ga-IE" sz="2150" dirty="0">
                <a:solidFill>
                  <a:srgbClr val="4A86E8"/>
                </a:solidFill>
              </a:rPr>
              <a:t>www.focloir.ie</a:t>
            </a:r>
            <a:endParaRPr sz="2150" dirty="0">
              <a:solidFill>
                <a:srgbClr val="4A86E8"/>
              </a:solidFill>
            </a:endParaRPr>
          </a:p>
          <a:p>
            <a:pPr marL="342900" lvl="0" indent="-316340" algn="l" rtl="0">
              <a:lnSpc>
                <a:spcPct val="100000"/>
              </a:lnSpc>
              <a:spcBef>
                <a:spcPts val="1000"/>
              </a:spcBef>
              <a:spcAft>
                <a:spcPts val="0"/>
              </a:spcAft>
              <a:buClr>
                <a:srgbClr val="4A86E8"/>
              </a:buClr>
              <a:buSzPct val="100000"/>
              <a:buChar char="►"/>
            </a:pPr>
            <a:r>
              <a:rPr lang="ga-IE" sz="2150" u="sng" dirty="0">
                <a:solidFill>
                  <a:srgbClr val="4A86E8"/>
                </a:solidFill>
                <a:hlinkClick r:id="rId4">
                  <a:extLst>
                    <a:ext uri="{A12FA001-AC4F-418D-AE19-62706E023703}">
                      <ahyp:hlinkClr xmlns:ahyp="http://schemas.microsoft.com/office/drawing/2018/hyperlinkcolor" val="tx"/>
                    </a:ext>
                  </a:extLst>
                </a:hlinkClick>
              </a:rPr>
              <a:t>www.topmarks.com</a:t>
            </a:r>
            <a:endParaRPr sz="2150" dirty="0">
              <a:solidFill>
                <a:srgbClr val="4A86E8"/>
              </a:solidFill>
            </a:endParaRPr>
          </a:p>
          <a:p>
            <a:pPr marL="342900" lvl="0" indent="-316340" algn="l" rtl="0">
              <a:lnSpc>
                <a:spcPct val="100000"/>
              </a:lnSpc>
              <a:spcBef>
                <a:spcPts val="1000"/>
              </a:spcBef>
              <a:spcAft>
                <a:spcPts val="0"/>
              </a:spcAft>
              <a:buClr>
                <a:srgbClr val="4A86E8"/>
              </a:buClr>
              <a:buSzPct val="100000"/>
              <a:buChar char="►"/>
            </a:pPr>
            <a:r>
              <a:rPr lang="ga-IE" sz="2150" u="sng" dirty="0">
                <a:solidFill>
                  <a:srgbClr val="4A86E8"/>
                </a:solidFill>
                <a:hlinkClick r:id="rId5">
                  <a:extLst>
                    <a:ext uri="{A12FA001-AC4F-418D-AE19-62706E023703}">
                      <ahyp:hlinkClr xmlns:ahyp="http://schemas.microsoft.com/office/drawing/2018/hyperlinkcolor" val="tx"/>
                    </a:ext>
                  </a:extLst>
                </a:hlinkClick>
              </a:rPr>
              <a:t>www.</a:t>
            </a:r>
            <a:r>
              <a:rPr lang="ga-IE" sz="2150" dirty="0">
                <a:solidFill>
                  <a:srgbClr val="4A86E8"/>
                </a:solidFill>
              </a:rPr>
              <a:t>sumdog.com </a:t>
            </a:r>
            <a:endParaRPr sz="2150" dirty="0">
              <a:solidFill>
                <a:srgbClr val="4A86E8"/>
              </a:solidFill>
            </a:endParaRPr>
          </a:p>
          <a:p>
            <a:pPr marL="342900" lvl="0" indent="-316340" algn="l" rtl="0">
              <a:lnSpc>
                <a:spcPct val="100000"/>
              </a:lnSpc>
              <a:spcBef>
                <a:spcPts val="1000"/>
              </a:spcBef>
              <a:spcAft>
                <a:spcPts val="0"/>
              </a:spcAft>
              <a:buClr>
                <a:srgbClr val="4A86E8"/>
              </a:buClr>
              <a:buSzPct val="100000"/>
              <a:buChar char="►"/>
            </a:pPr>
            <a:r>
              <a:rPr lang="ga-IE" sz="2150" dirty="0">
                <a:solidFill>
                  <a:srgbClr val="4A86E8"/>
                </a:solidFill>
              </a:rPr>
              <a:t>Seomra nuachta (</a:t>
            </a:r>
            <a:r>
              <a:rPr lang="ga-IE" sz="2150" dirty="0" err="1">
                <a:solidFill>
                  <a:srgbClr val="4A86E8"/>
                </a:solidFill>
              </a:rPr>
              <a:t>through</a:t>
            </a:r>
            <a:r>
              <a:rPr lang="ga-IE" sz="2150" dirty="0">
                <a:solidFill>
                  <a:srgbClr val="4A86E8"/>
                </a:solidFill>
              </a:rPr>
              <a:t> C2k)</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f27e91d610_0_32"/>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ga-IE"/>
              <a:t>Tréadchúram/ Pastoral Care</a:t>
            </a:r>
            <a:endParaRPr/>
          </a:p>
        </p:txBody>
      </p:sp>
      <p:sp>
        <p:nvSpPr>
          <p:cNvPr id="308" name="Google Shape;308;gf27e91d610_0_32"/>
          <p:cNvSpPr txBox="1">
            <a:spLocks noGrp="1"/>
          </p:cNvSpPr>
          <p:nvPr>
            <p:ph type="body" idx="1"/>
          </p:nvPr>
        </p:nvSpPr>
        <p:spPr>
          <a:xfrm>
            <a:off x="677333" y="2160589"/>
            <a:ext cx="9143999" cy="38808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Clr>
                <a:schemeClr val="dk1"/>
              </a:buClr>
              <a:buSzPts val="1100"/>
              <a:buFont typeface="Arial"/>
              <a:buNone/>
            </a:pPr>
            <a:r>
              <a:rPr lang="ga-IE" sz="1758" dirty="0" err="1">
                <a:solidFill>
                  <a:schemeClr val="lt1"/>
                </a:solidFill>
                <a:latin typeface="Arial"/>
                <a:ea typeface="Arial"/>
                <a:cs typeface="Arial"/>
                <a:sym typeface="Arial"/>
              </a:rPr>
              <a:t>Your</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child</a:t>
            </a:r>
            <a:r>
              <a:rPr lang="ga-IE" sz="1758" dirty="0">
                <a:solidFill>
                  <a:schemeClr val="lt1"/>
                </a:solidFill>
                <a:latin typeface="Arial"/>
                <a:ea typeface="Arial"/>
                <a:cs typeface="Arial"/>
                <a:sym typeface="Arial"/>
              </a:rPr>
              <a:t>’s </a:t>
            </a:r>
            <a:r>
              <a:rPr lang="ga-IE" sz="1758" dirty="0" err="1">
                <a:solidFill>
                  <a:schemeClr val="lt1"/>
                </a:solidFill>
                <a:latin typeface="Arial"/>
                <a:ea typeface="Arial"/>
                <a:cs typeface="Arial"/>
                <a:sym typeface="Arial"/>
              </a:rPr>
              <a:t>emotional</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well-being</a:t>
            </a:r>
            <a:r>
              <a:rPr lang="ga-IE" sz="1758" dirty="0">
                <a:solidFill>
                  <a:schemeClr val="lt1"/>
                </a:solidFill>
                <a:latin typeface="Arial"/>
                <a:ea typeface="Arial"/>
                <a:cs typeface="Arial"/>
                <a:sym typeface="Arial"/>
              </a:rPr>
              <a:t> is as </a:t>
            </a:r>
            <a:r>
              <a:rPr lang="ga-IE" sz="1758" dirty="0" err="1">
                <a:solidFill>
                  <a:schemeClr val="lt1"/>
                </a:solidFill>
                <a:latin typeface="Arial"/>
                <a:ea typeface="Arial"/>
                <a:cs typeface="Arial"/>
                <a:sym typeface="Arial"/>
              </a:rPr>
              <a:t>important</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to</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us</a:t>
            </a:r>
            <a:r>
              <a:rPr lang="ga-IE" sz="1758" dirty="0">
                <a:solidFill>
                  <a:schemeClr val="lt1"/>
                </a:solidFill>
                <a:latin typeface="Arial"/>
                <a:ea typeface="Arial"/>
                <a:cs typeface="Arial"/>
                <a:sym typeface="Arial"/>
              </a:rPr>
              <a:t> as </a:t>
            </a:r>
            <a:r>
              <a:rPr lang="ga-IE" sz="1758" dirty="0" err="1">
                <a:solidFill>
                  <a:schemeClr val="lt1"/>
                </a:solidFill>
                <a:latin typeface="Arial"/>
                <a:ea typeface="Arial"/>
                <a:cs typeface="Arial"/>
                <a:sym typeface="Arial"/>
              </a:rPr>
              <a:t>their</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academic</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development</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We</a:t>
            </a:r>
            <a:r>
              <a:rPr lang="ga-IE" sz="1758" dirty="0">
                <a:solidFill>
                  <a:schemeClr val="lt1"/>
                </a:solidFill>
                <a:latin typeface="Arial"/>
                <a:ea typeface="Arial"/>
                <a:cs typeface="Arial"/>
                <a:sym typeface="Arial"/>
              </a:rPr>
              <a:t> in </a:t>
            </a:r>
            <a:r>
              <a:rPr lang="ga-IE" sz="1758" dirty="0" err="1">
                <a:solidFill>
                  <a:schemeClr val="lt1"/>
                </a:solidFill>
                <a:latin typeface="Arial"/>
                <a:ea typeface="Arial"/>
                <a:cs typeface="Arial"/>
                <a:sym typeface="Arial"/>
              </a:rPr>
              <a:t>the</a:t>
            </a:r>
            <a:r>
              <a:rPr lang="ga-IE" sz="1758" dirty="0">
                <a:solidFill>
                  <a:schemeClr val="lt1"/>
                </a:solidFill>
                <a:latin typeface="Arial"/>
                <a:ea typeface="Arial"/>
                <a:cs typeface="Arial"/>
                <a:sym typeface="Arial"/>
              </a:rPr>
              <a:t> Rang 5 </a:t>
            </a:r>
            <a:r>
              <a:rPr lang="ga-IE" sz="1758" dirty="0" err="1">
                <a:solidFill>
                  <a:schemeClr val="lt1"/>
                </a:solidFill>
                <a:latin typeface="Arial"/>
                <a:ea typeface="Arial"/>
                <a:cs typeface="Arial"/>
                <a:sym typeface="Arial"/>
              </a:rPr>
              <a:t>classroom</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of</a:t>
            </a:r>
            <a:r>
              <a:rPr lang="ga-IE" sz="1758" dirty="0">
                <a:solidFill>
                  <a:schemeClr val="lt1"/>
                </a:solidFill>
                <a:latin typeface="Arial"/>
                <a:ea typeface="Arial"/>
                <a:cs typeface="Arial"/>
                <a:sym typeface="Arial"/>
              </a:rPr>
              <a:t> Bunscoil Bheanna Boirche </a:t>
            </a:r>
            <a:r>
              <a:rPr lang="ga-IE" sz="1758" dirty="0" err="1">
                <a:solidFill>
                  <a:schemeClr val="lt1"/>
                </a:solidFill>
                <a:latin typeface="Arial"/>
                <a:ea typeface="Arial"/>
                <a:cs typeface="Arial"/>
                <a:sym typeface="Arial"/>
              </a:rPr>
              <a:t>will</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be</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partaking</a:t>
            </a:r>
            <a:r>
              <a:rPr lang="ga-IE" sz="1758" dirty="0">
                <a:solidFill>
                  <a:schemeClr val="lt1"/>
                </a:solidFill>
                <a:latin typeface="Arial"/>
                <a:ea typeface="Arial"/>
                <a:cs typeface="Arial"/>
                <a:sym typeface="Arial"/>
              </a:rPr>
              <a:t> in </a:t>
            </a:r>
            <a:r>
              <a:rPr lang="ga-IE" sz="1758" dirty="0" err="1">
                <a:solidFill>
                  <a:schemeClr val="lt1"/>
                </a:solidFill>
                <a:latin typeface="Arial"/>
                <a:ea typeface="Arial"/>
                <a:cs typeface="Arial"/>
                <a:sym typeface="Arial"/>
              </a:rPr>
              <a:t>many</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activities</a:t>
            </a:r>
            <a:r>
              <a:rPr lang="ga-IE" sz="1758" dirty="0">
                <a:solidFill>
                  <a:schemeClr val="lt1"/>
                </a:solidFill>
                <a:latin typeface="Arial"/>
                <a:ea typeface="Arial"/>
                <a:cs typeface="Arial"/>
                <a:sym typeface="Arial"/>
              </a:rPr>
              <a:t>/</a:t>
            </a:r>
            <a:r>
              <a:rPr lang="ga-IE" sz="1758" dirty="0" err="1">
                <a:solidFill>
                  <a:schemeClr val="lt1"/>
                </a:solidFill>
                <a:latin typeface="Arial"/>
                <a:ea typeface="Arial"/>
                <a:cs typeface="Arial"/>
                <a:sym typeface="Arial"/>
              </a:rPr>
              <a:t>events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to</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cover</a:t>
            </a:r>
            <a:r>
              <a:rPr lang="ga-IE" sz="1758" dirty="0">
                <a:solidFill>
                  <a:schemeClr val="lt1"/>
                </a:solidFill>
                <a:latin typeface="Arial"/>
                <a:ea typeface="Arial"/>
                <a:cs typeface="Arial"/>
                <a:sym typeface="Arial"/>
              </a:rPr>
              <a:t> this </a:t>
            </a:r>
            <a:r>
              <a:rPr lang="ga-IE" sz="1758" dirty="0" err="1">
                <a:solidFill>
                  <a:schemeClr val="lt1"/>
                </a:solidFill>
                <a:latin typeface="Arial"/>
                <a:ea typeface="Arial"/>
                <a:cs typeface="Arial"/>
                <a:sym typeface="Arial"/>
              </a:rPr>
              <a:t>area</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e.g</a:t>
            </a:r>
            <a:r>
              <a:rPr lang="ga-IE" sz="1758" dirty="0">
                <a:solidFill>
                  <a:schemeClr val="lt1"/>
                </a:solidFill>
                <a:latin typeface="Arial"/>
                <a:ea typeface="Arial"/>
                <a:cs typeface="Arial"/>
                <a:sym typeface="Arial"/>
              </a:rPr>
              <a:t>.</a:t>
            </a:r>
            <a:endParaRPr sz="1758" dirty="0">
              <a:solidFill>
                <a:schemeClr val="lt1"/>
              </a:solidFill>
              <a:latin typeface="Arial"/>
              <a:ea typeface="Arial"/>
              <a:cs typeface="Arial"/>
              <a:sym typeface="Arial"/>
            </a:endParaRPr>
          </a:p>
          <a:p>
            <a:pPr marL="457200" lvl="0" indent="-22860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508" dirty="0">
                <a:solidFill>
                  <a:schemeClr val="lt1"/>
                </a:solidFill>
                <a:latin typeface="Times New Roman"/>
                <a:ea typeface="Times New Roman"/>
                <a:cs typeface="Times New Roman"/>
                <a:sym typeface="Times New Roman"/>
              </a:rPr>
              <a:t>        </a:t>
            </a:r>
            <a:r>
              <a:rPr lang="ga-IE" sz="1758" dirty="0" err="1">
                <a:solidFill>
                  <a:schemeClr val="lt1"/>
                </a:solidFill>
                <a:latin typeface="Arial"/>
                <a:ea typeface="Arial"/>
                <a:cs typeface="Arial"/>
                <a:sym typeface="Arial"/>
              </a:rPr>
              <a:t>Reward</a:t>
            </a:r>
            <a:r>
              <a:rPr lang="ga-IE" sz="1758" dirty="0">
                <a:solidFill>
                  <a:schemeClr val="lt1"/>
                </a:solidFill>
                <a:latin typeface="Arial"/>
                <a:ea typeface="Arial"/>
                <a:cs typeface="Arial"/>
                <a:sym typeface="Arial"/>
              </a:rPr>
              <a:t>/</a:t>
            </a:r>
            <a:r>
              <a:rPr lang="ga-IE" sz="1758" dirty="0" err="1">
                <a:solidFill>
                  <a:schemeClr val="lt1"/>
                </a:solidFill>
                <a:latin typeface="Arial"/>
                <a:ea typeface="Arial"/>
                <a:cs typeface="Arial"/>
                <a:sym typeface="Arial"/>
              </a:rPr>
              <a:t>Merit</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system</a:t>
            </a:r>
            <a:r>
              <a:rPr lang="ga-IE" sz="1758" dirty="0">
                <a:solidFill>
                  <a:schemeClr val="lt1"/>
                </a:solidFill>
                <a:latin typeface="Arial"/>
                <a:ea typeface="Arial"/>
                <a:cs typeface="Arial"/>
                <a:sym typeface="Arial"/>
              </a:rPr>
              <a:t> - </a:t>
            </a:r>
            <a:r>
              <a:rPr lang="ga-IE" sz="1758" b="1" dirty="0" err="1">
                <a:solidFill>
                  <a:schemeClr val="lt1"/>
                </a:solidFill>
                <a:latin typeface="Arial"/>
                <a:ea typeface="Arial"/>
                <a:cs typeface="Arial"/>
                <a:sym typeface="Arial"/>
              </a:rPr>
              <a:t>Dojos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linked</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to</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class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rules</a:t>
            </a:r>
            <a:r>
              <a:rPr lang="ga-IE" sz="1758" dirty="0">
                <a:solidFill>
                  <a:schemeClr val="lt1"/>
                </a:solidFill>
                <a:latin typeface="Arial"/>
                <a:ea typeface="Arial"/>
                <a:cs typeface="Arial"/>
                <a:sym typeface="Arial"/>
              </a:rPr>
              <a:t>)</a:t>
            </a:r>
            <a:endParaRPr sz="1758" dirty="0">
              <a:solidFill>
                <a:schemeClr val="lt1"/>
              </a:solidFill>
              <a:latin typeface="Arial"/>
              <a:ea typeface="Arial"/>
              <a:cs typeface="Arial"/>
              <a:sym typeface="Arial"/>
            </a:endParaRPr>
          </a:p>
          <a:p>
            <a:pPr marL="228600" lvl="0" indent="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758" dirty="0" err="1">
                <a:solidFill>
                  <a:schemeClr val="lt1"/>
                </a:solidFill>
                <a:latin typeface="Arial"/>
                <a:ea typeface="Arial"/>
                <a:cs typeface="Arial"/>
                <a:sym typeface="Arial"/>
              </a:rPr>
              <a:t>Whole</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class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rewards</a:t>
            </a:r>
            <a:endParaRPr sz="1758" dirty="0">
              <a:solidFill>
                <a:schemeClr val="lt1"/>
              </a:solidFill>
              <a:latin typeface="Arial"/>
              <a:ea typeface="Arial"/>
              <a:cs typeface="Arial"/>
              <a:sym typeface="Arial"/>
            </a:endParaRPr>
          </a:p>
          <a:p>
            <a:pPr marL="228600" lvl="0" indent="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Individual</a:t>
            </a:r>
            <a:r>
              <a:rPr lang="ga-IE" sz="1758" dirty="0">
                <a:solidFill>
                  <a:schemeClr val="lt1"/>
                </a:solidFill>
                <a:latin typeface="Arial"/>
                <a:ea typeface="Arial"/>
                <a:cs typeface="Arial"/>
                <a:sym typeface="Arial"/>
              </a:rPr>
              <a:t> – </a:t>
            </a:r>
            <a:r>
              <a:rPr lang="ga-IE" sz="1758" i="1" dirty="0">
                <a:solidFill>
                  <a:schemeClr val="lt1"/>
                </a:solidFill>
                <a:latin typeface="Arial"/>
                <a:ea typeface="Arial"/>
                <a:cs typeface="Arial"/>
                <a:sym typeface="Arial"/>
              </a:rPr>
              <a:t>Dalta &amp; Gaeilgeoir na Seachtaine, </a:t>
            </a:r>
            <a:r>
              <a:rPr lang="en-GB" sz="1758" i="1" dirty="0" err="1">
                <a:solidFill>
                  <a:schemeClr val="lt1"/>
                </a:solidFill>
                <a:latin typeface="Arial"/>
                <a:ea typeface="Arial"/>
                <a:cs typeface="Arial"/>
                <a:sym typeface="Arial"/>
              </a:rPr>
              <a:t>Dalta</a:t>
            </a:r>
            <a:r>
              <a:rPr lang="en-GB" sz="1758" i="1" dirty="0">
                <a:solidFill>
                  <a:schemeClr val="lt1"/>
                </a:solidFill>
                <a:latin typeface="Arial"/>
                <a:ea typeface="Arial"/>
                <a:cs typeface="Arial"/>
                <a:sym typeface="Arial"/>
              </a:rPr>
              <a:t> </a:t>
            </a:r>
            <a:r>
              <a:rPr lang="en-GB" sz="1758" i="1" dirty="0" err="1">
                <a:solidFill>
                  <a:schemeClr val="lt1"/>
                </a:solidFill>
                <a:latin typeface="Arial"/>
                <a:ea typeface="Arial"/>
                <a:cs typeface="Arial"/>
                <a:sym typeface="Arial"/>
              </a:rPr>
              <a:t>agus</a:t>
            </a:r>
            <a:r>
              <a:rPr lang="en-GB" sz="1758" i="1" dirty="0">
                <a:solidFill>
                  <a:schemeClr val="lt1"/>
                </a:solidFill>
                <a:latin typeface="Arial"/>
                <a:ea typeface="Arial"/>
                <a:cs typeface="Arial"/>
                <a:sym typeface="Arial"/>
              </a:rPr>
              <a:t> </a:t>
            </a:r>
            <a:r>
              <a:rPr lang="en-GB" sz="1758" i="1" dirty="0" err="1">
                <a:solidFill>
                  <a:schemeClr val="lt1"/>
                </a:solidFill>
                <a:latin typeface="Arial"/>
                <a:ea typeface="Arial"/>
                <a:cs typeface="Arial"/>
                <a:sym typeface="Arial"/>
              </a:rPr>
              <a:t>Gaeilgeoir</a:t>
            </a:r>
            <a:r>
              <a:rPr lang="en-GB" sz="1758" i="1" dirty="0">
                <a:solidFill>
                  <a:schemeClr val="lt1"/>
                </a:solidFill>
                <a:latin typeface="Arial"/>
                <a:ea typeface="Arial"/>
                <a:cs typeface="Arial"/>
                <a:sym typeface="Arial"/>
              </a:rPr>
              <a:t> na </a:t>
            </a:r>
            <a:r>
              <a:rPr lang="en-GB" sz="1758" i="1" dirty="0" err="1">
                <a:solidFill>
                  <a:schemeClr val="lt1"/>
                </a:solidFill>
                <a:latin typeface="Arial"/>
                <a:ea typeface="Arial"/>
                <a:cs typeface="Arial"/>
                <a:sym typeface="Arial"/>
              </a:rPr>
              <a:t>Míosa</a:t>
            </a:r>
            <a:r>
              <a:rPr lang="ga-IE" sz="1758" dirty="0">
                <a:solidFill>
                  <a:schemeClr val="lt1"/>
                </a:solidFill>
                <a:latin typeface="Arial"/>
                <a:ea typeface="Arial"/>
                <a:cs typeface="Arial"/>
                <a:sym typeface="Arial"/>
              </a:rPr>
              <a:t>, etc.</a:t>
            </a:r>
            <a:endParaRPr sz="1758" dirty="0">
              <a:solidFill>
                <a:schemeClr val="lt1"/>
              </a:solidFill>
              <a:latin typeface="Arial"/>
              <a:ea typeface="Arial"/>
              <a:cs typeface="Arial"/>
              <a:sym typeface="Arial"/>
            </a:endParaRPr>
          </a:p>
          <a:p>
            <a:pPr marL="457200" lvl="0" indent="-22860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508" dirty="0">
                <a:solidFill>
                  <a:schemeClr val="lt1"/>
                </a:solidFill>
                <a:latin typeface="Times New Roman"/>
                <a:ea typeface="Times New Roman"/>
                <a:cs typeface="Times New Roman"/>
                <a:sym typeface="Times New Roman"/>
              </a:rPr>
              <a:t>        </a:t>
            </a:r>
            <a:r>
              <a:rPr lang="ga-IE" sz="1758" dirty="0" err="1">
                <a:solidFill>
                  <a:schemeClr val="lt1"/>
                </a:solidFill>
                <a:latin typeface="Arial"/>
                <a:ea typeface="Arial"/>
                <a:cs typeface="Arial"/>
                <a:sym typeface="Arial"/>
              </a:rPr>
              <a:t>Circle</a:t>
            </a:r>
            <a:r>
              <a:rPr lang="ga-IE" sz="1758" dirty="0">
                <a:solidFill>
                  <a:schemeClr val="lt1"/>
                </a:solidFill>
                <a:latin typeface="Arial"/>
                <a:ea typeface="Arial"/>
                <a:cs typeface="Arial"/>
                <a:sym typeface="Arial"/>
              </a:rPr>
              <a:t> Time; </a:t>
            </a:r>
            <a:r>
              <a:rPr lang="ga-IE" sz="1758" dirty="0" err="1">
                <a:solidFill>
                  <a:schemeClr val="lt1"/>
                </a:solidFill>
                <a:latin typeface="Arial"/>
                <a:ea typeface="Arial"/>
                <a:cs typeface="Arial"/>
                <a:sym typeface="Arial"/>
              </a:rPr>
              <a:t>discussions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and</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role</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plays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on</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friendships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emotions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bullying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sharing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empathy</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etc</a:t>
            </a:r>
            <a:endParaRPr sz="1758" dirty="0">
              <a:solidFill>
                <a:schemeClr val="lt1"/>
              </a:solidFill>
              <a:latin typeface="Arial"/>
              <a:ea typeface="Arial"/>
              <a:cs typeface="Arial"/>
              <a:sym typeface="Arial"/>
            </a:endParaRPr>
          </a:p>
          <a:p>
            <a:pPr marL="457200" lvl="0" indent="-22860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508" dirty="0">
                <a:solidFill>
                  <a:schemeClr val="lt1"/>
                </a:solidFill>
                <a:latin typeface="Times New Roman"/>
                <a:ea typeface="Times New Roman"/>
                <a:cs typeface="Times New Roman"/>
                <a:sym typeface="Times New Roman"/>
              </a:rPr>
              <a:t>        </a:t>
            </a:r>
            <a:r>
              <a:rPr lang="ga-IE" sz="1758" dirty="0">
                <a:solidFill>
                  <a:schemeClr val="lt1"/>
                </a:solidFill>
                <a:latin typeface="Arial"/>
                <a:ea typeface="Arial"/>
                <a:cs typeface="Arial"/>
                <a:sym typeface="Arial"/>
              </a:rPr>
              <a:t>“Maireachtáil foghlaim le chéile” &amp; NSPCC “</a:t>
            </a:r>
            <a:r>
              <a:rPr lang="ga-IE" sz="1758" dirty="0" err="1">
                <a:solidFill>
                  <a:schemeClr val="lt1"/>
                </a:solidFill>
                <a:latin typeface="Arial"/>
                <a:ea typeface="Arial"/>
                <a:cs typeface="Arial"/>
                <a:sym typeface="Arial"/>
              </a:rPr>
              <a:t>Keeping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Safe</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cover</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many</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areas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of</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growing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up</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our</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families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relationships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respecting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ourselves</a:t>
            </a:r>
            <a:r>
              <a:rPr lang="ga-IE" sz="1758" dirty="0">
                <a:solidFill>
                  <a:schemeClr val="lt1"/>
                </a:solidFill>
                <a:latin typeface="Arial"/>
                <a:ea typeface="Arial"/>
                <a:cs typeface="Arial"/>
                <a:sym typeface="Arial"/>
              </a:rPr>
              <a:t> &amp; </a:t>
            </a:r>
            <a:r>
              <a:rPr lang="ga-IE" sz="1758" dirty="0" err="1">
                <a:solidFill>
                  <a:schemeClr val="lt1"/>
                </a:solidFill>
                <a:latin typeface="Arial"/>
                <a:ea typeface="Arial"/>
                <a:cs typeface="Arial"/>
                <a:sym typeface="Arial"/>
              </a:rPr>
              <a:t>others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etc</a:t>
            </a:r>
            <a:endParaRPr sz="1758" dirty="0">
              <a:solidFill>
                <a:schemeClr val="lt1"/>
              </a:solidFill>
              <a:latin typeface="Arial"/>
              <a:ea typeface="Arial"/>
              <a:cs typeface="Arial"/>
              <a:sym typeface="Arial"/>
            </a:endParaRPr>
          </a:p>
          <a:p>
            <a:pPr marL="457200" lvl="0" indent="-22860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508" dirty="0">
                <a:solidFill>
                  <a:schemeClr val="lt1"/>
                </a:solidFill>
                <a:latin typeface="Times New Roman"/>
                <a:ea typeface="Times New Roman"/>
                <a:cs typeface="Times New Roman"/>
                <a:sym typeface="Times New Roman"/>
              </a:rPr>
              <a:t>     </a:t>
            </a:r>
            <a:endParaRPr sz="1758" dirty="0">
              <a:solidFill>
                <a:schemeClr val="lt1"/>
              </a:solidFill>
              <a:latin typeface="Arial"/>
              <a:ea typeface="Arial"/>
              <a:cs typeface="Arial"/>
              <a:sym typeface="Arial"/>
            </a:endParaRPr>
          </a:p>
          <a:p>
            <a:pPr marL="0" lvl="0" indent="0" algn="l" rtl="0">
              <a:lnSpc>
                <a:spcPct val="80000"/>
              </a:lnSpc>
              <a:spcBef>
                <a:spcPts val="1200"/>
              </a:spcBef>
              <a:spcAft>
                <a:spcPts val="0"/>
              </a:spcAft>
              <a:buSzPts val="1440"/>
              <a:buNone/>
            </a:pP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2"/>
        <p:cNvGrpSpPr/>
        <p:nvPr/>
      </p:nvGrpSpPr>
      <p:grpSpPr>
        <a:xfrm>
          <a:off x="0" y="0"/>
          <a:ext cx="0" cy="0"/>
          <a:chOff x="0" y="0"/>
          <a:chExt cx="0" cy="0"/>
        </a:xfrm>
      </p:grpSpPr>
      <p:grpSp>
        <p:nvGrpSpPr>
          <p:cNvPr id="313" name="Google Shape;313;p13"/>
          <p:cNvGrpSpPr/>
          <p:nvPr/>
        </p:nvGrpSpPr>
        <p:grpSpPr>
          <a:xfrm>
            <a:off x="0" y="-8467"/>
            <a:ext cx="12192000" cy="6866467"/>
            <a:chOff x="0" y="-8467"/>
            <a:chExt cx="12192000" cy="6866467"/>
          </a:xfrm>
        </p:grpSpPr>
        <p:cxnSp>
          <p:nvCxnSpPr>
            <p:cNvPr id="314" name="Google Shape;314;p13"/>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315" name="Google Shape;315;p13"/>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316" name="Google Shape;316;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txBody>
            <a:bodyPr/>
            <a:lstStyle/>
            <a:p>
              <a:endParaRPr lang="en-GB"/>
            </a:p>
          </p:txBody>
        </p:sp>
        <p:sp>
          <p:nvSpPr>
            <p:cNvPr id="317" name="Google Shape;317;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GB"/>
            </a:p>
          </p:txBody>
        </p:sp>
        <p:sp>
          <p:nvSpPr>
            <p:cNvPr id="318" name="Google Shape;318;p13"/>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1"/>
              </a:srgbClr>
            </a:solidFill>
            <a:ln>
              <a:noFill/>
            </a:ln>
          </p:spPr>
          <p:txBody>
            <a:bodyPr/>
            <a:lstStyle/>
            <a:p>
              <a:endParaRPr lang="en-GB"/>
            </a:p>
          </p:txBody>
        </p:sp>
        <p:sp>
          <p:nvSpPr>
            <p:cNvPr id="320" name="Google Shape;320;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txBody>
            <a:bodyPr/>
            <a:lstStyle/>
            <a:p>
              <a:endParaRPr lang="en-GB"/>
            </a:p>
          </p:txBody>
        </p:sp>
        <p:sp>
          <p:nvSpPr>
            <p:cNvPr id="321" name="Google Shape;321;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txBody>
            <a:bodyPr/>
            <a:lstStyle/>
            <a:p>
              <a:endParaRPr lang="en-GB"/>
            </a:p>
          </p:txBody>
        </p:sp>
        <p:sp>
          <p:nvSpPr>
            <p:cNvPr id="322" name="Google Shape;322;p1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3"/>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24" name="Google Shape;324;p13"/>
          <p:cNvPicPr preferRelativeResize="0"/>
          <p:nvPr/>
        </p:nvPicPr>
        <p:blipFill rotWithShape="1">
          <a:blip r:embed="rId3">
            <a:alphaModFix/>
          </a:blip>
          <a:srcRect l="37258" t="903" r="18892"/>
          <a:stretch/>
        </p:blipFill>
        <p:spPr>
          <a:xfrm>
            <a:off x="20" y="-1"/>
            <a:ext cx="5394940" cy="6858001"/>
          </a:xfrm>
          <a:custGeom>
            <a:avLst/>
            <a:gdLst/>
            <a:ahLst/>
            <a:cxnLst/>
            <a:rect l="l" t="t" r="r" b="b"/>
            <a:pathLst>
              <a:path w="5394960" h="6858000" extrusionOk="0">
                <a:moveTo>
                  <a:pt x="842596" y="0"/>
                </a:moveTo>
                <a:lnTo>
                  <a:pt x="5394960" y="0"/>
                </a:lnTo>
                <a:lnTo>
                  <a:pt x="5394960" y="21851"/>
                </a:lnTo>
                <a:lnTo>
                  <a:pt x="4365943" y="6858000"/>
                </a:lnTo>
                <a:lnTo>
                  <a:pt x="0" y="6858000"/>
                </a:lnTo>
                <a:lnTo>
                  <a:pt x="0" y="5666154"/>
                </a:lnTo>
                <a:close/>
              </a:path>
            </a:pathLst>
          </a:custGeom>
          <a:noFill/>
          <a:ln>
            <a:noFill/>
          </a:ln>
        </p:spPr>
      </p:pic>
      <p:sp>
        <p:nvSpPr>
          <p:cNvPr id="325" name="Google Shape;325;p13"/>
          <p:cNvSpPr txBox="1">
            <a:spLocks noGrp="1"/>
          </p:cNvSpPr>
          <p:nvPr>
            <p:ph type="title"/>
          </p:nvPr>
        </p:nvSpPr>
        <p:spPr>
          <a:xfrm>
            <a:off x="4970643" y="1680682"/>
            <a:ext cx="6267600" cy="29919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accent1"/>
              </a:buClr>
              <a:buSzPts val="4800"/>
              <a:buFont typeface="Trebuchet MS"/>
              <a:buNone/>
            </a:pPr>
            <a:endParaRPr sz="4800"/>
          </a:p>
          <a:p>
            <a:pPr marL="0" lvl="0" indent="0" algn="r" rtl="0">
              <a:lnSpc>
                <a:spcPct val="90000"/>
              </a:lnSpc>
              <a:spcBef>
                <a:spcPts val="0"/>
              </a:spcBef>
              <a:spcAft>
                <a:spcPts val="0"/>
              </a:spcAft>
              <a:buClr>
                <a:schemeClr val="accent1"/>
              </a:buClr>
              <a:buSzPts val="4800"/>
              <a:buFont typeface="Trebuchet MS"/>
              <a:buNone/>
            </a:pPr>
            <a:r>
              <a:rPr lang="ga-IE" sz="4800"/>
              <a:t>Go raibh míle maith agaibh</a:t>
            </a:r>
            <a:endParaRPr sz="4800"/>
          </a:p>
          <a:p>
            <a:pPr marL="0" lvl="0" indent="0" algn="r" rtl="0">
              <a:lnSpc>
                <a:spcPct val="90000"/>
              </a:lnSpc>
              <a:spcBef>
                <a:spcPts val="0"/>
              </a:spcBef>
              <a:spcAft>
                <a:spcPts val="0"/>
              </a:spcAft>
              <a:buClr>
                <a:schemeClr val="accent1"/>
              </a:buClr>
              <a:buSzPts val="4800"/>
              <a:buFont typeface="Trebuchet MS"/>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ga-IE"/>
              <a:t>Clár ama an lae</a:t>
            </a:r>
            <a:endParaRPr/>
          </a:p>
          <a:p>
            <a:pPr marL="342900" lvl="0" indent="-333756" algn="l" rtl="0">
              <a:spcBef>
                <a:spcPts val="0"/>
              </a:spcBef>
              <a:spcAft>
                <a:spcPts val="0"/>
              </a:spcAft>
              <a:buSzPct val="79998"/>
              <a:buFont typeface="Noto Sans Symbols"/>
              <a:buChar char="►"/>
            </a:pPr>
            <a:r>
              <a:rPr lang="ga-IE" sz="1800">
                <a:solidFill>
                  <a:srgbClr val="FEFEFE"/>
                </a:solidFill>
              </a:rPr>
              <a:t>9.00.9.10am - Registration</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9.10-9.30am - Tasc na maidine/Morning Task</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9.30-9.50am - Phonics </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9.50-10.30am - Gaeilge – Grammar/Comprehension/Writing genre</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10.30-11.00am - Breaktime</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11.00-11.20am - Mental maths activities</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11.20-12.00pm - Numeracy </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12.00-1.00pm - Lunch</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1.00-1.20pm - Accelerated Reading novels &amp; quizzes</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1. 20 -2.00pm – English - grammar &amp; punctuation/work based on novel/ comprehension / writing genre/ writing based on WAU topic/ reading groups</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2.00- 2.40pm - W.A.U (topic work)/ Art/ Mindfulness/ Personal Development</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2.40-3.00pm - Ceol/ Music</a:t>
            </a:r>
            <a:endParaRPr sz="1800">
              <a:solidFill>
                <a:srgbClr val="FEFEFE"/>
              </a:solidFill>
            </a:endParaRPr>
          </a:p>
          <a:p>
            <a:pPr marL="342900" lvl="0" indent="-333756" algn="l" rtl="0">
              <a:spcBef>
                <a:spcPts val="1000"/>
              </a:spcBef>
              <a:spcAft>
                <a:spcPts val="0"/>
              </a:spcAft>
              <a:buSzPct val="79998"/>
              <a:buFont typeface="Noto Sans Symbols"/>
              <a:buChar char="►"/>
            </a:pPr>
            <a:r>
              <a:rPr lang="ga-IE" sz="1800">
                <a:solidFill>
                  <a:srgbClr val="FEFEFE"/>
                </a:solidFill>
              </a:rPr>
              <a:t>3.00 Hometime</a:t>
            </a:r>
            <a:endParaRPr sz="1800">
              <a:solidFill>
                <a:srgbClr val="FEFEFE"/>
              </a:solidFill>
            </a:endParaRPr>
          </a:p>
          <a:p>
            <a:pPr marL="342900" lvl="0" indent="-258318" algn="l" rtl="0">
              <a:spcBef>
                <a:spcPts val="1000"/>
              </a:spcBef>
              <a:spcAft>
                <a:spcPts val="0"/>
              </a:spcAft>
              <a:buClr>
                <a:schemeClr val="dk1"/>
              </a:buClr>
              <a:buSzPct val="79998"/>
              <a:buFont typeface="Arial"/>
              <a:buNone/>
            </a:pPr>
            <a:endParaRPr sz="1800">
              <a:solidFill>
                <a:srgbClr val="FEFEFE"/>
              </a:solidFill>
            </a:endParaRPr>
          </a:p>
          <a:p>
            <a:pPr marL="0" lvl="0" indent="0" algn="l" rtl="0">
              <a:lnSpc>
                <a:spcPct val="100000"/>
              </a:lnSpc>
              <a:spcBef>
                <a:spcPts val="0"/>
              </a:spcBef>
              <a:spcAft>
                <a:spcPts val="0"/>
              </a:spcAft>
              <a:buClr>
                <a:schemeClr val="accent1"/>
              </a:buClr>
              <a:buSzPct val="100000"/>
              <a:buFont typeface="Trebuchet MS"/>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Curriculum</a:t>
            </a:r>
            <a:endParaRPr/>
          </a:p>
        </p:txBody>
      </p:sp>
      <p:sp>
        <p:nvSpPr>
          <p:cNvPr id="157" name="Google Shape;157;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ga-IE"/>
              <a:t>We follow the Northern Ireland Curriculum: Literacy, Numeracy, The World Around us, The Arts (Art and Design, Music and Drama), P.E., Personal Development and Mutual Understanding and ICT. </a:t>
            </a:r>
            <a:endParaRPr/>
          </a:p>
          <a:p>
            <a:pPr marL="342900" lvl="0" indent="-342900" algn="l" rtl="0">
              <a:lnSpc>
                <a:spcPct val="100000"/>
              </a:lnSpc>
              <a:spcBef>
                <a:spcPts val="1000"/>
              </a:spcBef>
              <a:spcAft>
                <a:spcPts val="0"/>
              </a:spcAft>
              <a:buSzPts val="1440"/>
              <a:buChar char="►"/>
            </a:pPr>
            <a:r>
              <a:rPr lang="ga-IE"/>
              <a:t>A significant proportion of the Curriculum in Rang 5 is delivered through Topic-based learning. Children learn to problem solve, investigate ideas, create projects, cooperate with others, explain their findings and extend their vocabulary and communication skills through a variety of Topics. We are currently working on our topic ‘An Ghrianchóras: The Solar System’.</a:t>
            </a:r>
            <a:endParaRPr/>
          </a:p>
          <a:p>
            <a:pPr marL="342900" lvl="0" indent="-342900" algn="l" rtl="0">
              <a:lnSpc>
                <a:spcPct val="100000"/>
              </a:lnSpc>
              <a:spcBef>
                <a:spcPts val="1000"/>
              </a:spcBef>
              <a:spcAft>
                <a:spcPts val="0"/>
              </a:spcAft>
              <a:buSzPts val="1440"/>
              <a:buChar char="►"/>
            </a:pPr>
            <a:r>
              <a:rPr lang="ga-IE"/>
              <a:t>We are very well resourced with ICT equipment, with an interactive whiteboard in our classroom and we have access to 4 computers and 6 ipads when required.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p:cNvPicPr preferRelativeResize="0"/>
          <p:nvPr/>
        </p:nvPicPr>
        <p:blipFill rotWithShape="1">
          <a:blip r:embed="rId3">
            <a:alphaModFix/>
          </a:blip>
          <a:srcRect/>
          <a:stretch/>
        </p:blipFill>
        <p:spPr>
          <a:xfrm>
            <a:off x="683621" y="383993"/>
            <a:ext cx="9231087" cy="61958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l="9091" t="12467" b="5712"/>
          <a:stretch/>
        </p:blipFill>
        <p:spPr>
          <a:xfrm>
            <a:off x="1" y="10"/>
            <a:ext cx="12192000" cy="6857990"/>
          </a:xfrm>
          <a:prstGeom prst="rect">
            <a:avLst/>
          </a:prstGeom>
          <a:noFill/>
          <a:ln>
            <a:noFill/>
          </a:ln>
        </p:spPr>
      </p:pic>
      <p:sp>
        <p:nvSpPr>
          <p:cNvPr id="168" name="Google Shape;168;p5"/>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
          <p:cNvSpPr/>
          <p:nvPr/>
        </p:nvSpPr>
        <p:spPr>
          <a:xfrm>
            <a:off x="1624188" y="0"/>
            <a:ext cx="9372600" cy="6858000"/>
          </a:xfrm>
          <a:prstGeom prst="parallelogram">
            <a:avLst>
              <a:gd name="adj" fmla="val 14937"/>
            </a:avLst>
          </a:prstGeom>
          <a:solidFill>
            <a:schemeClr val="dk1">
              <a:alpha val="8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cxnSp>
        <p:nvCxnSpPr>
          <p:cNvPr id="170" name="Google Shape;170;p5"/>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171" name="Google Shape;171;p5"/>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172" name="Google Shape;172;p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txBody>
          <a:bodyPr/>
          <a:lstStyle/>
          <a:p>
            <a:endParaRPr lang="en-GB"/>
          </a:p>
        </p:txBody>
      </p:sp>
      <p:sp>
        <p:nvSpPr>
          <p:cNvPr id="173" name="Google Shape;173;p5"/>
          <p:cNvSpPr txBox="1">
            <a:spLocks noGrp="1"/>
          </p:cNvSpPr>
          <p:nvPr>
            <p:ph type="title"/>
          </p:nvPr>
        </p:nvSpPr>
        <p:spPr>
          <a:xfrm>
            <a:off x="2786047" y="609600"/>
            <a:ext cx="6487955"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Litearthacht – Literacy </a:t>
            </a:r>
            <a:endParaRPr/>
          </a:p>
        </p:txBody>
      </p:sp>
      <p:sp>
        <p:nvSpPr>
          <p:cNvPr id="174" name="Google Shape;174;p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GB"/>
          </a:p>
        </p:txBody>
      </p:sp>
      <p:sp>
        <p:nvSpPr>
          <p:cNvPr id="175" name="Google Shape;175;p5"/>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txBox="1">
            <a:spLocks noGrp="1"/>
          </p:cNvSpPr>
          <p:nvPr>
            <p:ph type="body" idx="1"/>
          </p:nvPr>
        </p:nvSpPr>
        <p:spPr>
          <a:xfrm>
            <a:off x="2482050" y="1257325"/>
            <a:ext cx="6817500" cy="4590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ga-IE" sz="1500" b="1" dirty="0" err="1">
                <a:solidFill>
                  <a:schemeClr val="lt1"/>
                </a:solidFill>
                <a:latin typeface="Comic Sans MS"/>
                <a:ea typeface="Comic Sans MS"/>
                <a:cs typeface="Comic Sans MS"/>
                <a:sym typeface="Comic Sans MS"/>
              </a:rPr>
              <a:t>Literacy</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will</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be</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taught</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through</a:t>
            </a:r>
            <a:r>
              <a:rPr lang="ga-IE" sz="1500" b="1" dirty="0">
                <a:solidFill>
                  <a:schemeClr val="lt1"/>
                </a:solidFill>
                <a:latin typeface="Comic Sans MS"/>
                <a:ea typeface="Comic Sans MS"/>
                <a:cs typeface="Comic Sans MS"/>
                <a:sym typeface="Comic Sans MS"/>
              </a:rPr>
              <a:t> both </a:t>
            </a:r>
            <a:r>
              <a:rPr lang="ga-IE" sz="1500" b="1" dirty="0" err="1">
                <a:solidFill>
                  <a:schemeClr val="lt1"/>
                </a:solidFill>
                <a:latin typeface="Comic Sans MS"/>
                <a:ea typeface="Comic Sans MS"/>
                <a:cs typeface="Comic Sans MS"/>
                <a:sym typeface="Comic Sans MS"/>
              </a:rPr>
              <a:t>English</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and</a:t>
            </a:r>
            <a:r>
              <a:rPr lang="ga-IE" sz="1500" b="1" dirty="0">
                <a:solidFill>
                  <a:schemeClr val="lt1"/>
                </a:solidFill>
                <a:latin typeface="Comic Sans MS"/>
                <a:ea typeface="Comic Sans MS"/>
                <a:cs typeface="Comic Sans MS"/>
                <a:sym typeface="Comic Sans MS"/>
              </a:rPr>
              <a:t> Irish.</a:t>
            </a:r>
            <a:endParaRPr sz="1500" b="1" dirty="0">
              <a:solidFill>
                <a:schemeClr val="lt1"/>
              </a:solidFill>
              <a:latin typeface="Comic Sans MS"/>
              <a:ea typeface="Comic Sans MS"/>
              <a:cs typeface="Comic Sans MS"/>
              <a:sym typeface="Comic Sans MS"/>
            </a:endParaRPr>
          </a:p>
          <a:p>
            <a:pPr marL="0" lvl="0" indent="0" algn="l" rtl="0">
              <a:lnSpc>
                <a:spcPct val="90000"/>
              </a:lnSpc>
              <a:spcBef>
                <a:spcPts val="400"/>
              </a:spcBef>
              <a:spcAft>
                <a:spcPts val="0"/>
              </a:spcAft>
              <a:buSzPts val="1200"/>
              <a:buNone/>
            </a:pPr>
            <a:endParaRPr sz="1500" u="sng" dirty="0">
              <a:latin typeface="Comic Sans MS"/>
              <a:ea typeface="Comic Sans MS"/>
              <a:cs typeface="Comic Sans MS"/>
              <a:sym typeface="Comic Sans MS"/>
            </a:endParaRPr>
          </a:p>
          <a:p>
            <a:pPr marL="0" lvl="0" indent="0" algn="l" rtl="0">
              <a:lnSpc>
                <a:spcPct val="90000"/>
              </a:lnSpc>
              <a:spcBef>
                <a:spcPts val="0"/>
              </a:spcBef>
              <a:spcAft>
                <a:spcPts val="0"/>
              </a:spcAft>
              <a:buSzPts val="1200"/>
              <a:buNone/>
            </a:pPr>
            <a:r>
              <a:rPr lang="ga-IE" sz="1500" u="sng" dirty="0" err="1">
                <a:latin typeface="Comic Sans MS"/>
                <a:ea typeface="Comic Sans MS"/>
                <a:cs typeface="Comic Sans MS"/>
                <a:sym typeface="Comic Sans MS"/>
              </a:rPr>
              <a:t>Talking</a:t>
            </a:r>
            <a:r>
              <a:rPr lang="ga-IE" sz="1500" u="sng" dirty="0">
                <a:latin typeface="Comic Sans MS"/>
                <a:ea typeface="Comic Sans MS"/>
                <a:cs typeface="Comic Sans MS"/>
                <a:sym typeface="Comic Sans MS"/>
              </a:rPr>
              <a:t> </a:t>
            </a:r>
            <a:r>
              <a:rPr lang="ga-IE" sz="1500" u="sng" dirty="0" err="1">
                <a:latin typeface="Comic Sans MS"/>
                <a:ea typeface="Comic Sans MS"/>
                <a:cs typeface="Comic Sans MS"/>
                <a:sym typeface="Comic Sans MS"/>
              </a:rPr>
              <a:t>and</a:t>
            </a:r>
            <a:r>
              <a:rPr lang="ga-IE" sz="1500" u="sng" dirty="0">
                <a:latin typeface="Comic Sans MS"/>
                <a:ea typeface="Comic Sans MS"/>
                <a:cs typeface="Comic Sans MS"/>
                <a:sym typeface="Comic Sans MS"/>
              </a:rPr>
              <a:t> </a:t>
            </a:r>
            <a:r>
              <a:rPr lang="ga-IE" sz="1500" u="sng" dirty="0" err="1">
                <a:latin typeface="Comic Sans MS"/>
                <a:ea typeface="Comic Sans MS"/>
                <a:cs typeface="Comic Sans MS"/>
                <a:sym typeface="Comic Sans MS"/>
              </a:rPr>
              <a:t>Listening</a:t>
            </a:r>
            <a:r>
              <a:rPr lang="ga-IE" sz="1500" u="sng" dirty="0">
                <a:latin typeface="Comic Sans MS"/>
                <a:ea typeface="Comic Sans MS"/>
                <a:cs typeface="Comic Sans MS"/>
                <a:sym typeface="Comic Sans MS"/>
              </a:rPr>
              <a:t>:</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a:solidFill>
                  <a:schemeClr val="lt1"/>
                </a:solidFill>
                <a:latin typeface="Comic Sans MS"/>
                <a:ea typeface="Comic Sans MS"/>
                <a:cs typeface="Comic Sans MS"/>
                <a:sym typeface="Comic Sans MS"/>
              </a:rPr>
              <a:t>This is </a:t>
            </a:r>
            <a:r>
              <a:rPr lang="ga-IE" sz="1500" dirty="0" err="1">
                <a:solidFill>
                  <a:schemeClr val="lt1"/>
                </a:solidFill>
                <a:latin typeface="Comic Sans MS"/>
                <a:ea typeface="Comic Sans MS"/>
                <a:cs typeface="Comic Sans MS"/>
                <a:sym typeface="Comic Sans MS"/>
              </a:rPr>
              <a:t>very</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important</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pupils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are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expected</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listen</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others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respectfully</a:t>
            </a:r>
            <a:r>
              <a:rPr lang="ga-IE" sz="1500" dirty="0">
                <a:solidFill>
                  <a:schemeClr val="lt1"/>
                </a:solidFill>
                <a:latin typeface="Comic Sans MS"/>
                <a:ea typeface="Comic Sans MS"/>
                <a:cs typeface="Comic Sans MS"/>
                <a:sym typeface="Comic Sans MS"/>
              </a:rPr>
              <a:t> &amp; </a:t>
            </a:r>
            <a:r>
              <a:rPr lang="ga-IE" sz="1500" dirty="0" err="1">
                <a:solidFill>
                  <a:schemeClr val="lt1"/>
                </a:solidFill>
                <a:latin typeface="Comic Sans MS"/>
                <a:ea typeface="Comic Sans MS"/>
                <a:cs typeface="Comic Sans MS"/>
                <a:sym typeface="Comic Sans MS"/>
              </a:rPr>
              <a:t>speak</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clearly</a:t>
            </a:r>
            <a:r>
              <a:rPr lang="ga-IE" sz="1500" dirty="0">
                <a:solidFill>
                  <a:schemeClr val="lt1"/>
                </a:solidFill>
                <a:latin typeface="Comic Sans MS"/>
                <a:ea typeface="Comic Sans MS"/>
                <a:cs typeface="Comic Sans MS"/>
                <a:sym typeface="Comic Sans MS"/>
              </a:rPr>
              <a:t> in </a:t>
            </a:r>
            <a:r>
              <a:rPr lang="ga-IE" sz="1500" dirty="0" err="1">
                <a:solidFill>
                  <a:schemeClr val="lt1"/>
                </a:solidFill>
                <a:latin typeface="Comic Sans MS"/>
                <a:ea typeface="Comic Sans MS"/>
                <a:cs typeface="Comic Sans MS"/>
                <a:sym typeface="Comic Sans MS"/>
              </a:rPr>
              <a:t>their</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turn</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There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will</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be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many</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opportunities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develop</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their</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communication</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skills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through</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class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discussions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debates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and</a:t>
            </a:r>
            <a:r>
              <a:rPr lang="ga-IE" sz="1500" dirty="0">
                <a:solidFill>
                  <a:schemeClr val="lt1"/>
                </a:solidFill>
                <a:latin typeface="Comic Sans MS"/>
                <a:ea typeface="Comic Sans MS"/>
                <a:cs typeface="Comic Sans MS"/>
                <a:sym typeface="Comic Sans MS"/>
              </a:rPr>
              <a:t> drama &amp; </a:t>
            </a:r>
            <a:r>
              <a:rPr lang="ga-IE" sz="1500" dirty="0" err="1">
                <a:solidFill>
                  <a:schemeClr val="lt1"/>
                </a:solidFill>
                <a:latin typeface="Comic Sans MS"/>
                <a:ea typeface="Comic Sans MS"/>
                <a:cs typeface="Comic Sans MS"/>
                <a:sym typeface="Comic Sans MS"/>
              </a:rPr>
              <a:t>role-playing</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relating</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topics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from</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across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the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curriculum</a:t>
            </a:r>
            <a:r>
              <a:rPr lang="ga-IE" sz="1500" dirty="0">
                <a:solidFill>
                  <a:schemeClr val="lt1"/>
                </a:solidFill>
                <a:latin typeface="Comic Sans MS"/>
                <a:ea typeface="Comic Sans MS"/>
                <a:cs typeface="Comic Sans MS"/>
                <a:sym typeface="Comic Sans MS"/>
              </a:rPr>
              <a:t>. </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u="sng" dirty="0" err="1">
                <a:solidFill>
                  <a:schemeClr val="lt1"/>
                </a:solidFill>
                <a:highlight>
                  <a:schemeClr val="dk1"/>
                </a:highlight>
                <a:latin typeface="Comic Sans MS"/>
                <a:ea typeface="Comic Sans MS"/>
                <a:cs typeface="Comic Sans MS"/>
                <a:sym typeface="Comic Sans MS"/>
              </a:rPr>
              <a:t>Reading</a:t>
            </a:r>
            <a:r>
              <a:rPr lang="ga-IE" sz="1500" u="sng" dirty="0">
                <a:solidFill>
                  <a:schemeClr val="dk1"/>
                </a:solidFill>
                <a:highlight>
                  <a:schemeClr val="dk1"/>
                </a:highlight>
                <a:latin typeface="Comic Sans MS"/>
                <a:ea typeface="Comic Sans MS"/>
                <a:cs typeface="Comic Sans MS"/>
                <a:sym typeface="Comic Sans MS"/>
              </a:rPr>
              <a:t> </a:t>
            </a:r>
            <a:endParaRPr sz="1500" u="sng" dirty="0">
              <a:solidFill>
                <a:schemeClr val="dk1"/>
              </a:solidFill>
              <a:highlight>
                <a:schemeClr val="dk1"/>
              </a:highlight>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err="1">
                <a:solidFill>
                  <a:schemeClr val="lt1"/>
                </a:solidFill>
                <a:highlight>
                  <a:schemeClr val="dk1"/>
                </a:highlight>
                <a:latin typeface="Comic Sans MS"/>
                <a:ea typeface="Comic Sans MS"/>
                <a:cs typeface="Comic Sans MS"/>
                <a:sym typeface="Comic Sans MS"/>
              </a:rPr>
              <a:t>Reading</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will</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be</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celebrated</a:t>
            </a:r>
            <a:r>
              <a:rPr lang="ga-IE" sz="1500" dirty="0">
                <a:solidFill>
                  <a:schemeClr val="lt1"/>
                </a:solidFill>
                <a:highlight>
                  <a:schemeClr val="dk1"/>
                </a:highlight>
                <a:latin typeface="Comic Sans MS"/>
                <a:ea typeface="Comic Sans MS"/>
                <a:cs typeface="Comic Sans MS"/>
                <a:sym typeface="Comic Sans MS"/>
              </a:rPr>
              <a:t> both as a form </a:t>
            </a:r>
            <a:r>
              <a:rPr lang="ga-IE" sz="1500" dirty="0" err="1">
                <a:solidFill>
                  <a:schemeClr val="lt1"/>
                </a:solidFill>
                <a:highlight>
                  <a:schemeClr val="dk1"/>
                </a:highlight>
                <a:latin typeface="Comic Sans MS"/>
                <a:ea typeface="Comic Sans MS"/>
                <a:cs typeface="Comic Sans MS"/>
                <a:sym typeface="Comic Sans MS"/>
              </a:rPr>
              <a:t>of</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enjoyment</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and</a:t>
            </a:r>
            <a:r>
              <a:rPr lang="ga-IE" sz="1500" dirty="0">
                <a:solidFill>
                  <a:schemeClr val="lt1"/>
                </a:solidFill>
                <a:latin typeface="Comic Sans MS"/>
                <a:ea typeface="Comic Sans MS"/>
                <a:cs typeface="Comic Sans MS"/>
                <a:sym typeface="Comic Sans MS"/>
              </a:rPr>
              <a:t> a </a:t>
            </a:r>
            <a:r>
              <a:rPr lang="ga-IE" sz="1500" dirty="0" err="1">
                <a:solidFill>
                  <a:schemeClr val="lt1"/>
                </a:solidFill>
                <a:latin typeface="Comic Sans MS"/>
                <a:ea typeface="Comic Sans MS"/>
                <a:cs typeface="Comic Sans MS"/>
                <a:sym typeface="Comic Sans MS"/>
              </a:rPr>
              <a:t>vital</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life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skill</a:t>
            </a:r>
            <a:r>
              <a:rPr lang="ga-IE" sz="1500" dirty="0">
                <a:solidFill>
                  <a:schemeClr val="lt1"/>
                </a:solidFill>
                <a:latin typeface="Comic Sans MS"/>
                <a:ea typeface="Comic Sans MS"/>
                <a:cs typeface="Comic Sans MS"/>
                <a:sym typeface="Comic Sans MS"/>
              </a:rPr>
              <a:t> in Rang a Cúig. </a:t>
            </a:r>
            <a:r>
              <a:rPr lang="ga-IE" sz="1500" dirty="0" err="1">
                <a:solidFill>
                  <a:schemeClr val="lt1"/>
                </a:solidFill>
                <a:latin typeface="Comic Sans MS"/>
                <a:ea typeface="Comic Sans MS"/>
                <a:cs typeface="Comic Sans MS"/>
                <a:sym typeface="Comic Sans MS"/>
              </a:rPr>
              <a:t>Reading</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homework</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should</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be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given</a:t>
            </a:r>
            <a:r>
              <a:rPr lang="ga-IE" sz="1500" dirty="0">
                <a:solidFill>
                  <a:schemeClr val="lt1"/>
                </a:solidFill>
                <a:latin typeface="Comic Sans MS"/>
                <a:ea typeface="Comic Sans MS"/>
                <a:cs typeface="Comic Sans MS"/>
                <a:sym typeface="Comic Sans MS"/>
              </a:rPr>
              <a:t> as </a:t>
            </a:r>
            <a:r>
              <a:rPr lang="ga-IE" sz="1500" dirty="0" err="1">
                <a:solidFill>
                  <a:schemeClr val="lt1"/>
                </a:solidFill>
                <a:latin typeface="Comic Sans MS"/>
                <a:ea typeface="Comic Sans MS"/>
                <a:cs typeface="Comic Sans MS"/>
                <a:sym typeface="Comic Sans MS"/>
              </a:rPr>
              <a:t>much</a:t>
            </a:r>
            <a:r>
              <a:rPr lang="ga-IE" sz="1500" dirty="0">
                <a:solidFill>
                  <a:schemeClr val="lt1"/>
                </a:solidFill>
                <a:latin typeface="Comic Sans MS"/>
                <a:ea typeface="Comic Sans MS"/>
                <a:cs typeface="Comic Sans MS"/>
                <a:sym typeface="Comic Sans MS"/>
              </a:rPr>
              <a:t> time &amp; </a:t>
            </a:r>
            <a:r>
              <a:rPr lang="ga-IE" sz="1500" dirty="0" err="1">
                <a:solidFill>
                  <a:schemeClr val="lt1"/>
                </a:solidFill>
                <a:latin typeface="Comic Sans MS"/>
                <a:ea typeface="Comic Sans MS"/>
                <a:cs typeface="Comic Sans MS"/>
                <a:sym typeface="Comic Sans MS"/>
              </a:rPr>
              <a:t>attention</a:t>
            </a:r>
            <a:r>
              <a:rPr lang="ga-IE" sz="1500" dirty="0">
                <a:solidFill>
                  <a:schemeClr val="lt1"/>
                </a:solidFill>
                <a:latin typeface="Comic Sans MS"/>
                <a:ea typeface="Comic Sans MS"/>
                <a:cs typeface="Comic Sans MS"/>
                <a:sym typeface="Comic Sans MS"/>
              </a:rPr>
              <a:t> as </a:t>
            </a:r>
            <a:r>
              <a:rPr lang="ga-IE" sz="1500" dirty="0" err="1">
                <a:solidFill>
                  <a:schemeClr val="lt1"/>
                </a:solidFill>
                <a:latin typeface="Comic Sans MS"/>
                <a:ea typeface="Comic Sans MS"/>
                <a:cs typeface="Comic Sans MS"/>
                <a:sym typeface="Comic Sans MS"/>
              </a:rPr>
              <a:t>written</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work</a:t>
            </a:r>
            <a:r>
              <a:rPr lang="ga-IE" sz="1500" dirty="0">
                <a:solidFill>
                  <a:schemeClr val="lt1"/>
                </a:solidFill>
                <a:latin typeface="Comic Sans MS"/>
                <a:ea typeface="Comic Sans MS"/>
                <a:cs typeface="Comic Sans MS"/>
                <a:sym typeface="Comic Sans MS"/>
              </a:rPr>
              <a:t>. </a:t>
            </a:r>
            <a:endParaRPr sz="1500" dirty="0">
              <a:solidFill>
                <a:schemeClr val="lt1"/>
              </a:solidFill>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err="1">
                <a:solidFill>
                  <a:schemeClr val="lt1"/>
                </a:solidFill>
                <a:latin typeface="Comic Sans MS"/>
                <a:ea typeface="Comic Sans MS"/>
                <a:cs typeface="Comic Sans MS"/>
                <a:sym typeface="Comic Sans MS"/>
              </a:rPr>
              <a:t>Home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readers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will</a:t>
            </a:r>
            <a:r>
              <a:rPr lang="ga-IE" sz="1500" dirty="0">
                <a:solidFill>
                  <a:schemeClr val="lt1"/>
                </a:solidFill>
                <a:latin typeface="Comic Sans MS"/>
                <a:ea typeface="Comic Sans MS"/>
                <a:cs typeface="Comic Sans MS"/>
                <a:sym typeface="Comic Sans MS"/>
              </a:rPr>
              <a:t> </a:t>
            </a:r>
            <a:r>
              <a:rPr lang="ga-IE" sz="1500" dirty="0" err="1">
                <a:latin typeface="Comic Sans MS"/>
                <a:ea typeface="Comic Sans MS"/>
                <a:cs typeface="Comic Sans MS"/>
                <a:sym typeface="Comic Sans MS"/>
              </a:rPr>
              <a:t>be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sent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home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weekly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with</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parents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These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are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easier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books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encourage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reading</a:t>
            </a:r>
            <a:r>
              <a:rPr lang="ga-IE" sz="1500" dirty="0">
                <a:latin typeface="Comic Sans MS"/>
                <a:ea typeface="Comic Sans MS"/>
                <a:cs typeface="Comic Sans MS"/>
                <a:sym typeface="Comic Sans MS"/>
              </a:rPr>
              <a:t>. The </a:t>
            </a:r>
            <a:r>
              <a:rPr lang="ga-IE" sz="1500" dirty="0" err="1">
                <a:latin typeface="Comic Sans MS"/>
                <a:ea typeface="Comic Sans MS"/>
                <a:cs typeface="Comic Sans MS"/>
                <a:sym typeface="Comic Sans MS"/>
              </a:rPr>
              <a:t>children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will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complete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short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activities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based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these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readers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for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homework</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which</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will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help</a:t>
            </a:r>
            <a:r>
              <a:rPr lang="ga-IE" sz="1500" dirty="0">
                <a:latin typeface="Comic Sans MS"/>
                <a:ea typeface="Comic Sans MS"/>
                <a:cs typeface="Comic Sans MS"/>
                <a:sym typeface="Comic Sans MS"/>
              </a:rPr>
              <a:t> aid </a:t>
            </a:r>
            <a:r>
              <a:rPr lang="ga-IE" sz="1500" dirty="0" err="1">
                <a:latin typeface="Comic Sans MS"/>
                <a:ea typeface="Comic Sans MS"/>
                <a:cs typeface="Comic Sans MS"/>
                <a:sym typeface="Comic Sans MS"/>
              </a:rPr>
              <a:t>their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comprehension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of</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what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have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a:t>
            </a:r>
            <a:r>
              <a:rPr lang="ga-IE" sz="1500" dirty="0">
                <a:latin typeface="Comic Sans MS"/>
                <a:ea typeface="Comic Sans MS"/>
                <a:cs typeface="Comic Sans MS"/>
                <a:sym typeface="Comic Sans MS"/>
              </a:rPr>
              <a:t> in </a:t>
            </a:r>
            <a:r>
              <a:rPr lang="ga-IE" sz="1500" dirty="0" err="1">
                <a:latin typeface="Comic Sans MS"/>
                <a:ea typeface="Comic Sans MS"/>
                <a:cs typeface="Comic Sans MS"/>
                <a:sym typeface="Comic Sans MS"/>
              </a:rPr>
              <a:t>class</a:t>
            </a:r>
            <a:r>
              <a:rPr lang="ga-IE" sz="1500" dirty="0">
                <a:latin typeface="Comic Sans MS"/>
                <a:ea typeface="Comic Sans MS"/>
                <a:cs typeface="Comic Sans MS"/>
                <a:sym typeface="Comic Sans MS"/>
              </a:rPr>
              <a:t>. </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err="1">
                <a:latin typeface="Comic Sans MS"/>
                <a:ea typeface="Comic Sans MS"/>
                <a:cs typeface="Comic Sans MS"/>
                <a:sym typeface="Comic Sans MS"/>
              </a:rPr>
              <a:t>Children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will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have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access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class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library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books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and</a:t>
            </a:r>
            <a:r>
              <a:rPr lang="ga-IE" sz="1500" dirty="0">
                <a:latin typeface="Comic Sans MS"/>
                <a:ea typeface="Comic Sans MS"/>
                <a:cs typeface="Comic Sans MS"/>
                <a:sym typeface="Comic Sans MS"/>
              </a:rPr>
              <a:t> a </a:t>
            </a:r>
            <a:r>
              <a:rPr lang="ga-IE" sz="1500" dirty="0" err="1">
                <a:latin typeface="Comic Sans MS"/>
                <a:ea typeface="Comic Sans MS"/>
                <a:cs typeface="Comic Sans MS"/>
                <a:sym typeface="Comic Sans MS"/>
              </a:rPr>
              <a:t>wide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range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of</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texts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based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our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topic</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non-fiction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books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poetry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anthologies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graphic</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novels</a:t>
            </a:r>
            <a:r>
              <a:rPr lang="ga-IE" sz="1500" dirty="0">
                <a:latin typeface="Comic Sans MS"/>
                <a:ea typeface="Comic Sans MS"/>
                <a:cs typeface="Comic Sans MS"/>
                <a:sym typeface="Comic Sans MS"/>
              </a:rPr>
              <a:t> etc.)  </a:t>
            </a:r>
            <a:r>
              <a:rPr lang="ga-IE" sz="1500" dirty="0" err="1">
                <a:latin typeface="Comic Sans MS"/>
                <a:ea typeface="Comic Sans MS"/>
                <a:cs typeface="Comic Sans MS"/>
                <a:sym typeface="Comic Sans MS"/>
              </a:rPr>
              <a:t>We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encourage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parents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en-GB" sz="1500" dirty="0">
                <a:latin typeface="Comic Sans MS"/>
                <a:ea typeface="Comic Sans MS"/>
                <a:cs typeface="Comic Sans MS"/>
                <a:sym typeface="Comic Sans MS"/>
              </a:rPr>
              <a:t>have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their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children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join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local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library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and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engage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with</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their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child</a:t>
            </a:r>
            <a:r>
              <a:rPr lang="ga-IE" sz="1500" dirty="0">
                <a:latin typeface="Comic Sans MS"/>
                <a:ea typeface="Comic Sans MS"/>
                <a:cs typeface="Comic Sans MS"/>
                <a:sym typeface="Comic Sans MS"/>
              </a:rPr>
              <a:t> in </a:t>
            </a:r>
            <a:r>
              <a:rPr lang="ga-IE" sz="1500" dirty="0" err="1">
                <a:latin typeface="Comic Sans MS"/>
                <a:ea typeface="Comic Sans MS"/>
                <a:cs typeface="Comic Sans MS"/>
                <a:sym typeface="Comic Sans MS"/>
              </a:rPr>
              <a:t>positive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conversations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about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material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that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are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reading</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for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pleasure</a:t>
            </a:r>
            <a:r>
              <a:rPr lang="ga-IE" sz="1500" dirty="0">
                <a:latin typeface="Comic Sans MS"/>
                <a:ea typeface="Comic Sans MS"/>
                <a:cs typeface="Comic Sans MS"/>
                <a:sym typeface="Comic Sans MS"/>
              </a:rPr>
              <a:t>.  </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err="1">
                <a:latin typeface="Comic Sans MS"/>
                <a:ea typeface="Comic Sans MS"/>
                <a:cs typeface="Comic Sans MS"/>
                <a:sym typeface="Comic Sans MS"/>
              </a:rPr>
              <a:t>We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use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Accelerated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Reading</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scheme</a:t>
            </a:r>
            <a:r>
              <a:rPr lang="ga-IE" sz="1500" dirty="0">
                <a:latin typeface="Comic Sans MS"/>
                <a:ea typeface="Comic Sans MS"/>
                <a:cs typeface="Comic Sans MS"/>
                <a:sym typeface="Comic Sans MS"/>
              </a:rPr>
              <a:t> in Rang a Cúig. The </a:t>
            </a:r>
            <a:r>
              <a:rPr lang="ga-IE" sz="1500" dirty="0" err="1">
                <a:latin typeface="Comic Sans MS"/>
                <a:ea typeface="Comic Sans MS"/>
                <a:cs typeface="Comic Sans MS"/>
                <a:sym typeface="Comic Sans MS"/>
              </a:rPr>
              <a:t>children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are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encouraged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their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Accelerated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Reader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book</a:t>
            </a:r>
            <a:r>
              <a:rPr lang="ga-IE" sz="1500" dirty="0">
                <a:latin typeface="Comic Sans MS"/>
                <a:ea typeface="Comic Sans MS"/>
                <a:cs typeface="Comic Sans MS"/>
                <a:sym typeface="Comic Sans MS"/>
              </a:rPr>
              <a:t> at </a:t>
            </a:r>
            <a:r>
              <a:rPr lang="ga-IE" sz="1500" dirty="0" err="1">
                <a:latin typeface="Comic Sans MS"/>
                <a:ea typeface="Comic Sans MS"/>
                <a:cs typeface="Comic Sans MS"/>
                <a:sym typeface="Comic Sans MS"/>
              </a:rPr>
              <a:t>home</a:t>
            </a:r>
            <a:r>
              <a:rPr lang="ga-IE" sz="1500" dirty="0">
                <a:latin typeface="Comic Sans MS"/>
                <a:ea typeface="Comic Sans MS"/>
                <a:cs typeface="Comic Sans MS"/>
                <a:sym typeface="Comic Sans MS"/>
              </a:rPr>
              <a:t>. </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endParaRPr sz="1500" dirty="0">
              <a:latin typeface="Comic Sans MS"/>
              <a:ea typeface="Comic Sans MS"/>
              <a:cs typeface="Comic Sans MS"/>
              <a:sym typeface="Comic Sans MS"/>
            </a:endParaRPr>
          </a:p>
        </p:txBody>
      </p:sp>
      <p:sp>
        <p:nvSpPr>
          <p:cNvPr id="177" name="Google Shape;177;p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46274"/>
            </a:srgbClr>
          </a:solidFill>
          <a:ln>
            <a:noFill/>
          </a:ln>
        </p:spPr>
        <p:txBody>
          <a:bodyPr/>
          <a:lstStyle/>
          <a:p>
            <a:endParaRPr lang="en-GB"/>
          </a:p>
        </p:txBody>
      </p:sp>
      <p:sp>
        <p:nvSpPr>
          <p:cNvPr id="178" name="Google Shape;178;p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txBody>
          <a:bodyPr/>
          <a:lstStyle/>
          <a:p>
            <a:endParaRPr lang="en-GB"/>
          </a:p>
        </p:txBody>
      </p:sp>
      <p:sp>
        <p:nvSpPr>
          <p:cNvPr id="179" name="Google Shape;179;p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txBody>
          <a:bodyPr/>
          <a:lstStyle/>
          <a:p>
            <a:endParaRPr lang="en-GB"/>
          </a:p>
        </p:txBody>
      </p:sp>
      <p:sp>
        <p:nvSpPr>
          <p:cNvPr id="180" name="Google Shape;180;p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4"/>
        <p:cNvGrpSpPr/>
        <p:nvPr/>
      </p:nvGrpSpPr>
      <p:grpSpPr>
        <a:xfrm>
          <a:off x="0" y="0"/>
          <a:ext cx="0" cy="0"/>
          <a:chOff x="0" y="0"/>
          <a:chExt cx="0" cy="0"/>
        </a:xfrm>
      </p:grpSpPr>
      <p:pic>
        <p:nvPicPr>
          <p:cNvPr id="185" name="Google Shape;185;p6"/>
          <p:cNvPicPr preferRelativeResize="0"/>
          <p:nvPr/>
        </p:nvPicPr>
        <p:blipFill rotWithShape="1">
          <a:blip r:embed="rId3">
            <a:alphaModFix/>
          </a:blip>
          <a:srcRect l="9091" t="12467" b="5712"/>
          <a:stretch/>
        </p:blipFill>
        <p:spPr>
          <a:xfrm>
            <a:off x="1" y="10"/>
            <a:ext cx="12192000" cy="6857990"/>
          </a:xfrm>
          <a:prstGeom prst="rect">
            <a:avLst/>
          </a:prstGeom>
          <a:noFill/>
          <a:ln>
            <a:noFill/>
          </a:ln>
        </p:spPr>
      </p:pic>
      <p:sp>
        <p:nvSpPr>
          <p:cNvPr id="186" name="Google Shape;186;p6"/>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a:off x="1624188" y="0"/>
            <a:ext cx="9372600" cy="6858000"/>
          </a:xfrm>
          <a:prstGeom prst="parallelogram">
            <a:avLst>
              <a:gd name="adj" fmla="val 14937"/>
            </a:avLst>
          </a:prstGeom>
          <a:solidFill>
            <a:schemeClr val="dk1">
              <a:alpha val="8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cxnSp>
        <p:nvCxnSpPr>
          <p:cNvPr id="188" name="Google Shape;188;p6"/>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189" name="Google Shape;189;p6"/>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190" name="Google Shape;190;p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txBody>
          <a:bodyPr/>
          <a:lstStyle/>
          <a:p>
            <a:endParaRPr lang="en-GB"/>
          </a:p>
        </p:txBody>
      </p:sp>
      <p:sp>
        <p:nvSpPr>
          <p:cNvPr id="191" name="Google Shape;191;p6"/>
          <p:cNvSpPr txBox="1">
            <a:spLocks noGrp="1"/>
          </p:cNvSpPr>
          <p:nvPr>
            <p:ph type="title"/>
          </p:nvPr>
        </p:nvSpPr>
        <p:spPr>
          <a:xfrm>
            <a:off x="2786047" y="609600"/>
            <a:ext cx="6487955"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Litearthacht/ Literacy Continued</a:t>
            </a:r>
            <a:endParaRPr/>
          </a:p>
        </p:txBody>
      </p:sp>
      <p:sp>
        <p:nvSpPr>
          <p:cNvPr id="192" name="Google Shape;192;p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GB"/>
          </a:p>
        </p:txBody>
      </p:sp>
      <p:sp>
        <p:nvSpPr>
          <p:cNvPr id="193" name="Google Shape;193;p6"/>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
          <p:cNvSpPr txBox="1">
            <a:spLocks noGrp="1"/>
          </p:cNvSpPr>
          <p:nvPr>
            <p:ph type="body" idx="1"/>
          </p:nvPr>
        </p:nvSpPr>
        <p:spPr>
          <a:xfrm>
            <a:off x="2363148" y="1783800"/>
            <a:ext cx="7723800" cy="488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200"/>
              <a:buNone/>
            </a:pPr>
            <a:r>
              <a:rPr lang="ga-IE" sz="1400" u="sng"/>
              <a:t>Phonics and spellings</a:t>
            </a:r>
            <a:endParaRPr sz="1400"/>
          </a:p>
          <a:p>
            <a:pPr marL="0" lvl="0" indent="0" algn="l" rtl="0">
              <a:lnSpc>
                <a:spcPct val="90000"/>
              </a:lnSpc>
              <a:spcBef>
                <a:spcPts val="1000"/>
              </a:spcBef>
              <a:spcAft>
                <a:spcPts val="0"/>
              </a:spcAft>
              <a:buSzPts val="1200"/>
              <a:buNone/>
            </a:pPr>
            <a:r>
              <a:rPr lang="ga-IE" sz="1400"/>
              <a:t>Phonics play a very important part in reading and spellings, especially in the Irish language, as the children continue to navigate the sounds and spelling system of their second language.   </a:t>
            </a:r>
            <a:endParaRPr sz="1400"/>
          </a:p>
          <a:p>
            <a:pPr marL="0" lvl="0" indent="0" algn="l" rtl="0">
              <a:lnSpc>
                <a:spcPct val="90000"/>
              </a:lnSpc>
              <a:spcBef>
                <a:spcPts val="1000"/>
              </a:spcBef>
              <a:spcAft>
                <a:spcPts val="0"/>
              </a:spcAft>
              <a:buSzPts val="1200"/>
              <a:buNone/>
            </a:pPr>
            <a:r>
              <a:rPr lang="ga-IE" sz="1400">
                <a:highlight>
                  <a:schemeClr val="dk1"/>
                </a:highlight>
              </a:rPr>
              <a:t>We follow the Cód na Gaeilge program during Fónaic na Gaeilge lessons. The children will investigate a new sound each week and will complete a spelling test every Friday to assess their understanding of this sound. </a:t>
            </a:r>
            <a:endParaRPr sz="1400">
              <a:highlight>
                <a:srgbClr val="000000"/>
              </a:highlight>
            </a:endParaRPr>
          </a:p>
          <a:p>
            <a:pPr marL="0" lvl="0" indent="0" algn="l" rtl="0">
              <a:lnSpc>
                <a:spcPct val="90000"/>
              </a:lnSpc>
              <a:spcBef>
                <a:spcPts val="1000"/>
              </a:spcBef>
              <a:spcAft>
                <a:spcPts val="0"/>
              </a:spcAft>
              <a:buSzPts val="1200"/>
              <a:buNone/>
            </a:pPr>
            <a:r>
              <a:rPr lang="ga-IE" sz="1400" u="sng">
                <a:highlight>
                  <a:srgbClr val="000000"/>
                </a:highlight>
              </a:rPr>
              <a:t>Writing </a:t>
            </a:r>
            <a:endParaRPr sz="1400">
              <a:highlight>
                <a:srgbClr val="000000"/>
              </a:highlight>
            </a:endParaRPr>
          </a:p>
          <a:p>
            <a:pPr marL="0" lvl="0" indent="0" algn="l" rtl="0">
              <a:lnSpc>
                <a:spcPct val="90000"/>
              </a:lnSpc>
              <a:spcBef>
                <a:spcPts val="1000"/>
              </a:spcBef>
              <a:spcAft>
                <a:spcPts val="0"/>
              </a:spcAft>
              <a:buSzPts val="1200"/>
              <a:buNone/>
            </a:pPr>
            <a:r>
              <a:rPr lang="ga-IE" sz="1400"/>
              <a:t>The children will be introduced to a new genre of writing each half term (eg, recount, instructional, narrative etc.). We are currently focusing on identifying the features of and writing our own newspaper articles. </a:t>
            </a:r>
            <a:endParaRPr sz="1400"/>
          </a:p>
          <a:p>
            <a:pPr marL="0" lvl="0" indent="0" algn="l" rtl="0">
              <a:lnSpc>
                <a:spcPct val="90000"/>
              </a:lnSpc>
              <a:spcBef>
                <a:spcPts val="1000"/>
              </a:spcBef>
              <a:spcAft>
                <a:spcPts val="0"/>
              </a:spcAft>
              <a:buSzPts val="1200"/>
              <a:buNone/>
            </a:pPr>
            <a:r>
              <a:rPr lang="ga-IE" sz="1400"/>
              <a:t>In Rang a Cúig, we will place a particular focus on producing high quality pieces of writing. We will focus on the 5 stages of the writing process (collating ideas, planning, drafting, redrafting and editing and publishing) and the children will have plenty of opportunities to share their writing with suitable audiences. </a:t>
            </a:r>
            <a:endParaRPr sz="1400">
              <a:solidFill>
                <a:schemeClr val="lt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400">
              <a:solidFill>
                <a:schemeClr val="lt1"/>
              </a:solidFill>
              <a:latin typeface="Arial"/>
              <a:ea typeface="Arial"/>
              <a:cs typeface="Arial"/>
              <a:sym typeface="Arial"/>
            </a:endParaRPr>
          </a:p>
          <a:p>
            <a:pPr marL="0" lvl="0" indent="0" algn="l" rtl="0">
              <a:lnSpc>
                <a:spcPct val="90000"/>
              </a:lnSpc>
              <a:spcBef>
                <a:spcPts val="1200"/>
              </a:spcBef>
              <a:spcAft>
                <a:spcPts val="0"/>
              </a:spcAft>
              <a:buSzPts val="1200"/>
              <a:buNone/>
            </a:pPr>
            <a:endParaRPr sz="1400">
              <a:solidFill>
                <a:schemeClr val="lt1"/>
              </a:solidFill>
            </a:endParaRPr>
          </a:p>
          <a:p>
            <a:pPr marL="0" lvl="0" indent="0" algn="l" rtl="0">
              <a:lnSpc>
                <a:spcPct val="90000"/>
              </a:lnSpc>
              <a:spcBef>
                <a:spcPts val="1000"/>
              </a:spcBef>
              <a:spcAft>
                <a:spcPts val="0"/>
              </a:spcAft>
              <a:buSzPts val="1200"/>
              <a:buNone/>
            </a:pPr>
            <a:endParaRPr sz="1500"/>
          </a:p>
        </p:txBody>
      </p:sp>
      <p:sp>
        <p:nvSpPr>
          <p:cNvPr id="195" name="Google Shape;195;p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46274"/>
            </a:srgbClr>
          </a:solidFill>
          <a:ln>
            <a:noFill/>
          </a:ln>
        </p:spPr>
        <p:txBody>
          <a:bodyPr/>
          <a:lstStyle/>
          <a:p>
            <a:endParaRPr lang="en-GB"/>
          </a:p>
        </p:txBody>
      </p:sp>
      <p:sp>
        <p:nvSpPr>
          <p:cNvPr id="196" name="Google Shape;196;p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txBody>
          <a:bodyPr/>
          <a:lstStyle/>
          <a:p>
            <a:endParaRPr lang="en-GB"/>
          </a:p>
        </p:txBody>
      </p:sp>
      <p:sp>
        <p:nvSpPr>
          <p:cNvPr id="197" name="Google Shape;197;p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txBody>
          <a:bodyPr/>
          <a:lstStyle/>
          <a:p>
            <a:endParaRPr lang="en-GB"/>
          </a:p>
        </p:txBody>
      </p:sp>
      <p:sp>
        <p:nvSpPr>
          <p:cNvPr id="198" name="Google Shape;198;p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2"/>
        <p:cNvGrpSpPr/>
        <p:nvPr/>
      </p:nvGrpSpPr>
      <p:grpSpPr>
        <a:xfrm>
          <a:off x="0" y="0"/>
          <a:ext cx="0" cy="0"/>
          <a:chOff x="0" y="0"/>
          <a:chExt cx="0" cy="0"/>
        </a:xfrm>
      </p:grpSpPr>
      <p:pic>
        <p:nvPicPr>
          <p:cNvPr id="203" name="Google Shape;203;p7"/>
          <p:cNvPicPr preferRelativeResize="0"/>
          <p:nvPr/>
        </p:nvPicPr>
        <p:blipFill rotWithShape="1">
          <a:blip r:embed="rId3">
            <a:alphaModFix/>
          </a:blip>
          <a:srcRect t="27216" b="16532"/>
          <a:stretch/>
        </p:blipFill>
        <p:spPr>
          <a:xfrm>
            <a:off x="1" y="10"/>
            <a:ext cx="12192000" cy="6857990"/>
          </a:xfrm>
          <a:prstGeom prst="rect">
            <a:avLst/>
          </a:prstGeom>
          <a:noFill/>
          <a:ln>
            <a:noFill/>
          </a:ln>
        </p:spPr>
      </p:pic>
      <p:sp>
        <p:nvSpPr>
          <p:cNvPr id="204" name="Google Shape;204;p7"/>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7"/>
          <p:cNvSpPr/>
          <p:nvPr/>
        </p:nvSpPr>
        <p:spPr>
          <a:xfrm>
            <a:off x="1624188" y="0"/>
            <a:ext cx="9372600" cy="6858000"/>
          </a:xfrm>
          <a:prstGeom prst="parallelogram">
            <a:avLst>
              <a:gd name="adj" fmla="val 14937"/>
            </a:avLst>
          </a:prstGeom>
          <a:solidFill>
            <a:schemeClr val="dk1">
              <a:alpha val="8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cxnSp>
        <p:nvCxnSpPr>
          <p:cNvPr id="206" name="Google Shape;206;p7"/>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207" name="Google Shape;207;p7"/>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208" name="Google Shape;208;p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txBody>
          <a:bodyPr/>
          <a:lstStyle/>
          <a:p>
            <a:endParaRPr lang="en-GB"/>
          </a:p>
        </p:txBody>
      </p:sp>
      <p:sp>
        <p:nvSpPr>
          <p:cNvPr id="209" name="Google Shape;209;p7"/>
          <p:cNvSpPr txBox="1">
            <a:spLocks noGrp="1"/>
          </p:cNvSpPr>
          <p:nvPr>
            <p:ph type="title"/>
          </p:nvPr>
        </p:nvSpPr>
        <p:spPr>
          <a:xfrm>
            <a:off x="2852023" y="330820"/>
            <a:ext cx="6487955"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Uimhearthacht- Numeracy </a:t>
            </a:r>
            <a:endParaRPr/>
          </a:p>
        </p:txBody>
      </p:sp>
      <p:sp>
        <p:nvSpPr>
          <p:cNvPr id="210" name="Google Shape;210;p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lstStyle/>
          <a:p>
            <a:endParaRPr lang="en-GB"/>
          </a:p>
        </p:txBody>
      </p:sp>
      <p:sp>
        <p:nvSpPr>
          <p:cNvPr id="211" name="Google Shape;211;p7"/>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7"/>
          <p:cNvSpPr txBox="1">
            <a:spLocks noGrp="1"/>
          </p:cNvSpPr>
          <p:nvPr>
            <p:ph type="body" idx="1"/>
          </p:nvPr>
        </p:nvSpPr>
        <p:spPr>
          <a:xfrm>
            <a:off x="2233193" y="962040"/>
            <a:ext cx="7683108" cy="56661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FF9900"/>
              </a:buClr>
              <a:buSzPts val="1440"/>
              <a:buChar char="►"/>
            </a:pPr>
            <a:r>
              <a:rPr lang="ga-IE" dirty="0">
                <a:solidFill>
                  <a:srgbClr val="FF9900"/>
                </a:solidFill>
                <a:highlight>
                  <a:schemeClr val="dk1"/>
                </a:highlight>
              </a:rPr>
              <a:t>The </a:t>
            </a:r>
            <a:r>
              <a:rPr lang="ga-IE" dirty="0" err="1">
                <a:solidFill>
                  <a:srgbClr val="FF9900"/>
                </a:solidFill>
                <a:highlight>
                  <a:schemeClr val="dk1"/>
                </a:highlight>
              </a:rPr>
              <a:t>month</a:t>
            </a:r>
            <a:r>
              <a:rPr lang="ga-IE" dirty="0">
                <a:solidFill>
                  <a:srgbClr val="FF9900"/>
                </a:solidFill>
                <a:highlight>
                  <a:schemeClr val="dk1"/>
                </a:highlight>
              </a:rPr>
              <a:t> </a:t>
            </a:r>
            <a:r>
              <a:rPr lang="ga-IE" dirty="0" err="1">
                <a:solidFill>
                  <a:srgbClr val="FF9900"/>
                </a:solidFill>
                <a:highlight>
                  <a:schemeClr val="dk1"/>
                </a:highlight>
              </a:rPr>
              <a:t>of</a:t>
            </a:r>
            <a:r>
              <a:rPr lang="ga-IE" dirty="0">
                <a:solidFill>
                  <a:srgbClr val="FF9900"/>
                </a:solidFill>
                <a:highlight>
                  <a:schemeClr val="dk1"/>
                </a:highlight>
              </a:rPr>
              <a:t> </a:t>
            </a:r>
            <a:r>
              <a:rPr lang="ga-IE" dirty="0" err="1">
                <a:solidFill>
                  <a:srgbClr val="FF9900"/>
                </a:solidFill>
                <a:highlight>
                  <a:schemeClr val="dk1"/>
                </a:highlight>
              </a:rPr>
              <a:t>September</a:t>
            </a:r>
            <a:r>
              <a:rPr lang="ga-IE" dirty="0">
                <a:solidFill>
                  <a:srgbClr val="FF9900"/>
                </a:solidFill>
                <a:highlight>
                  <a:schemeClr val="dk1"/>
                </a:highlight>
              </a:rPr>
              <a:t> is </a:t>
            </a:r>
            <a:r>
              <a:rPr lang="ga-IE" dirty="0" err="1">
                <a:solidFill>
                  <a:srgbClr val="FF9900"/>
                </a:solidFill>
                <a:highlight>
                  <a:schemeClr val="dk1"/>
                </a:highlight>
              </a:rPr>
              <a:t>spent</a:t>
            </a:r>
            <a:r>
              <a:rPr lang="ga-IE" dirty="0">
                <a:solidFill>
                  <a:srgbClr val="FF9900"/>
                </a:solidFill>
                <a:highlight>
                  <a:schemeClr val="dk1"/>
                </a:highlight>
              </a:rPr>
              <a:t> </a:t>
            </a:r>
            <a:r>
              <a:rPr lang="ga-IE" dirty="0" err="1">
                <a:solidFill>
                  <a:srgbClr val="FF9900"/>
                </a:solidFill>
                <a:highlight>
                  <a:schemeClr val="dk1"/>
                </a:highlight>
              </a:rPr>
              <a:t>revising</a:t>
            </a:r>
            <a:r>
              <a:rPr lang="ga-IE" dirty="0">
                <a:solidFill>
                  <a:srgbClr val="FF9900"/>
                </a:solidFill>
                <a:highlight>
                  <a:schemeClr val="dk1"/>
                </a:highlight>
              </a:rPr>
              <a:t> </a:t>
            </a:r>
            <a:r>
              <a:rPr lang="ga-IE" dirty="0" err="1">
                <a:solidFill>
                  <a:srgbClr val="FF9900"/>
                </a:solidFill>
                <a:highlight>
                  <a:schemeClr val="dk1"/>
                </a:highlight>
              </a:rPr>
              <a:t>the</a:t>
            </a:r>
            <a:r>
              <a:rPr lang="ga-IE" dirty="0">
                <a:solidFill>
                  <a:srgbClr val="FF9900"/>
                </a:solidFill>
                <a:highlight>
                  <a:schemeClr val="dk1"/>
                </a:highlight>
              </a:rPr>
              <a:t> </a:t>
            </a:r>
            <a:r>
              <a:rPr lang="ga-IE" dirty="0" err="1">
                <a:solidFill>
                  <a:srgbClr val="FF9900"/>
                </a:solidFill>
                <a:highlight>
                  <a:schemeClr val="dk1"/>
                </a:highlight>
              </a:rPr>
              <a:t>four</a:t>
            </a:r>
            <a:r>
              <a:rPr lang="ga-IE" dirty="0">
                <a:solidFill>
                  <a:srgbClr val="FF9900"/>
                </a:solidFill>
                <a:highlight>
                  <a:schemeClr val="dk1"/>
                </a:highlight>
              </a:rPr>
              <a:t> main </a:t>
            </a:r>
            <a:r>
              <a:rPr lang="ga-IE" dirty="0" err="1">
                <a:solidFill>
                  <a:srgbClr val="FF9900"/>
                </a:solidFill>
                <a:highlight>
                  <a:schemeClr val="dk1"/>
                </a:highlight>
              </a:rPr>
              <a:t>operations</a:t>
            </a:r>
            <a:r>
              <a:rPr lang="ga-IE" dirty="0">
                <a:solidFill>
                  <a:srgbClr val="FF9900"/>
                </a:solidFill>
                <a:highlight>
                  <a:schemeClr val="dk1"/>
                </a:highlight>
              </a:rPr>
              <a:t>: </a:t>
            </a:r>
            <a:r>
              <a:rPr lang="ga-IE" dirty="0" err="1">
                <a:solidFill>
                  <a:srgbClr val="FF9900"/>
                </a:solidFill>
                <a:highlight>
                  <a:schemeClr val="dk1"/>
                </a:highlight>
              </a:rPr>
              <a:t>adding</a:t>
            </a:r>
            <a:r>
              <a:rPr lang="ga-IE" dirty="0">
                <a:solidFill>
                  <a:srgbClr val="FF9900"/>
                </a:solidFill>
                <a:highlight>
                  <a:schemeClr val="dk1"/>
                </a:highlight>
              </a:rPr>
              <a:t>, </a:t>
            </a:r>
            <a:r>
              <a:rPr lang="ga-IE" dirty="0" err="1">
                <a:solidFill>
                  <a:srgbClr val="FF9900"/>
                </a:solidFill>
                <a:highlight>
                  <a:schemeClr val="dk1"/>
                </a:highlight>
              </a:rPr>
              <a:t>subtracting</a:t>
            </a:r>
            <a:r>
              <a:rPr lang="ga-IE" dirty="0">
                <a:solidFill>
                  <a:srgbClr val="FF9900"/>
                </a:solidFill>
                <a:highlight>
                  <a:schemeClr val="dk1"/>
                </a:highlight>
              </a:rPr>
              <a:t>, </a:t>
            </a:r>
            <a:r>
              <a:rPr lang="ga-IE" dirty="0" err="1">
                <a:solidFill>
                  <a:srgbClr val="FF9900"/>
                </a:solidFill>
                <a:highlight>
                  <a:schemeClr val="dk1"/>
                </a:highlight>
              </a:rPr>
              <a:t>multiplying</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dividing</a:t>
            </a:r>
            <a:r>
              <a:rPr lang="ga-IE" dirty="0">
                <a:solidFill>
                  <a:srgbClr val="FF9900"/>
                </a:solidFill>
                <a:highlight>
                  <a:schemeClr val="dk1"/>
                </a:highlight>
              </a:rPr>
              <a:t>. </a:t>
            </a:r>
            <a:endParaRPr dirty="0">
              <a:solidFill>
                <a:srgbClr val="FF9900"/>
              </a:solidFill>
              <a:highlight>
                <a:schemeClr val="dk1"/>
              </a:highlight>
            </a:endParaRPr>
          </a:p>
          <a:p>
            <a:pPr marL="342900" lvl="0" indent="-342900" algn="l" rtl="0">
              <a:lnSpc>
                <a:spcPct val="100000"/>
              </a:lnSpc>
              <a:spcBef>
                <a:spcPts val="1000"/>
              </a:spcBef>
              <a:spcAft>
                <a:spcPts val="0"/>
              </a:spcAft>
              <a:buClr>
                <a:srgbClr val="FF9900"/>
              </a:buClr>
              <a:buSzPts val="1440"/>
              <a:buChar char="►"/>
            </a:pPr>
            <a:r>
              <a:rPr lang="ga-IE" dirty="0">
                <a:solidFill>
                  <a:srgbClr val="FF9900"/>
                </a:solidFill>
                <a:highlight>
                  <a:schemeClr val="dk1"/>
                </a:highlight>
              </a:rPr>
              <a:t>The </a:t>
            </a:r>
            <a:r>
              <a:rPr lang="ga-IE" dirty="0" err="1">
                <a:solidFill>
                  <a:srgbClr val="FF9900"/>
                </a:solidFill>
                <a:highlight>
                  <a:schemeClr val="dk1"/>
                </a:highlight>
              </a:rPr>
              <a:t>children</a:t>
            </a:r>
            <a:r>
              <a:rPr lang="ga-IE" dirty="0">
                <a:solidFill>
                  <a:srgbClr val="FF9900"/>
                </a:solidFill>
                <a:highlight>
                  <a:schemeClr val="dk1"/>
                </a:highlight>
              </a:rPr>
              <a:t> </a:t>
            </a:r>
            <a:r>
              <a:rPr lang="ga-IE" dirty="0" err="1">
                <a:solidFill>
                  <a:srgbClr val="FF9900"/>
                </a:solidFill>
                <a:highlight>
                  <a:schemeClr val="dk1"/>
                </a:highlight>
              </a:rPr>
              <a:t>will</a:t>
            </a:r>
            <a:r>
              <a:rPr lang="ga-IE" dirty="0">
                <a:solidFill>
                  <a:srgbClr val="FF9900"/>
                </a:solidFill>
                <a:highlight>
                  <a:schemeClr val="dk1"/>
                </a:highlight>
              </a:rPr>
              <a:t> </a:t>
            </a:r>
            <a:r>
              <a:rPr lang="ga-IE" dirty="0" err="1">
                <a:solidFill>
                  <a:srgbClr val="FF9900"/>
                </a:solidFill>
                <a:highlight>
                  <a:schemeClr val="dk1"/>
                </a:highlight>
              </a:rPr>
              <a:t>be</a:t>
            </a:r>
            <a:r>
              <a:rPr lang="ga-IE" dirty="0">
                <a:solidFill>
                  <a:srgbClr val="FF9900"/>
                </a:solidFill>
                <a:highlight>
                  <a:schemeClr val="dk1"/>
                </a:highlight>
              </a:rPr>
              <a:t> </a:t>
            </a:r>
            <a:r>
              <a:rPr lang="ga-IE" dirty="0" err="1">
                <a:solidFill>
                  <a:srgbClr val="FF9900"/>
                </a:solidFill>
                <a:highlight>
                  <a:schemeClr val="dk1"/>
                </a:highlight>
              </a:rPr>
              <a:t>expected</a:t>
            </a:r>
            <a:r>
              <a:rPr lang="ga-IE" dirty="0">
                <a:solidFill>
                  <a:srgbClr val="FF9900"/>
                </a:solidFill>
                <a:highlight>
                  <a:schemeClr val="dk1"/>
                </a:highlight>
              </a:rPr>
              <a:t> </a:t>
            </a:r>
            <a:r>
              <a:rPr lang="ga-IE" dirty="0" err="1">
                <a:solidFill>
                  <a:srgbClr val="FF9900"/>
                </a:solidFill>
                <a:highlight>
                  <a:schemeClr val="dk1"/>
                </a:highlight>
              </a:rPr>
              <a:t>to</a:t>
            </a:r>
            <a:r>
              <a:rPr lang="ga-IE" dirty="0">
                <a:solidFill>
                  <a:srgbClr val="FF9900"/>
                </a:solidFill>
                <a:highlight>
                  <a:schemeClr val="dk1"/>
                </a:highlight>
              </a:rPr>
              <a:t> </a:t>
            </a:r>
            <a:r>
              <a:rPr lang="ga-IE" dirty="0" err="1">
                <a:solidFill>
                  <a:srgbClr val="FF9900"/>
                </a:solidFill>
                <a:highlight>
                  <a:schemeClr val="dk1"/>
                </a:highlight>
              </a:rPr>
              <a:t>plan</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organise</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work</a:t>
            </a:r>
            <a:r>
              <a:rPr lang="ga-IE" dirty="0">
                <a:solidFill>
                  <a:srgbClr val="FF9900"/>
                </a:solidFill>
                <a:highlight>
                  <a:schemeClr val="dk1"/>
                </a:highlight>
              </a:rPr>
              <a:t>, </a:t>
            </a:r>
            <a:r>
              <a:rPr lang="ga-IE" dirty="0" err="1">
                <a:solidFill>
                  <a:srgbClr val="FF9900"/>
                </a:solidFill>
                <a:highlight>
                  <a:schemeClr val="dk1"/>
                </a:highlight>
              </a:rPr>
              <a:t>select</a:t>
            </a:r>
            <a:r>
              <a:rPr lang="ga-IE" dirty="0">
                <a:solidFill>
                  <a:srgbClr val="FF9900"/>
                </a:solidFill>
                <a:highlight>
                  <a:schemeClr val="dk1"/>
                </a:highlight>
              </a:rPr>
              <a:t> </a:t>
            </a:r>
            <a:r>
              <a:rPr lang="ga-IE" dirty="0" err="1">
                <a:solidFill>
                  <a:srgbClr val="FF9900"/>
                </a:solidFill>
                <a:highlight>
                  <a:schemeClr val="dk1"/>
                </a:highlight>
              </a:rPr>
              <a:t>appropriate</a:t>
            </a:r>
            <a:r>
              <a:rPr lang="ga-IE" dirty="0">
                <a:solidFill>
                  <a:srgbClr val="FF9900"/>
                </a:solidFill>
                <a:highlight>
                  <a:schemeClr val="dk1"/>
                </a:highlight>
              </a:rPr>
              <a:t> </a:t>
            </a:r>
            <a:r>
              <a:rPr lang="ga-IE" dirty="0" err="1">
                <a:solidFill>
                  <a:srgbClr val="FF9900"/>
                </a:solidFill>
                <a:highlight>
                  <a:schemeClr val="dk1"/>
                </a:highlight>
              </a:rPr>
              <a:t>equipment</a:t>
            </a:r>
            <a:r>
              <a:rPr lang="ga-IE" dirty="0">
                <a:solidFill>
                  <a:srgbClr val="FF9900"/>
                </a:solidFill>
                <a:highlight>
                  <a:schemeClr val="dk1"/>
                </a:highlight>
              </a:rPr>
              <a:t>, </a:t>
            </a:r>
            <a:r>
              <a:rPr lang="ga-IE" dirty="0" err="1">
                <a:solidFill>
                  <a:srgbClr val="FF9900"/>
                </a:solidFill>
                <a:highlight>
                  <a:schemeClr val="dk1"/>
                </a:highlight>
              </a:rPr>
              <a:t>develop</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use</a:t>
            </a:r>
            <a:r>
              <a:rPr lang="ga-IE" dirty="0">
                <a:solidFill>
                  <a:srgbClr val="FF9900"/>
                </a:solidFill>
                <a:highlight>
                  <a:schemeClr val="dk1"/>
                </a:highlight>
              </a:rPr>
              <a:t> </a:t>
            </a:r>
            <a:r>
              <a:rPr lang="ga-IE" dirty="0" err="1">
                <a:solidFill>
                  <a:srgbClr val="FF9900"/>
                </a:solidFill>
                <a:highlight>
                  <a:schemeClr val="dk1"/>
                </a:highlight>
              </a:rPr>
              <a:t>of</a:t>
            </a:r>
            <a:r>
              <a:rPr lang="ga-IE" dirty="0">
                <a:solidFill>
                  <a:srgbClr val="FF9900"/>
                </a:solidFill>
                <a:highlight>
                  <a:schemeClr val="dk1"/>
                </a:highlight>
              </a:rPr>
              <a:t> </a:t>
            </a:r>
            <a:r>
              <a:rPr lang="ga-IE" dirty="0" err="1">
                <a:solidFill>
                  <a:srgbClr val="FF9900"/>
                </a:solidFill>
                <a:highlight>
                  <a:schemeClr val="dk1"/>
                </a:highlight>
              </a:rPr>
              <a:t>mathematical</a:t>
            </a:r>
            <a:r>
              <a:rPr lang="ga-IE" dirty="0">
                <a:solidFill>
                  <a:srgbClr val="FF9900"/>
                </a:solidFill>
                <a:highlight>
                  <a:schemeClr val="dk1"/>
                </a:highlight>
              </a:rPr>
              <a:t> </a:t>
            </a:r>
            <a:r>
              <a:rPr lang="ga-IE" dirty="0" err="1">
                <a:solidFill>
                  <a:srgbClr val="FF9900"/>
                </a:solidFill>
                <a:highlight>
                  <a:schemeClr val="dk1"/>
                </a:highlight>
              </a:rPr>
              <a:t>language</a:t>
            </a:r>
            <a:r>
              <a:rPr lang="ga-IE" dirty="0">
                <a:solidFill>
                  <a:srgbClr val="FF9900"/>
                </a:solidFill>
                <a:highlight>
                  <a:schemeClr val="dk1"/>
                </a:highlight>
              </a:rPr>
              <a:t>, </a:t>
            </a:r>
            <a:r>
              <a:rPr lang="ga-IE" dirty="0" err="1">
                <a:solidFill>
                  <a:srgbClr val="FF9900"/>
                </a:solidFill>
                <a:highlight>
                  <a:schemeClr val="dk1"/>
                </a:highlight>
              </a:rPr>
              <a:t>analyse</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work</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present</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work</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findings</a:t>
            </a:r>
            <a:r>
              <a:rPr lang="ga-IE" dirty="0">
                <a:solidFill>
                  <a:srgbClr val="FF9900"/>
                </a:solidFill>
                <a:highlight>
                  <a:schemeClr val="dk1"/>
                </a:highlight>
              </a:rPr>
              <a:t> </a:t>
            </a:r>
            <a:r>
              <a:rPr lang="ga-IE" dirty="0" err="1">
                <a:solidFill>
                  <a:srgbClr val="FF9900"/>
                </a:solidFill>
                <a:highlight>
                  <a:schemeClr val="dk1"/>
                </a:highlight>
              </a:rPr>
              <a:t>clearly</a:t>
            </a:r>
            <a:r>
              <a:rPr lang="ga-IE" dirty="0">
                <a:solidFill>
                  <a:srgbClr val="FF9900"/>
                </a:solidFill>
                <a:highlight>
                  <a:schemeClr val="dk1"/>
                </a:highlight>
              </a:rPr>
              <a:t>.</a:t>
            </a:r>
            <a:endParaRPr dirty="0">
              <a:solidFill>
                <a:srgbClr val="FF9900"/>
              </a:solidFill>
              <a:highlight>
                <a:schemeClr val="dk1"/>
              </a:highlight>
            </a:endParaRPr>
          </a:p>
          <a:p>
            <a:pPr marL="342900" lvl="0" indent="0" algn="l" rtl="0">
              <a:lnSpc>
                <a:spcPct val="100000"/>
              </a:lnSpc>
              <a:spcBef>
                <a:spcPts val="1000"/>
              </a:spcBef>
              <a:spcAft>
                <a:spcPts val="0"/>
              </a:spcAft>
              <a:buSzPts val="1440"/>
              <a:buNone/>
            </a:pPr>
            <a:r>
              <a:rPr lang="ga-IE" dirty="0" err="1">
                <a:solidFill>
                  <a:srgbClr val="FF9900"/>
                </a:solidFill>
                <a:highlight>
                  <a:schemeClr val="dk1"/>
                </a:highlight>
              </a:rPr>
              <a:t>Throughout</a:t>
            </a:r>
            <a:r>
              <a:rPr lang="ga-IE" dirty="0">
                <a:solidFill>
                  <a:srgbClr val="FF9900"/>
                </a:solidFill>
                <a:highlight>
                  <a:schemeClr val="dk1"/>
                </a:highlight>
              </a:rPr>
              <a:t> Rang a Cúig </a:t>
            </a:r>
            <a:r>
              <a:rPr lang="ga-IE" dirty="0" err="1">
                <a:solidFill>
                  <a:srgbClr val="FF9900"/>
                </a:solidFill>
                <a:highlight>
                  <a:schemeClr val="dk1"/>
                </a:highlight>
              </a:rPr>
              <a:t>the</a:t>
            </a:r>
            <a:r>
              <a:rPr lang="ga-IE" dirty="0">
                <a:solidFill>
                  <a:srgbClr val="FF9900"/>
                </a:solidFill>
                <a:highlight>
                  <a:schemeClr val="dk1"/>
                </a:highlight>
              </a:rPr>
              <a:t> </a:t>
            </a:r>
            <a:r>
              <a:rPr lang="ga-IE" dirty="0" err="1">
                <a:solidFill>
                  <a:srgbClr val="FF9900"/>
                </a:solidFill>
                <a:highlight>
                  <a:schemeClr val="dk1"/>
                </a:highlight>
              </a:rPr>
              <a:t>children</a:t>
            </a:r>
            <a:r>
              <a:rPr lang="ga-IE" dirty="0">
                <a:solidFill>
                  <a:srgbClr val="FF9900"/>
                </a:solidFill>
                <a:highlight>
                  <a:schemeClr val="dk1"/>
                </a:highlight>
              </a:rPr>
              <a:t> </a:t>
            </a:r>
            <a:r>
              <a:rPr lang="ga-IE" dirty="0" err="1">
                <a:solidFill>
                  <a:srgbClr val="FF9900"/>
                </a:solidFill>
                <a:highlight>
                  <a:schemeClr val="dk1"/>
                </a:highlight>
              </a:rPr>
              <a:t>will</a:t>
            </a:r>
            <a:r>
              <a:rPr lang="ga-IE" dirty="0">
                <a:solidFill>
                  <a:srgbClr val="FF9900"/>
                </a:solidFill>
                <a:highlight>
                  <a:schemeClr val="dk1"/>
                </a:highlight>
              </a:rPr>
              <a:t> </a:t>
            </a:r>
            <a:r>
              <a:rPr lang="ga-IE" dirty="0" err="1">
                <a:solidFill>
                  <a:srgbClr val="FF9900"/>
                </a:solidFill>
                <a:highlight>
                  <a:schemeClr val="dk1"/>
                </a:highlight>
              </a:rPr>
              <a:t>develop</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understanding</a:t>
            </a:r>
            <a:r>
              <a:rPr lang="ga-IE" dirty="0">
                <a:solidFill>
                  <a:srgbClr val="FF9900"/>
                </a:solidFill>
                <a:highlight>
                  <a:schemeClr val="dk1"/>
                </a:highlight>
              </a:rPr>
              <a:t> </a:t>
            </a:r>
            <a:r>
              <a:rPr lang="ga-IE" dirty="0" err="1">
                <a:solidFill>
                  <a:srgbClr val="FF9900"/>
                </a:solidFill>
                <a:highlight>
                  <a:schemeClr val="dk1"/>
                </a:highlight>
              </a:rPr>
              <a:t>of</a:t>
            </a:r>
            <a:r>
              <a:rPr lang="ga-IE" dirty="0">
                <a:solidFill>
                  <a:srgbClr val="FF9900"/>
                </a:solidFill>
                <a:highlight>
                  <a:schemeClr val="dk1"/>
                </a:highlight>
              </a:rPr>
              <a:t> </a:t>
            </a:r>
            <a:r>
              <a:rPr lang="ga-IE" dirty="0" err="1">
                <a:solidFill>
                  <a:srgbClr val="FF9900"/>
                </a:solidFill>
                <a:highlight>
                  <a:schemeClr val="dk1"/>
                </a:highlight>
              </a:rPr>
              <a:t>number</a:t>
            </a:r>
            <a:r>
              <a:rPr lang="ga-IE" dirty="0">
                <a:solidFill>
                  <a:srgbClr val="FF9900"/>
                </a:solidFill>
                <a:highlight>
                  <a:schemeClr val="dk1"/>
                </a:highlight>
              </a:rPr>
              <a:t>, </a:t>
            </a:r>
            <a:r>
              <a:rPr lang="ga-IE" dirty="0" err="1">
                <a:solidFill>
                  <a:srgbClr val="FF9900"/>
                </a:solidFill>
                <a:highlight>
                  <a:schemeClr val="dk1"/>
                </a:highlight>
              </a:rPr>
              <a:t>shape</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space</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data</a:t>
            </a:r>
            <a:r>
              <a:rPr lang="ga-IE" dirty="0">
                <a:solidFill>
                  <a:srgbClr val="FF9900"/>
                </a:solidFill>
                <a:highlight>
                  <a:schemeClr val="dk1"/>
                </a:highlight>
              </a:rPr>
              <a:t> </a:t>
            </a:r>
            <a:r>
              <a:rPr lang="ga-IE" dirty="0" err="1">
                <a:solidFill>
                  <a:srgbClr val="FF9900"/>
                </a:solidFill>
                <a:highlight>
                  <a:schemeClr val="dk1"/>
                </a:highlight>
              </a:rPr>
              <a:t>handling</a:t>
            </a:r>
            <a:r>
              <a:rPr lang="ga-IE" dirty="0">
                <a:solidFill>
                  <a:srgbClr val="FF9900"/>
                </a:solidFill>
                <a:highlight>
                  <a:schemeClr val="dk1"/>
                </a:highlight>
              </a:rPr>
              <a:t>: </a:t>
            </a:r>
            <a:endParaRPr dirty="0">
              <a:solidFill>
                <a:srgbClr val="FF9900"/>
              </a:solidFill>
              <a:highlight>
                <a:schemeClr val="dk1"/>
              </a:highlight>
            </a:endParaRPr>
          </a:p>
          <a:p>
            <a:pPr marL="342900" lvl="0" indent="-342900" algn="l" rtl="0">
              <a:lnSpc>
                <a:spcPct val="100000"/>
              </a:lnSpc>
              <a:spcBef>
                <a:spcPts val="1000"/>
              </a:spcBef>
              <a:spcAft>
                <a:spcPts val="0"/>
              </a:spcAft>
              <a:buSzPts val="1440"/>
              <a:buChar char="►"/>
            </a:pPr>
            <a:r>
              <a:rPr lang="ga-IE" sz="1700" dirty="0" err="1"/>
              <a:t>Number</a:t>
            </a:r>
            <a:r>
              <a:rPr lang="ga-IE" dirty="0"/>
              <a:t>- </a:t>
            </a:r>
            <a:r>
              <a:rPr lang="ga-IE" sz="1500" dirty="0" err="1">
                <a:solidFill>
                  <a:schemeClr val="lt1"/>
                </a:solidFill>
                <a:latin typeface="Arial"/>
                <a:ea typeface="Arial"/>
                <a:cs typeface="Arial"/>
                <a:sym typeface="Arial"/>
              </a:rPr>
              <a:t>Increase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competence</a:t>
            </a:r>
            <a:r>
              <a:rPr lang="ga-IE" sz="1500" dirty="0">
                <a:solidFill>
                  <a:schemeClr val="lt1"/>
                </a:solidFill>
                <a:latin typeface="Arial"/>
                <a:ea typeface="Arial"/>
                <a:cs typeface="Arial"/>
                <a:sym typeface="Arial"/>
              </a:rPr>
              <a:t> in </a:t>
            </a:r>
            <a:r>
              <a:rPr lang="ga-IE" sz="1500" dirty="0" err="1">
                <a:solidFill>
                  <a:schemeClr val="lt1"/>
                </a:solidFill>
                <a:latin typeface="Arial"/>
                <a:ea typeface="Arial"/>
                <a:cs typeface="Arial"/>
                <a:sym typeface="Arial"/>
              </a:rPr>
              <a:t>dealing</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with</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whole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numbers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deepen</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knowledge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of</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place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value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recognise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pattern</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relationships</a:t>
            </a:r>
            <a:r>
              <a:rPr lang="ga-IE" sz="1500" dirty="0">
                <a:solidFill>
                  <a:schemeClr val="lt1"/>
                </a:solidFill>
                <a:latin typeface="Arial"/>
                <a:ea typeface="Arial"/>
                <a:cs typeface="Arial"/>
                <a:sym typeface="Arial"/>
              </a:rPr>
              <a:t> in </a:t>
            </a:r>
            <a:r>
              <a:rPr lang="ga-IE" sz="1500" dirty="0" err="1">
                <a:solidFill>
                  <a:schemeClr val="lt1"/>
                </a:solidFill>
                <a:latin typeface="Arial"/>
                <a:ea typeface="Arial"/>
                <a:cs typeface="Arial"/>
                <a:sym typeface="Arial"/>
              </a:rPr>
              <a:t>number</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multiplication</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tables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develop</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ability</a:t>
            </a:r>
            <a:r>
              <a:rPr lang="ga-IE" sz="1500" dirty="0">
                <a:solidFill>
                  <a:schemeClr val="lt1"/>
                </a:solidFill>
                <a:latin typeface="Arial"/>
                <a:ea typeface="Arial"/>
                <a:cs typeface="Arial"/>
                <a:sym typeface="Arial"/>
              </a:rPr>
              <a:t> in </a:t>
            </a:r>
            <a:r>
              <a:rPr lang="ga-IE" sz="1500" dirty="0" err="1">
                <a:solidFill>
                  <a:schemeClr val="lt1"/>
                </a:solidFill>
                <a:latin typeface="Arial"/>
                <a:ea typeface="Arial"/>
                <a:cs typeface="Arial"/>
                <a:sym typeface="Arial"/>
              </a:rPr>
              <a:t>using</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four</a:t>
            </a:r>
            <a:r>
              <a:rPr lang="ga-IE" sz="1500" dirty="0">
                <a:solidFill>
                  <a:schemeClr val="lt1"/>
                </a:solidFill>
                <a:latin typeface="Arial"/>
                <a:ea typeface="Arial"/>
                <a:cs typeface="Arial"/>
                <a:sym typeface="Arial"/>
              </a:rPr>
              <a:t> main </a:t>
            </a:r>
            <a:r>
              <a:rPr lang="ga-IE" sz="1500" dirty="0" err="1">
                <a:solidFill>
                  <a:schemeClr val="lt1"/>
                </a:solidFill>
                <a:latin typeface="Arial"/>
                <a:ea typeface="Arial"/>
                <a:cs typeface="Arial"/>
                <a:sym typeface="Arial"/>
              </a:rPr>
              <a:t>operations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show</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understanding</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of</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maths</a:t>
            </a:r>
            <a:r>
              <a:rPr lang="ga-IE" sz="1500" dirty="0">
                <a:solidFill>
                  <a:schemeClr val="lt1"/>
                </a:solidFill>
                <a:latin typeface="Arial"/>
                <a:ea typeface="Arial"/>
                <a:cs typeface="Arial"/>
                <a:sym typeface="Arial"/>
              </a:rPr>
              <a:t> in real-</a:t>
            </a:r>
            <a:r>
              <a:rPr lang="ga-IE" sz="1500" dirty="0" err="1">
                <a:solidFill>
                  <a:schemeClr val="lt1"/>
                </a:solidFill>
                <a:latin typeface="Arial"/>
                <a:ea typeface="Arial"/>
                <a:cs typeface="Arial"/>
                <a:sym typeface="Arial"/>
              </a:rPr>
              <a:t>life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problems</a:t>
            </a:r>
            <a:endParaRPr sz="1500" dirty="0">
              <a:solidFill>
                <a:schemeClr val="lt1"/>
              </a:solidFill>
            </a:endParaRPr>
          </a:p>
          <a:p>
            <a:pPr marL="342900" lvl="0" indent="-342900" algn="l" rtl="0">
              <a:lnSpc>
                <a:spcPct val="100000"/>
              </a:lnSpc>
              <a:spcBef>
                <a:spcPts val="1000"/>
              </a:spcBef>
              <a:spcAft>
                <a:spcPts val="0"/>
              </a:spcAft>
              <a:buClr>
                <a:schemeClr val="lt1"/>
              </a:buClr>
              <a:buSzPts val="1500"/>
              <a:buChar char="►"/>
            </a:pPr>
            <a:r>
              <a:rPr lang="ga-IE" sz="1716" dirty="0" err="1">
                <a:solidFill>
                  <a:schemeClr val="lt1"/>
                </a:solidFill>
              </a:rPr>
              <a:t>Shape</a:t>
            </a:r>
            <a:r>
              <a:rPr lang="ga-IE" sz="1716" dirty="0">
                <a:solidFill>
                  <a:schemeClr val="lt1"/>
                </a:solidFill>
              </a:rPr>
              <a:t> </a:t>
            </a:r>
            <a:r>
              <a:rPr lang="ga-IE" sz="1716" dirty="0" err="1">
                <a:solidFill>
                  <a:schemeClr val="lt1"/>
                </a:solidFill>
              </a:rPr>
              <a:t>and</a:t>
            </a:r>
            <a:r>
              <a:rPr lang="ga-IE" sz="1716" dirty="0">
                <a:solidFill>
                  <a:schemeClr val="lt1"/>
                </a:solidFill>
              </a:rPr>
              <a:t> </a:t>
            </a:r>
            <a:r>
              <a:rPr lang="en-GB" sz="1716" dirty="0">
                <a:solidFill>
                  <a:schemeClr val="lt1"/>
                </a:solidFill>
              </a:rPr>
              <a:t>Space</a:t>
            </a:r>
            <a:r>
              <a:rPr lang="ga-IE" sz="1500" dirty="0">
                <a:solidFill>
                  <a:schemeClr val="lt1"/>
                </a:solidFill>
              </a:rPr>
              <a:t> – 2D/ 3D </a:t>
            </a:r>
            <a:r>
              <a:rPr lang="ga-IE" sz="1500" dirty="0" err="1">
                <a:solidFill>
                  <a:schemeClr val="lt1"/>
                </a:solidFill>
              </a:rPr>
              <a:t>shapes</a:t>
            </a:r>
            <a:r>
              <a:rPr lang="ga-IE" sz="1500" dirty="0">
                <a:solidFill>
                  <a:schemeClr val="lt1"/>
                </a:solidFill>
              </a:rPr>
              <a:t>- </a:t>
            </a:r>
            <a:r>
              <a:rPr lang="ga-IE" sz="1500" dirty="0" err="1">
                <a:solidFill>
                  <a:schemeClr val="lt1"/>
                </a:solidFill>
                <a:latin typeface="Arial"/>
                <a:ea typeface="Arial"/>
                <a:cs typeface="Arial"/>
                <a:sym typeface="Arial"/>
              </a:rPr>
              <a:t>Construct</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describe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analyse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shapes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awareness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of</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angle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symmetry</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co-ordinates</a:t>
            </a:r>
            <a:endParaRPr sz="1500" dirty="0">
              <a:solidFill>
                <a:schemeClr val="lt1"/>
              </a:solidFill>
            </a:endParaRPr>
          </a:p>
          <a:p>
            <a:pPr marL="342900" lvl="0" indent="-342900" algn="l" rtl="0">
              <a:lnSpc>
                <a:spcPct val="100000"/>
              </a:lnSpc>
              <a:spcBef>
                <a:spcPts val="1000"/>
              </a:spcBef>
              <a:spcAft>
                <a:spcPts val="0"/>
              </a:spcAft>
              <a:buClr>
                <a:schemeClr val="lt1"/>
              </a:buClr>
              <a:buSzPts val="1650"/>
              <a:buChar char="►"/>
            </a:pPr>
            <a:r>
              <a:rPr lang="ga-IE" sz="1700" dirty="0" err="1">
                <a:solidFill>
                  <a:schemeClr val="lt1"/>
                </a:solidFill>
              </a:rPr>
              <a:t>Data</a:t>
            </a:r>
            <a:r>
              <a:rPr lang="ga-IE" sz="1700" dirty="0">
                <a:solidFill>
                  <a:schemeClr val="lt1"/>
                </a:solidFill>
              </a:rPr>
              <a:t> </a:t>
            </a:r>
            <a:r>
              <a:rPr lang="ga-IE" sz="1700" dirty="0" err="1">
                <a:solidFill>
                  <a:schemeClr val="lt1"/>
                </a:solidFill>
              </a:rPr>
              <a:t>Handling</a:t>
            </a:r>
            <a:r>
              <a:rPr lang="ga-IE" sz="1650" dirty="0">
                <a:solidFill>
                  <a:schemeClr val="lt1"/>
                </a:solidFill>
              </a:rPr>
              <a:t>- </a:t>
            </a:r>
            <a:r>
              <a:rPr lang="ga-IE" sz="1600" dirty="0" err="1">
                <a:solidFill>
                  <a:schemeClr val="lt1"/>
                </a:solidFill>
              </a:rPr>
              <a:t>measurement</a:t>
            </a:r>
            <a:r>
              <a:rPr lang="ga-IE" sz="1600" dirty="0">
                <a:solidFill>
                  <a:schemeClr val="lt1"/>
                </a:solidFill>
              </a:rPr>
              <a:t>- </a:t>
            </a:r>
            <a:r>
              <a:rPr lang="ga-IE" sz="1600" dirty="0" err="1">
                <a:solidFill>
                  <a:schemeClr val="lt1"/>
                </a:solidFill>
              </a:rPr>
              <a:t>Length</a:t>
            </a:r>
            <a:r>
              <a:rPr lang="ga-IE" sz="1600" dirty="0">
                <a:solidFill>
                  <a:schemeClr val="lt1"/>
                </a:solidFill>
              </a:rPr>
              <a:t>, </a:t>
            </a:r>
            <a:r>
              <a:rPr lang="ga-IE" sz="1600" dirty="0" err="1">
                <a:solidFill>
                  <a:schemeClr val="lt1"/>
                </a:solidFill>
              </a:rPr>
              <a:t>weight</a:t>
            </a:r>
            <a:r>
              <a:rPr lang="ga-IE" sz="1600" dirty="0">
                <a:solidFill>
                  <a:schemeClr val="lt1"/>
                </a:solidFill>
              </a:rPr>
              <a:t>, </a:t>
            </a:r>
            <a:r>
              <a:rPr lang="ga-IE" sz="1600" dirty="0" err="1">
                <a:solidFill>
                  <a:schemeClr val="lt1"/>
                </a:solidFill>
              </a:rPr>
              <a:t>capacity</a:t>
            </a:r>
            <a:r>
              <a:rPr lang="ga-IE" sz="1600" dirty="0">
                <a:solidFill>
                  <a:schemeClr val="lt1"/>
                </a:solidFill>
              </a:rPr>
              <a:t>, </a:t>
            </a:r>
            <a:r>
              <a:rPr lang="ga-IE" sz="1600" dirty="0" err="1">
                <a:solidFill>
                  <a:schemeClr val="lt1"/>
                </a:solidFill>
              </a:rPr>
              <a:t>volume</a:t>
            </a:r>
            <a:r>
              <a:rPr lang="ga-IE" sz="1600" dirty="0">
                <a:solidFill>
                  <a:schemeClr val="lt1"/>
                </a:solidFill>
              </a:rPr>
              <a:t> </a:t>
            </a:r>
            <a:r>
              <a:rPr lang="ga-IE" sz="1600" dirty="0" err="1">
                <a:solidFill>
                  <a:schemeClr val="lt1"/>
                </a:solidFill>
              </a:rPr>
              <a:t>and</a:t>
            </a:r>
            <a:r>
              <a:rPr lang="ga-IE" sz="1600" dirty="0">
                <a:solidFill>
                  <a:schemeClr val="lt1"/>
                </a:solidFill>
              </a:rPr>
              <a:t> time</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Ability</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to</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convert</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metric</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units</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of</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measurement</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understand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the</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concept</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of</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scale</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Develop</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competence</a:t>
            </a:r>
            <a:r>
              <a:rPr lang="ga-IE" sz="1600" dirty="0">
                <a:solidFill>
                  <a:schemeClr val="lt1"/>
                </a:solidFill>
                <a:latin typeface="Arial"/>
                <a:ea typeface="Arial"/>
                <a:cs typeface="Arial"/>
                <a:sym typeface="Arial"/>
              </a:rPr>
              <a:t> in </a:t>
            </a:r>
            <a:r>
              <a:rPr lang="ga-IE" sz="1600" dirty="0" err="1">
                <a:solidFill>
                  <a:schemeClr val="lt1"/>
                </a:solidFill>
                <a:latin typeface="Arial"/>
                <a:ea typeface="Arial"/>
                <a:cs typeface="Arial"/>
                <a:sym typeface="Arial"/>
              </a:rPr>
              <a:t>dealing</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with</a:t>
            </a:r>
            <a:r>
              <a:rPr lang="ga-IE" sz="1600" dirty="0">
                <a:solidFill>
                  <a:schemeClr val="lt1"/>
                </a:solidFill>
                <a:latin typeface="Arial"/>
                <a:ea typeface="Arial"/>
                <a:cs typeface="Arial"/>
                <a:sym typeface="Arial"/>
              </a:rPr>
              <a:t> time, </a:t>
            </a:r>
            <a:r>
              <a:rPr lang="ga-IE" sz="1600" dirty="0" err="1">
                <a:solidFill>
                  <a:schemeClr val="lt1"/>
                </a:solidFill>
                <a:latin typeface="Arial"/>
                <a:ea typeface="Arial"/>
                <a:cs typeface="Arial"/>
                <a:sym typeface="Arial"/>
              </a:rPr>
              <a:t>ability</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to</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read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understand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data</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stored</a:t>
            </a:r>
            <a:r>
              <a:rPr lang="ga-IE" sz="1600" dirty="0">
                <a:solidFill>
                  <a:schemeClr val="lt1"/>
                </a:solidFill>
                <a:latin typeface="Arial"/>
                <a:ea typeface="Arial"/>
                <a:cs typeface="Arial"/>
                <a:sym typeface="Arial"/>
              </a:rPr>
              <a:t> in a </a:t>
            </a:r>
            <a:r>
              <a:rPr lang="ga-IE" sz="1600" dirty="0" err="1">
                <a:solidFill>
                  <a:schemeClr val="lt1"/>
                </a:solidFill>
                <a:latin typeface="Arial"/>
                <a:ea typeface="Arial"/>
                <a:cs typeface="Arial"/>
                <a:sym typeface="Arial"/>
              </a:rPr>
              <a:t>variety</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of</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ways</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collection</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classification</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presentation</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interpreting</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of</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data</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probability</a:t>
            </a:r>
            <a:r>
              <a:rPr lang="ga-IE" sz="1600" dirty="0">
                <a:solidFill>
                  <a:schemeClr val="lt1"/>
                </a:solidFill>
                <a:latin typeface="Arial"/>
                <a:ea typeface="Arial"/>
                <a:cs typeface="Arial"/>
                <a:sym typeface="Arial"/>
              </a:rPr>
              <a:t>.</a:t>
            </a:r>
            <a:endParaRPr sz="1600" dirty="0">
              <a:solidFill>
                <a:schemeClr val="lt1"/>
              </a:solidFill>
              <a:latin typeface="Arial"/>
              <a:ea typeface="Arial"/>
              <a:cs typeface="Arial"/>
              <a:sym typeface="Arial"/>
            </a:endParaRPr>
          </a:p>
          <a:p>
            <a:pPr marL="342900" lvl="0" indent="0" algn="l" rtl="0">
              <a:lnSpc>
                <a:spcPct val="100000"/>
              </a:lnSpc>
              <a:spcBef>
                <a:spcPts val="1000"/>
              </a:spcBef>
              <a:spcAft>
                <a:spcPts val="0"/>
              </a:spcAft>
              <a:buSzPts val="1440"/>
              <a:buNone/>
            </a:pPr>
            <a:endParaRPr dirty="0"/>
          </a:p>
        </p:txBody>
      </p:sp>
      <p:sp>
        <p:nvSpPr>
          <p:cNvPr id="213" name="Google Shape;213;p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1"/>
            </a:srgbClr>
          </a:solidFill>
          <a:ln>
            <a:noFill/>
          </a:ln>
        </p:spPr>
        <p:txBody>
          <a:bodyPr/>
          <a:lstStyle/>
          <a:p>
            <a:endParaRPr lang="en-GB"/>
          </a:p>
        </p:txBody>
      </p:sp>
      <p:sp>
        <p:nvSpPr>
          <p:cNvPr id="214" name="Google Shape;214;p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f27e91d610_0_5"/>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Uimhearthacht- Numeracy </a:t>
            </a:r>
            <a:endParaRPr/>
          </a:p>
        </p:txBody>
      </p:sp>
      <p:sp>
        <p:nvSpPr>
          <p:cNvPr id="220" name="Google Shape;220;gf27e91d610_0_5"/>
          <p:cNvSpPr txBox="1">
            <a:spLocks noGrp="1"/>
          </p:cNvSpPr>
          <p:nvPr>
            <p:ph type="body" idx="1"/>
          </p:nvPr>
        </p:nvSpPr>
        <p:spPr>
          <a:xfrm>
            <a:off x="705450" y="1660825"/>
            <a:ext cx="10781100" cy="4568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72339"/>
              <a:buNone/>
            </a:pPr>
            <a:r>
              <a:rPr lang="ga-IE" sz="2152">
                <a:solidFill>
                  <a:schemeClr val="lt1"/>
                </a:solidFill>
              </a:rPr>
              <a:t>A strong foundation in mental maths will benefit the children greatly as they begin to face more complicated concepts in Rang a Sé. We will spend 20 minutes each day engaging in mental maths games and exercises to consolidate the children’s understanding of number.</a:t>
            </a:r>
            <a:endParaRPr sz="2152">
              <a:solidFill>
                <a:schemeClr val="lt1"/>
              </a:solidFill>
            </a:endParaRPr>
          </a:p>
          <a:p>
            <a:pPr marL="0" lvl="0" indent="0" algn="l" rtl="0">
              <a:lnSpc>
                <a:spcPct val="100000"/>
              </a:lnSpc>
              <a:spcBef>
                <a:spcPts val="1000"/>
              </a:spcBef>
              <a:spcAft>
                <a:spcPts val="0"/>
              </a:spcAft>
              <a:buSzPct val="72339"/>
              <a:buNone/>
            </a:pPr>
            <a:r>
              <a:rPr lang="ga-IE" sz="2152">
                <a:solidFill>
                  <a:schemeClr val="lt1"/>
                </a:solidFill>
              </a:rPr>
              <a:t>These activities will include: </a:t>
            </a:r>
            <a:endParaRPr sz="2152">
              <a:solidFill>
                <a:schemeClr val="lt1"/>
              </a:solidFill>
            </a:endParaRPr>
          </a:p>
          <a:p>
            <a:pPr marL="0" lvl="0" indent="0" algn="l" rtl="0">
              <a:lnSpc>
                <a:spcPct val="100000"/>
              </a:lnSpc>
              <a:spcBef>
                <a:spcPts val="1000"/>
              </a:spcBef>
              <a:spcAft>
                <a:spcPts val="0"/>
              </a:spcAft>
              <a:buSzPct val="69715"/>
              <a:buNone/>
            </a:pPr>
            <a:endParaRPr sz="2233">
              <a:solidFill>
                <a:schemeClr val="lt1"/>
              </a:solidFill>
            </a:endParaRPr>
          </a:p>
          <a:p>
            <a:pPr marL="457200" lvl="0" indent="-320847" algn="ctr" rtl="0">
              <a:lnSpc>
                <a:spcPct val="100000"/>
              </a:lnSpc>
              <a:spcBef>
                <a:spcPts val="1000"/>
              </a:spcBef>
              <a:spcAft>
                <a:spcPts val="0"/>
              </a:spcAft>
              <a:buClr>
                <a:schemeClr val="lt1"/>
              </a:buClr>
              <a:buSzPct val="83884"/>
              <a:buChar char="►"/>
            </a:pPr>
            <a:r>
              <a:rPr lang="ga-IE" sz="2233">
                <a:solidFill>
                  <a:schemeClr val="lt1"/>
                </a:solidFill>
              </a:rPr>
              <a:t>Paired games and group work</a:t>
            </a:r>
            <a:endParaRPr sz="2233">
              <a:solidFill>
                <a:schemeClr val="lt1"/>
              </a:solidFill>
            </a:endParaRPr>
          </a:p>
          <a:p>
            <a:pPr marL="457200" lvl="0" indent="-320847" algn="ctr" rtl="0">
              <a:lnSpc>
                <a:spcPct val="100000"/>
              </a:lnSpc>
              <a:spcBef>
                <a:spcPts val="0"/>
              </a:spcBef>
              <a:spcAft>
                <a:spcPts val="0"/>
              </a:spcAft>
              <a:buClr>
                <a:schemeClr val="lt1"/>
              </a:buClr>
              <a:buSzPct val="83884"/>
              <a:buChar char="►"/>
            </a:pPr>
            <a:r>
              <a:rPr lang="ga-IE" sz="2233">
                <a:solidFill>
                  <a:schemeClr val="lt1"/>
                </a:solidFill>
              </a:rPr>
              <a:t>Word problems</a:t>
            </a:r>
            <a:endParaRPr sz="2233">
              <a:solidFill>
                <a:schemeClr val="lt1"/>
              </a:solidFill>
            </a:endParaRPr>
          </a:p>
          <a:p>
            <a:pPr marL="457200" lvl="0" indent="-340272" algn="ctr" rtl="0">
              <a:lnSpc>
                <a:spcPct val="100000"/>
              </a:lnSpc>
              <a:spcBef>
                <a:spcPts val="0"/>
              </a:spcBef>
              <a:spcAft>
                <a:spcPts val="0"/>
              </a:spcAft>
              <a:buClr>
                <a:schemeClr val="lt1"/>
              </a:buClr>
              <a:buSzPct val="100000"/>
              <a:buChar char="►"/>
            </a:pPr>
            <a:r>
              <a:rPr lang="ga-IE" sz="2233">
                <a:solidFill>
                  <a:schemeClr val="lt1"/>
                </a:solidFill>
              </a:rPr>
              <a:t>Number talks/ Dot talks</a:t>
            </a:r>
            <a:endParaRPr sz="2233">
              <a:solidFill>
                <a:schemeClr val="lt1"/>
              </a:solidFill>
            </a:endParaRPr>
          </a:p>
          <a:p>
            <a:pPr marL="457200" lvl="0" indent="-320848" algn="ctr" rtl="0">
              <a:lnSpc>
                <a:spcPct val="100000"/>
              </a:lnSpc>
              <a:spcBef>
                <a:spcPts val="0"/>
              </a:spcBef>
              <a:spcAft>
                <a:spcPts val="0"/>
              </a:spcAft>
              <a:buClr>
                <a:schemeClr val="lt1"/>
              </a:buClr>
              <a:buSzPct val="83884"/>
              <a:buChar char="►"/>
            </a:pPr>
            <a:r>
              <a:rPr lang="ga-IE" sz="2233">
                <a:solidFill>
                  <a:schemeClr val="lt1"/>
                </a:solidFill>
              </a:rPr>
              <a:t>Open ended maths tasks</a:t>
            </a:r>
            <a:endParaRPr sz="2233">
              <a:solidFill>
                <a:schemeClr val="lt1"/>
              </a:solidFill>
            </a:endParaRPr>
          </a:p>
          <a:p>
            <a:pPr marL="457200" lvl="0" indent="-338570" algn="ctr" rtl="0">
              <a:lnSpc>
                <a:spcPct val="100000"/>
              </a:lnSpc>
              <a:spcBef>
                <a:spcPts val="0"/>
              </a:spcBef>
              <a:spcAft>
                <a:spcPts val="0"/>
              </a:spcAft>
              <a:buClr>
                <a:schemeClr val="lt1"/>
              </a:buClr>
              <a:buSzPct val="100000"/>
              <a:buChar char="►"/>
            </a:pPr>
            <a:r>
              <a:rPr lang="ga-IE" sz="2233">
                <a:solidFill>
                  <a:schemeClr val="lt1"/>
                </a:solidFill>
              </a:rPr>
              <a:t>Practical games</a:t>
            </a:r>
            <a:endParaRPr sz="2233">
              <a:solidFill>
                <a:schemeClr val="lt1"/>
              </a:solidFill>
            </a:endParaRPr>
          </a:p>
          <a:p>
            <a:pPr marL="457200" lvl="0" indent="-320848" algn="ctr" rtl="0">
              <a:lnSpc>
                <a:spcPct val="100000"/>
              </a:lnSpc>
              <a:spcBef>
                <a:spcPts val="0"/>
              </a:spcBef>
              <a:spcAft>
                <a:spcPts val="0"/>
              </a:spcAft>
              <a:buClr>
                <a:schemeClr val="lt1"/>
              </a:buClr>
              <a:buSzPct val="83884"/>
              <a:buChar char="►"/>
            </a:pPr>
            <a:r>
              <a:rPr lang="ga-IE" sz="2233">
                <a:solidFill>
                  <a:schemeClr val="lt1"/>
                </a:solidFill>
              </a:rPr>
              <a:t>Drawing and constructing shapes</a:t>
            </a:r>
            <a:endParaRPr sz="2233">
              <a:solidFill>
                <a:schemeClr val="lt1"/>
              </a:solidFill>
            </a:endParaRPr>
          </a:p>
          <a:p>
            <a:pPr marL="457200" lvl="0" indent="-320848" algn="ctr" rtl="0">
              <a:lnSpc>
                <a:spcPct val="100000"/>
              </a:lnSpc>
              <a:spcBef>
                <a:spcPts val="0"/>
              </a:spcBef>
              <a:spcAft>
                <a:spcPts val="0"/>
              </a:spcAft>
              <a:buClr>
                <a:schemeClr val="lt1"/>
              </a:buClr>
              <a:buSzPct val="83884"/>
              <a:buChar char="►"/>
            </a:pPr>
            <a:r>
              <a:rPr lang="ga-IE" sz="2233">
                <a:solidFill>
                  <a:schemeClr val="lt1"/>
                </a:solidFill>
              </a:rPr>
              <a:t>Investigating 2D/3D shapes</a:t>
            </a:r>
            <a:endParaRPr sz="2233">
              <a:solidFill>
                <a:schemeClr val="lt1"/>
              </a:solidFill>
            </a:endParaRPr>
          </a:p>
          <a:p>
            <a:pPr marL="457200" lvl="0" indent="-320848" algn="ctr" rtl="0">
              <a:lnSpc>
                <a:spcPct val="100000"/>
              </a:lnSpc>
              <a:spcBef>
                <a:spcPts val="0"/>
              </a:spcBef>
              <a:spcAft>
                <a:spcPts val="0"/>
              </a:spcAft>
              <a:buClr>
                <a:schemeClr val="lt1"/>
              </a:buClr>
              <a:buSzPct val="83884"/>
              <a:buChar char="►"/>
            </a:pPr>
            <a:r>
              <a:rPr lang="ga-IE" sz="2233">
                <a:solidFill>
                  <a:schemeClr val="lt1"/>
                </a:solidFill>
              </a:rPr>
              <a:t>Reading different sources of data</a:t>
            </a:r>
            <a:endParaRPr sz="2233">
              <a:solidFill>
                <a:schemeClr val="lt1"/>
              </a:solidFill>
            </a:endParaRPr>
          </a:p>
          <a:p>
            <a:pPr marL="457200" lvl="0" indent="-320848" algn="ctr" rtl="0">
              <a:lnSpc>
                <a:spcPct val="100000"/>
              </a:lnSpc>
              <a:spcBef>
                <a:spcPts val="0"/>
              </a:spcBef>
              <a:spcAft>
                <a:spcPts val="0"/>
              </a:spcAft>
              <a:buClr>
                <a:schemeClr val="lt1"/>
              </a:buClr>
              <a:buSzPct val="83884"/>
              <a:buChar char="►"/>
            </a:pPr>
            <a:r>
              <a:rPr lang="ga-IE" sz="2233">
                <a:solidFill>
                  <a:schemeClr val="lt1"/>
                </a:solidFill>
              </a:rPr>
              <a:t>Presenting information and their meanings</a:t>
            </a:r>
            <a:endParaRPr sz="2233">
              <a:solidFill>
                <a:schemeClr val="lt1"/>
              </a:solidFill>
            </a:endParaRPr>
          </a:p>
          <a:p>
            <a:pPr marL="457200" lvl="0" indent="-320848" algn="ctr" rtl="0">
              <a:lnSpc>
                <a:spcPct val="100000"/>
              </a:lnSpc>
              <a:spcBef>
                <a:spcPts val="0"/>
              </a:spcBef>
              <a:spcAft>
                <a:spcPts val="0"/>
              </a:spcAft>
              <a:buClr>
                <a:schemeClr val="lt1"/>
              </a:buClr>
              <a:buSzPct val="83884"/>
              <a:buChar char="►"/>
            </a:pPr>
            <a:r>
              <a:rPr lang="ga-IE" sz="2233">
                <a:solidFill>
                  <a:schemeClr val="lt1"/>
                </a:solidFill>
              </a:rPr>
              <a:t>Undertaking surveys and collecting their own data</a:t>
            </a:r>
            <a:endParaRPr sz="2233">
              <a:solidFill>
                <a:schemeClr val="lt1"/>
              </a:solidFill>
            </a:endParaRPr>
          </a:p>
          <a:p>
            <a:pPr marL="0" lvl="0" indent="0" algn="l" rtl="0">
              <a:lnSpc>
                <a:spcPct val="100000"/>
              </a:lnSpc>
              <a:spcBef>
                <a:spcPts val="1000"/>
              </a:spcBef>
              <a:spcAft>
                <a:spcPts val="0"/>
              </a:spcAft>
              <a:buClr>
                <a:schemeClr val="dk1"/>
              </a:buClr>
              <a:buSzPct val="61110"/>
              <a:buFont typeface="Arial"/>
              <a:buNone/>
            </a:pPr>
            <a:endParaRPr/>
          </a:p>
          <a:p>
            <a:pPr marL="0" lvl="0" indent="0" algn="l" rtl="0">
              <a:lnSpc>
                <a:spcPct val="100000"/>
              </a:lnSpc>
              <a:spcBef>
                <a:spcPts val="1000"/>
              </a:spcBef>
              <a:spcAft>
                <a:spcPts val="0"/>
              </a:spcAft>
              <a:buSzPct val="86486"/>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04838bc7d7_0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ga-IE"/>
              <a:t>Obair Bhaile - Homework</a:t>
            </a:r>
            <a:endParaRPr/>
          </a:p>
        </p:txBody>
      </p:sp>
      <p:sp>
        <p:nvSpPr>
          <p:cNvPr id="226" name="Google Shape;226;g304838bc7d7_0_0"/>
          <p:cNvSpPr txBox="1">
            <a:spLocks noGrp="1"/>
          </p:cNvSpPr>
          <p:nvPr>
            <p:ph type="body" idx="1"/>
          </p:nvPr>
        </p:nvSpPr>
        <p:spPr>
          <a:xfrm>
            <a:off x="705450" y="1660825"/>
            <a:ext cx="10781100" cy="4568700"/>
          </a:xfrm>
          <a:prstGeom prst="rect">
            <a:avLst/>
          </a:prstGeom>
          <a:noFill/>
          <a:ln>
            <a:noFill/>
          </a:ln>
        </p:spPr>
        <p:txBody>
          <a:bodyPr spcFirstLastPara="1" wrap="square" lIns="91425" tIns="45700" rIns="91425" bIns="45700" anchor="t" anchorCtr="0">
            <a:normAutofit fontScale="40000"/>
          </a:bodyPr>
          <a:lstStyle/>
          <a:p>
            <a:pPr marL="0" lvl="0" indent="0" algn="l" rtl="0">
              <a:lnSpc>
                <a:spcPct val="100000"/>
              </a:lnSpc>
              <a:spcBef>
                <a:spcPts val="1000"/>
              </a:spcBef>
              <a:spcAft>
                <a:spcPts val="0"/>
              </a:spcAft>
              <a:buSzPts val="623"/>
              <a:buNone/>
            </a:pPr>
            <a:r>
              <a:rPr lang="ga-IE" sz="6767" b="1">
                <a:solidFill>
                  <a:schemeClr val="lt1"/>
                </a:solidFill>
              </a:rPr>
              <a:t> </a:t>
            </a:r>
            <a:r>
              <a:rPr lang="ga-IE" sz="5565" b="1">
                <a:solidFill>
                  <a:schemeClr val="lt1"/>
                </a:solidFill>
              </a:rPr>
              <a:t>As you will be aware, we have changed our approach to homework at a whole-school level this academic year. The children will receive one written task a week, alongside 3 other shorter practical tasks. They should still be encouraged to complete their spelling and reading each night. Homework for the week and weekly spellings will be sent home with the children each Monday in their homework folders. The children will return their homework on Friday and this will be returned on the following Monday. Rang 5 should bring their homework folder with them each day, ensuring that their reading books, AR book and homework booklets are inside. </a:t>
            </a:r>
            <a:endParaRPr sz="5565" b="1">
              <a:solidFill>
                <a:schemeClr val="lt1"/>
              </a:solidFill>
            </a:endParaRPr>
          </a:p>
          <a:p>
            <a:pPr marL="0" lvl="0" indent="0" algn="l" rtl="0">
              <a:lnSpc>
                <a:spcPct val="100000"/>
              </a:lnSpc>
              <a:spcBef>
                <a:spcPts val="1000"/>
              </a:spcBef>
              <a:spcAft>
                <a:spcPts val="0"/>
              </a:spcAft>
              <a:buSzPct val="72340"/>
              <a:buNone/>
            </a:pPr>
            <a:endParaRPr sz="2152">
              <a:solidFill>
                <a:schemeClr val="lt1"/>
              </a:solidFill>
            </a:endParaRPr>
          </a:p>
          <a:p>
            <a:pPr marL="0" lvl="0" indent="0" algn="l" rtl="0">
              <a:lnSpc>
                <a:spcPct val="100000"/>
              </a:lnSpc>
              <a:spcBef>
                <a:spcPts val="1000"/>
              </a:spcBef>
              <a:spcAft>
                <a:spcPts val="0"/>
              </a:spcAft>
              <a:buSzPct val="69716"/>
              <a:buNone/>
            </a:pPr>
            <a:endParaRPr sz="2233">
              <a:solidFill>
                <a:schemeClr val="lt1"/>
              </a:solidFill>
            </a:endParaRPr>
          </a:p>
          <a:p>
            <a:pPr marL="457200" lvl="0" indent="0" algn="l" rtl="0">
              <a:lnSpc>
                <a:spcPct val="100000"/>
              </a:lnSpc>
              <a:spcBef>
                <a:spcPts val="0"/>
              </a:spcBef>
              <a:spcAft>
                <a:spcPts val="0"/>
              </a:spcAft>
              <a:buNone/>
            </a:pPr>
            <a:endParaRPr sz="2233">
              <a:solidFill>
                <a:schemeClr val="lt1"/>
              </a:solidFill>
            </a:endParaRPr>
          </a:p>
          <a:p>
            <a:pPr marL="0" lvl="0" indent="0" algn="l" rtl="0">
              <a:lnSpc>
                <a:spcPct val="100000"/>
              </a:lnSpc>
              <a:spcBef>
                <a:spcPts val="1000"/>
              </a:spcBef>
              <a:spcAft>
                <a:spcPts val="0"/>
              </a:spcAft>
              <a:buClr>
                <a:schemeClr val="dk1"/>
              </a:buClr>
              <a:buSzPct val="61111"/>
              <a:buFont typeface="Arial"/>
              <a:buNone/>
            </a:pPr>
            <a:endParaRPr/>
          </a:p>
          <a:p>
            <a:pPr marL="0" lvl="0" indent="0" algn="l" rtl="0">
              <a:lnSpc>
                <a:spcPct val="100000"/>
              </a:lnSpc>
              <a:spcBef>
                <a:spcPts val="1000"/>
              </a:spcBef>
              <a:spcAft>
                <a:spcPts val="0"/>
              </a:spcAft>
              <a:buSzPct val="86486"/>
              <a:buNone/>
            </a:pPr>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1978</Words>
  <Application>Microsoft Office PowerPoint</Application>
  <PresentationFormat>Widescreen</PresentationFormat>
  <Paragraphs>154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Comic Sans MS</vt:lpstr>
      <vt:lpstr>Noto Sans Symbols</vt:lpstr>
      <vt:lpstr>Times New Roman</vt:lpstr>
      <vt:lpstr>Trebuchet MS</vt:lpstr>
      <vt:lpstr>Facet</vt:lpstr>
      <vt:lpstr>Cruinniú Curaclaim                      Curriculum Meeting </vt:lpstr>
      <vt:lpstr>Clár ama an lae 9.00.9.10am - Registration 9.10-9.30am - Tasc na maidine/Morning Task 9.30-9.50am - Phonics  9.50-10.30am - Gaeilge – Grammar/Comprehension/Writing genre 10.30-11.00am - Breaktime 11.00-11.20am - Mental maths activities 11.20-12.00pm - Numeracy  12.00-1.00pm - Lunch 1.00-1.20pm - Accelerated Reading novels &amp; quizzes 1. 20 -2.00pm – English - grammar &amp; punctuation/work based on novel/ comprehension / writing genre/ writing based on WAU topic/ reading groups 2.00- 2.40pm - W.A.U (topic work)/ Art/ Mindfulness/ Personal Development 2.40-3.00pm - Ceol/ Music 3.00 Hometime  </vt:lpstr>
      <vt:lpstr>Curriculum</vt:lpstr>
      <vt:lpstr>PowerPoint Presentation</vt:lpstr>
      <vt:lpstr>Litearthacht – Literacy </vt:lpstr>
      <vt:lpstr>Litearthacht/ Literacy Continued</vt:lpstr>
      <vt:lpstr>Uimhearthacht- Numeracy </vt:lpstr>
      <vt:lpstr>Uimhearthacht- Numeracy </vt:lpstr>
      <vt:lpstr>Obair Bhaile - Homework</vt:lpstr>
      <vt:lpstr>An Domhan Thart Orainn/ The World Around Us </vt:lpstr>
      <vt:lpstr>Physical Education/ Corpoideachas</vt:lpstr>
      <vt:lpstr>Na hEalaíona/ The Arts</vt:lpstr>
      <vt:lpstr>Measúnú- Assessment </vt:lpstr>
      <vt:lpstr>Imeachtaí Seach- Churaclaim- Extra Curricular activities </vt:lpstr>
      <vt:lpstr>Tuismitheoirí- Parents/Guardians </vt:lpstr>
      <vt:lpstr>Ag cuidiú le do pháiste- Supporting your child</vt:lpstr>
      <vt:lpstr>Tréadchúram/ Pastoral Care</vt:lpstr>
      <vt:lpstr> Go raibh míle maith agaibh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Cruinniú Curaclaim                      Curriculum Meeting </dc:title>
  <dc:creator>Rachel Robinson</dc:creator>
  <cp:lastModifiedBy>C Fox</cp:lastModifiedBy>
  <cp:revision>2</cp:revision>
  <dcterms:created xsi:type="dcterms:W3CDTF">2019-10-08T19:33:15Z</dcterms:created>
  <dcterms:modified xsi:type="dcterms:W3CDTF">2024-09-30T09:48:04Z</dcterms:modified>
</cp:coreProperties>
</file>