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8" r:id="rId3"/>
    <p:sldId id="259" r:id="rId4"/>
    <p:sldId id="260" r:id="rId5"/>
    <p:sldId id="261" r:id="rId6"/>
    <p:sldId id="262" r:id="rId7"/>
    <p:sldId id="264" r:id="rId8"/>
    <p:sldId id="265" r:id="rId9"/>
    <p:sldId id="266" r:id="rId10"/>
    <p:sldId id="268" r:id="rId11"/>
    <p:sldId id="269" r:id="rId12"/>
    <p:sldId id="286" r:id="rId13"/>
    <p:sldId id="270" r:id="rId14"/>
    <p:sldId id="271" r:id="rId15"/>
    <p:sldId id="272" r:id="rId16"/>
    <p:sldId id="273" r:id="rId17"/>
    <p:sldId id="275" r:id="rId18"/>
    <p:sldId id="285" r:id="rId19"/>
    <p:sldId id="274" r:id="rId20"/>
    <p:sldId id="276" r:id="rId21"/>
    <p:sldId id="281" r:id="rId22"/>
    <p:sldId id="277" r:id="rId23"/>
    <p:sldId id="287" r:id="rId24"/>
    <p:sldId id="278" r:id="rId25"/>
    <p:sldId id="279" r:id="rId26"/>
    <p:sldId id="280" r:id="rId27"/>
    <p:sldId id="282" r:id="rId28"/>
    <p:sldId id="283" r:id="rId29"/>
    <p:sldId id="284" r:id="rId30"/>
  </p:sldIdLst>
  <p:sldSz cx="9144000" cy="6858000" type="screen4x3"/>
  <p:notesSz cx="6797675" cy="9926638"/>
  <p:embeddedFontLst>
    <p:embeddedFont>
      <p:font typeface="Comic Sans MS" panose="030F0702030302020204" pitchFamily="66" charset="0"/>
      <p:regular r:id="rId32"/>
      <p:bold r:id="rId33"/>
      <p:italic r:id="rId34"/>
      <p:boldItalic r:id="rId35"/>
    </p:embeddedFont>
    <p:embeddedFont>
      <p:font typeface="Roboto" panose="02000000000000000000"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gutLi7iOgQDRHIPBQ4RJm+ouXC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155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p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p1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1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1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0632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9" name="Google Shape;219;p1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1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8: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2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2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48650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9: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1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2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2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2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2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4861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3: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2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24: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25: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7: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2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2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9: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p2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1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1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 name="Google Shape;13;p3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 name="Google Shape;14;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40"/>
          <p:cNvSpPr>
            <a:spLocks noGrp="1"/>
          </p:cNvSpPr>
          <p:nvPr>
            <p:ph type="pic" idx="2"/>
          </p:nvPr>
        </p:nvSpPr>
        <p:spPr>
          <a:xfrm>
            <a:off x="1792288" y="612775"/>
            <a:ext cx="5486400" cy="4114800"/>
          </a:xfrm>
          <a:prstGeom prst="rect">
            <a:avLst/>
          </a:prstGeom>
          <a:noFill/>
          <a:ln>
            <a:noFill/>
          </a:ln>
        </p:spPr>
      </p:sp>
      <p:sp>
        <p:nvSpPr>
          <p:cNvPr id="68" name="Google Shape;68;p4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4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4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33"/>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33"/>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6" name="Google Shape;26;p33"/>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3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3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3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3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eani.org.uk/financial-help/home-to-school-transport/how-to-apply-for-transport-assistance-for-my-child"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www.eani.org.uk/financial-help/free-school-meals-uniform-grant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bunscoilbb.c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hyperlink" Target="http://www.bunscoilbb.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www.irishforparents.ie/" TargetMode="External"/><Relationship Id="rId3" Type="http://schemas.openxmlformats.org/officeDocument/2006/relationships/image" Target="../media/image9.png"/><Relationship Id="rId7" Type="http://schemas.openxmlformats.org/officeDocument/2006/relationships/hyperlink" Target="https://foghlaim.tg4.i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http://www.tearma.ie/" TargetMode="External"/><Relationship Id="rId4" Type="http://schemas.openxmlformats.org/officeDocument/2006/relationships/hyperlink" Target="http://www.abair.i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publichealth.hscni.net/sites/default/files/Guidance_on_infection_control_in%20schools_poster.pdf" TargetMode="External"/><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bunscoilbb.com/"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323838" y="404813"/>
            <a:ext cx="8496300" cy="1584325"/>
          </a:xfrm>
          <a:prstGeom prst="rect">
            <a:avLst/>
          </a:prstGeom>
          <a:noFill/>
          <a:ln>
            <a:noFill/>
          </a:ln>
        </p:spPr>
      </p:pic>
      <p:sp>
        <p:nvSpPr>
          <p:cNvPr id="89" name="Google Shape;89;p1"/>
          <p:cNvSpPr txBox="1">
            <a:spLocks noGrp="1"/>
          </p:cNvSpPr>
          <p:nvPr>
            <p:ph type="ctrTitle"/>
          </p:nvPr>
        </p:nvSpPr>
        <p:spPr>
          <a:xfrm>
            <a:off x="685788" y="668356"/>
            <a:ext cx="77724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5000" dirty="0">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5000" dirty="0">
                <a:latin typeface="Comic Sans MS"/>
                <a:ea typeface="Comic Sans MS"/>
                <a:cs typeface="Comic Sans MS"/>
                <a:sym typeface="Comic Sans MS"/>
              </a:rPr>
              <a:t>Fáilte go Rang 1!</a:t>
            </a:r>
            <a:br>
              <a:rPr lang="en-GB" sz="4000" dirty="0">
                <a:latin typeface="Comic Sans MS"/>
                <a:ea typeface="Comic Sans MS"/>
                <a:cs typeface="Comic Sans MS"/>
                <a:sym typeface="Comic Sans MS"/>
              </a:rPr>
            </a:br>
            <a:br>
              <a:rPr lang="en-GB" sz="5400" dirty="0">
                <a:latin typeface="Comic Sans MS"/>
                <a:ea typeface="Comic Sans MS"/>
                <a:cs typeface="Comic Sans MS"/>
                <a:sym typeface="Comic Sans MS"/>
              </a:rPr>
            </a:br>
            <a:endParaRPr sz="5400" dirty="0">
              <a:latin typeface="Comic Sans MS"/>
              <a:ea typeface="Comic Sans MS"/>
              <a:cs typeface="Comic Sans MS"/>
              <a:sym typeface="Comic Sans MS"/>
            </a:endParaRPr>
          </a:p>
        </p:txBody>
      </p:sp>
      <p:pic>
        <p:nvPicPr>
          <p:cNvPr id="4" name="Picture 3" descr="A group of children in a classroom&#10;&#10;Description automatically generated">
            <a:extLst>
              <a:ext uri="{FF2B5EF4-FFF2-40B4-BE49-F238E27FC236}">
                <a16:creationId xmlns:a16="http://schemas.microsoft.com/office/drawing/2014/main" id="{49755CED-9864-33C8-C436-06A40B48028D}"/>
              </a:ext>
            </a:extLst>
          </p:cNvPr>
          <p:cNvPicPr>
            <a:picLocks noChangeAspect="1"/>
          </p:cNvPicPr>
          <p:nvPr/>
        </p:nvPicPr>
        <p:blipFill>
          <a:blip r:embed="rId4"/>
          <a:stretch>
            <a:fillRect/>
          </a:stretch>
        </p:blipFill>
        <p:spPr>
          <a:xfrm rot="10800000">
            <a:off x="1404593" y="1760644"/>
            <a:ext cx="6127423" cy="45766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3"/>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98" name="Google Shape;198;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br>
              <a:rPr lang="en-GB" sz="3959"/>
            </a:br>
            <a:r>
              <a:rPr lang="en-GB" sz="3959">
                <a:latin typeface="Comic Sans MS"/>
                <a:ea typeface="Comic Sans MS"/>
                <a:cs typeface="Comic Sans MS"/>
                <a:sym typeface="Comic Sans MS"/>
              </a:rPr>
              <a:t>Imeachtaí Seach-churaclaim</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Extra-curricular activities</a:t>
            </a:r>
            <a:br>
              <a:rPr lang="en-GB" sz="3959"/>
            </a:br>
            <a:endParaRPr sz="3959"/>
          </a:p>
        </p:txBody>
      </p:sp>
      <p:sp>
        <p:nvSpPr>
          <p:cNvPr id="199" name="Google Shape;199;p13"/>
          <p:cNvSpPr txBox="1">
            <a:spLocks noGrp="1"/>
          </p:cNvSpPr>
          <p:nvPr>
            <p:ph type="body" idx="1"/>
          </p:nvPr>
        </p:nvSpPr>
        <p:spPr>
          <a:xfrm>
            <a:off x="457200" y="2052927"/>
            <a:ext cx="8229600" cy="4077708"/>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chemeClr val="dk1"/>
              </a:buClr>
              <a:buSzPts val="1800"/>
              <a:buChar char="•"/>
            </a:pPr>
            <a:r>
              <a:rPr lang="en-GB" sz="1800" dirty="0">
                <a:latin typeface="Comic Sans MS"/>
                <a:ea typeface="Comic Sans MS"/>
                <a:cs typeface="Comic Sans MS"/>
                <a:sym typeface="Comic Sans MS"/>
              </a:rPr>
              <a:t>Club </a:t>
            </a:r>
            <a:r>
              <a:rPr lang="en-GB" sz="1800" dirty="0" err="1">
                <a:latin typeface="Comic Sans MS"/>
                <a:ea typeface="Comic Sans MS"/>
                <a:cs typeface="Comic Sans MS"/>
                <a:sym typeface="Comic Sans MS"/>
              </a:rPr>
              <a:t>Bricfeasta</a:t>
            </a:r>
            <a:r>
              <a:rPr lang="en-GB" sz="1800" dirty="0">
                <a:latin typeface="Comic Sans MS"/>
                <a:ea typeface="Comic Sans MS"/>
                <a:cs typeface="Comic Sans MS"/>
                <a:sym typeface="Comic Sans MS"/>
              </a:rPr>
              <a:t> – breakfast club from 8 – 8.45 am at £3 per morning </a:t>
            </a:r>
            <a:endParaRPr dirty="0"/>
          </a:p>
          <a:p>
            <a:pPr marL="342900" lvl="0" indent="-342900" algn="just"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After-School Club 2-4pm (2 – 3pm Rang 1 – 3, 3 – 4pm Rang 4 – 7) daily for £3 per session</a:t>
            </a:r>
          </a:p>
          <a:p>
            <a:pPr marL="342900" lvl="0" indent="-342900" algn="just" rtl="0">
              <a:lnSpc>
                <a:spcPct val="100000"/>
              </a:lnSpc>
              <a:spcBef>
                <a:spcPts val="360"/>
              </a:spcBef>
              <a:spcAft>
                <a:spcPts val="0"/>
              </a:spcAft>
              <a:buClr>
                <a:schemeClr val="dk1"/>
              </a:buClr>
              <a:buSzPts val="1800"/>
              <a:buChar char="•"/>
            </a:pPr>
            <a:r>
              <a:rPr lang="en-GB" sz="1800" dirty="0">
                <a:latin typeface="Comic Sans MS"/>
                <a:sym typeface="Comic Sans MS"/>
              </a:rPr>
              <a:t>After-school sports coaching</a:t>
            </a:r>
          </a:p>
          <a:p>
            <a:pPr marL="342900" lvl="0" indent="-342900" algn="just" rtl="0">
              <a:lnSpc>
                <a:spcPct val="100000"/>
              </a:lnSpc>
              <a:spcBef>
                <a:spcPts val="360"/>
              </a:spcBef>
              <a:spcAft>
                <a:spcPts val="0"/>
              </a:spcAft>
              <a:buClr>
                <a:schemeClr val="dk1"/>
              </a:buClr>
              <a:buSzPts val="1800"/>
              <a:buChar char="•"/>
            </a:pPr>
            <a:r>
              <a:rPr lang="en-GB" sz="1800" dirty="0">
                <a:latin typeface="Comic Sans MS"/>
                <a:sym typeface="Comic Sans MS"/>
              </a:rPr>
              <a:t>After-school guitar lessons</a:t>
            </a:r>
            <a:endParaRPr dirty="0"/>
          </a:p>
          <a:p>
            <a:pPr marL="342900" lvl="0" indent="-342900" algn="just"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School Council </a:t>
            </a:r>
            <a:endParaRPr sz="1800" dirty="0">
              <a:latin typeface="Comic Sans MS"/>
              <a:ea typeface="Comic Sans MS"/>
              <a:cs typeface="Comic Sans MS"/>
              <a:sym typeface="Comic Sans MS"/>
            </a:endParaRPr>
          </a:p>
          <a:p>
            <a:pPr marL="342900" lvl="0" indent="-342900" algn="just"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Eco-School committee</a:t>
            </a:r>
            <a:endParaRPr dirty="0"/>
          </a:p>
          <a:p>
            <a:pPr marL="342900" lvl="0" indent="-342900" algn="just"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Summer Scheme - having fun and speaking Irish in July</a:t>
            </a:r>
            <a:endParaRPr dirty="0"/>
          </a:p>
          <a:p>
            <a:pPr marL="342900" lvl="0" indent="-342900" algn="just"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Regular school trips, walks and outings</a:t>
            </a:r>
            <a:endParaRPr sz="1800" dirty="0">
              <a:latin typeface="Comic Sans MS"/>
              <a:ea typeface="Comic Sans MS"/>
              <a:cs typeface="Comic Sans MS"/>
              <a:sym typeface="Comic Sans MS"/>
            </a:endParaRPr>
          </a:p>
          <a:p>
            <a:pPr marL="342900" lvl="0" indent="-342900" algn="just" rtl="0">
              <a:lnSpc>
                <a:spcPct val="100000"/>
              </a:lnSpc>
              <a:spcBef>
                <a:spcPts val="360"/>
              </a:spcBef>
              <a:spcAft>
                <a:spcPts val="0"/>
              </a:spcAft>
              <a:buSzPts val="1800"/>
              <a:buFont typeface="Comic Sans MS"/>
              <a:buChar char="•"/>
            </a:pPr>
            <a:r>
              <a:rPr lang="en-GB" sz="1800" dirty="0">
                <a:latin typeface="Comic Sans MS"/>
                <a:ea typeface="Comic Sans MS"/>
                <a:cs typeface="Comic Sans MS"/>
                <a:sym typeface="Comic Sans MS"/>
              </a:rPr>
              <a:t>Forest school activities in Bunkers Hill</a:t>
            </a:r>
            <a:endParaRPr sz="1800" dirty="0">
              <a:latin typeface="Comic Sans MS"/>
              <a:ea typeface="Comic Sans MS"/>
              <a:cs typeface="Comic Sans MS"/>
              <a:sym typeface="Comic Sans MS"/>
            </a:endParaRPr>
          </a:p>
          <a:p>
            <a:pPr marL="342900" lvl="0" indent="-342900" algn="just" rtl="0">
              <a:lnSpc>
                <a:spcPct val="100000"/>
              </a:lnSpc>
              <a:spcBef>
                <a:spcPts val="360"/>
              </a:spcBef>
              <a:spcAft>
                <a:spcPts val="0"/>
              </a:spcAft>
              <a:buSzPts val="1800"/>
              <a:buFont typeface="Comic Sans MS"/>
              <a:buChar char="•"/>
            </a:pPr>
            <a:r>
              <a:rPr lang="en-GB" sz="1800" dirty="0">
                <a:latin typeface="Comic Sans MS"/>
                <a:ea typeface="Comic Sans MS"/>
                <a:cs typeface="Comic Sans MS"/>
                <a:sym typeface="Comic Sans MS"/>
              </a:rPr>
              <a:t>Inter-school sports and quiz competitions</a:t>
            </a:r>
            <a:endParaRPr sz="1800" dirty="0">
              <a:latin typeface="Comic Sans MS"/>
              <a:ea typeface="Comic Sans MS"/>
              <a:cs typeface="Comic Sans MS"/>
              <a:sym typeface="Comic Sans MS"/>
            </a:endParaRPr>
          </a:p>
          <a:p>
            <a:pPr marL="342900" lvl="0" indent="-342900" algn="just" rtl="0">
              <a:lnSpc>
                <a:spcPct val="100000"/>
              </a:lnSpc>
              <a:spcBef>
                <a:spcPts val="360"/>
              </a:spcBef>
              <a:spcAft>
                <a:spcPts val="0"/>
              </a:spcAft>
              <a:buSzPts val="1800"/>
              <a:buFont typeface="Comic Sans MS"/>
              <a:buChar char="•"/>
            </a:pPr>
            <a:r>
              <a:rPr lang="en-GB" sz="1800" dirty="0" err="1">
                <a:latin typeface="Comic Sans MS"/>
                <a:ea typeface="Comic Sans MS"/>
                <a:cs typeface="Comic Sans MS"/>
                <a:sym typeface="Comic Sans MS"/>
              </a:rPr>
              <a:t>Scoildrámaíocht</a:t>
            </a:r>
            <a:r>
              <a:rPr lang="en-GB" sz="1800" dirty="0">
                <a:latin typeface="Comic Sans MS"/>
                <a:ea typeface="Comic Sans MS"/>
                <a:cs typeface="Comic Sans MS"/>
                <a:sym typeface="Comic Sans MS"/>
              </a:rPr>
              <a:t> competitions</a:t>
            </a:r>
            <a:endParaRPr sz="1800" dirty="0">
              <a:latin typeface="Comic Sans MS"/>
              <a:ea typeface="Comic Sans MS"/>
              <a:cs typeface="Comic Sans MS"/>
              <a:sym typeface="Comic Sans MS"/>
            </a:endParaRPr>
          </a:p>
          <a:p>
            <a:pPr marL="342900" lvl="0" indent="-342900" algn="just" rtl="0">
              <a:lnSpc>
                <a:spcPct val="100000"/>
              </a:lnSpc>
              <a:spcBef>
                <a:spcPts val="360"/>
              </a:spcBef>
              <a:spcAft>
                <a:spcPts val="0"/>
              </a:spcAft>
              <a:buSzPts val="1800"/>
              <a:buFont typeface="Comic Sans MS"/>
              <a:buChar char="•"/>
            </a:pPr>
            <a:r>
              <a:rPr lang="en-GB" sz="1800" dirty="0">
                <a:latin typeface="Comic Sans MS"/>
                <a:ea typeface="Comic Sans MS"/>
                <a:cs typeface="Comic Sans MS"/>
                <a:sym typeface="Comic Sans MS"/>
              </a:rPr>
              <a:t>Poetry and conversation </a:t>
            </a:r>
            <a:r>
              <a:rPr lang="en-GB" sz="1800" dirty="0" err="1">
                <a:latin typeface="Comic Sans MS"/>
                <a:ea typeface="Comic Sans MS"/>
                <a:cs typeface="Comic Sans MS"/>
                <a:sym typeface="Comic Sans MS"/>
              </a:rPr>
              <a:t>Feiseanna</a:t>
            </a:r>
            <a:endParaRPr sz="1800" dirty="0">
              <a:latin typeface="Comic Sans MS"/>
              <a:ea typeface="Comic Sans MS"/>
              <a:cs typeface="Comic Sans MS"/>
              <a:sym typeface="Comic Sans MS"/>
            </a:endParaRPr>
          </a:p>
          <a:p>
            <a:pPr marL="0" lvl="0" indent="0" algn="just" rtl="0">
              <a:lnSpc>
                <a:spcPct val="100000"/>
              </a:lnSpc>
              <a:spcBef>
                <a:spcPts val="360"/>
              </a:spcBef>
              <a:spcAft>
                <a:spcPts val="0"/>
              </a:spcAft>
              <a:buSzPts val="1800"/>
              <a:buNone/>
            </a:pPr>
            <a:endParaRPr sz="1800" dirty="0">
              <a:latin typeface="Comic Sans MS"/>
              <a:ea typeface="Comic Sans MS"/>
              <a:cs typeface="Comic Sans MS"/>
              <a:sym typeface="Comic Sans MS"/>
            </a:endParaRPr>
          </a:p>
          <a:p>
            <a:pPr marL="342900" lvl="0" indent="-342900" algn="l" rtl="0">
              <a:lnSpc>
                <a:spcPct val="100000"/>
              </a:lnSpc>
              <a:spcBef>
                <a:spcPts val="640"/>
              </a:spcBef>
              <a:spcAft>
                <a:spcPts val="0"/>
              </a:spcAft>
              <a:buClr>
                <a:schemeClr val="dk1"/>
              </a:buClr>
              <a:buSzPts val="3200"/>
              <a:buFont typeface="Arial"/>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4"/>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06" name="Google Shape;206;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An Lá Scoile</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The School Day</a:t>
            </a:r>
            <a:endParaRPr sz="3959">
              <a:latin typeface="Comic Sans MS"/>
              <a:ea typeface="Comic Sans MS"/>
              <a:cs typeface="Comic Sans MS"/>
              <a:sym typeface="Comic Sans MS"/>
            </a:endParaRPr>
          </a:p>
        </p:txBody>
      </p:sp>
      <p:sp>
        <p:nvSpPr>
          <p:cNvPr id="207" name="Google Shape;207;p14"/>
          <p:cNvSpPr txBox="1">
            <a:spLocks noGrp="1"/>
          </p:cNvSpPr>
          <p:nvPr>
            <p:ph type="body" idx="1"/>
          </p:nvPr>
        </p:nvSpPr>
        <p:spPr>
          <a:xfrm>
            <a:off x="393700" y="1878161"/>
            <a:ext cx="8229600" cy="5328493"/>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800"/>
              <a:buFont typeface="Arial"/>
              <a:buNone/>
            </a:pPr>
            <a:r>
              <a:rPr lang="en-GB" sz="800" dirty="0">
                <a:latin typeface="Comic Sans MS"/>
                <a:ea typeface="Comic Sans MS"/>
                <a:cs typeface="Comic Sans MS"/>
                <a:sym typeface="Comic Sans MS"/>
              </a:rPr>
              <a:t> </a:t>
            </a:r>
            <a:endParaRPr sz="11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Class begins at 9 am.  Children are supervised in the </a:t>
            </a:r>
            <a:r>
              <a:rPr lang="en-GB" sz="1600" dirty="0" err="1">
                <a:latin typeface="Comic Sans MS"/>
                <a:ea typeface="Comic Sans MS"/>
                <a:cs typeface="Comic Sans MS"/>
                <a:sym typeface="Comic Sans MS"/>
              </a:rPr>
              <a:t>clós</a:t>
            </a:r>
            <a:r>
              <a:rPr lang="en-GB" sz="1600" dirty="0">
                <a:latin typeface="Comic Sans MS"/>
                <a:ea typeface="Comic Sans MS"/>
                <a:cs typeface="Comic Sans MS"/>
                <a:sym typeface="Comic Sans MS"/>
              </a:rPr>
              <a:t> (playground) from 8.45am, and parents can avail of our ‘Club </a:t>
            </a:r>
            <a:r>
              <a:rPr lang="en-GB" sz="1600" dirty="0" err="1">
                <a:latin typeface="Comic Sans MS"/>
                <a:ea typeface="Comic Sans MS"/>
                <a:cs typeface="Comic Sans MS"/>
                <a:sym typeface="Comic Sans MS"/>
              </a:rPr>
              <a:t>Bricfeasta</a:t>
            </a:r>
            <a:r>
              <a:rPr lang="en-GB" sz="1600" dirty="0">
                <a:latin typeface="Comic Sans MS"/>
                <a:ea typeface="Comic Sans MS"/>
                <a:cs typeface="Comic Sans MS"/>
                <a:sym typeface="Comic Sans MS"/>
              </a:rPr>
              <a:t>’ which is available each morning from 8 – 8.45 am, at a cost of £3 daily.</a:t>
            </a:r>
          </a:p>
          <a:p>
            <a:pPr marL="0" lvl="0" indent="0" algn="just" rtl="0">
              <a:lnSpc>
                <a:spcPct val="80000"/>
              </a:lnSpc>
              <a:spcBef>
                <a:spcPts val="320"/>
              </a:spcBef>
              <a:spcAft>
                <a:spcPts val="0"/>
              </a:spcAft>
              <a:buClr>
                <a:schemeClr val="dk1"/>
              </a:buClr>
              <a:buSzPts val="1600"/>
              <a:buChar char="•"/>
            </a:pPr>
            <a:endParaRPr sz="16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Breaktime is from 10.30-11.00am.  </a:t>
            </a:r>
            <a:endParaRPr sz="16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Lunchtime is from 12-1.00pm.  </a:t>
            </a:r>
            <a:endParaRPr sz="16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Font typeface="Arial"/>
              <a:buNone/>
            </a:pPr>
            <a:r>
              <a:rPr lang="en-GB" sz="1600" dirty="0">
                <a:latin typeface="Comic Sans MS"/>
                <a:ea typeface="Comic Sans MS"/>
                <a:cs typeface="Comic Sans MS"/>
                <a:sym typeface="Comic Sans MS"/>
              </a:rPr>
              <a:t> </a:t>
            </a:r>
            <a:endParaRPr sz="16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At Bunscoil </a:t>
            </a:r>
            <a:r>
              <a:rPr lang="en-GB" sz="1600" dirty="0" err="1">
                <a:latin typeface="Comic Sans MS"/>
                <a:ea typeface="Comic Sans MS"/>
                <a:cs typeface="Comic Sans MS"/>
                <a:sym typeface="Comic Sans MS"/>
              </a:rPr>
              <a:t>Bheanna</a:t>
            </a:r>
            <a:r>
              <a:rPr lang="en-GB" sz="1600" dirty="0">
                <a:latin typeface="Comic Sans MS"/>
                <a:ea typeface="Comic Sans MS"/>
                <a:cs typeface="Comic Sans MS"/>
                <a:sym typeface="Comic Sans MS"/>
              </a:rPr>
              <a:t> Boirche, we pride ourselves on our healthy eating policy. It is recommended that pupils eat a small snack, ideally fruit, a yogurt or a small roll/sandwich at breaktime.  Water is always available also. We don’t allow sugary/fizzy drinks, crisps, chocolates and sweets, and strongly recommend your child has a reusable water bottle for their drinks, rather than single-use or hard to open drinks bottles. </a:t>
            </a:r>
          </a:p>
          <a:p>
            <a:pPr marL="0" lvl="0" indent="0" algn="just" rtl="0">
              <a:lnSpc>
                <a:spcPct val="80000"/>
              </a:lnSpc>
              <a:spcBef>
                <a:spcPts val="320"/>
              </a:spcBef>
              <a:spcAft>
                <a:spcPts val="0"/>
              </a:spcAft>
              <a:buClr>
                <a:schemeClr val="dk1"/>
              </a:buClr>
              <a:buSzPts val="1600"/>
              <a:buChar char="•"/>
            </a:pPr>
            <a:endParaRPr lang="en-GB" sz="1600" dirty="0">
              <a:latin typeface="Comic Sans MS"/>
              <a:ea typeface="Comic Sans MS"/>
              <a:cs typeface="Comic Sans MS"/>
              <a:sym typeface="Comic Sans MS"/>
            </a:endParaRPr>
          </a:p>
          <a:p>
            <a:pPr marL="0" lvl="0" indent="0" algn="just" rtl="0">
              <a:lnSpc>
                <a:spcPct val="80000"/>
              </a:lnSpc>
              <a:spcBef>
                <a:spcPts val="320"/>
              </a:spcBef>
              <a:spcAft>
                <a:spcPts val="0"/>
              </a:spcAft>
              <a:buClr>
                <a:schemeClr val="dk1"/>
              </a:buClr>
              <a:buSzPts val="1600"/>
              <a:buNone/>
            </a:pPr>
            <a:endParaRPr lang="en-GB" sz="1600" dirty="0">
              <a:latin typeface="Comic Sans MS"/>
              <a:ea typeface="Comic Sans MS"/>
              <a:cs typeface="Comic Sans MS"/>
              <a:sym typeface="Comic Sans MS"/>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We do not have any children with a nut allergy in our class at present but we discourage bringing nuts to school. We also ask that parents don’t send in buns or cakes on occasions such as birthdays etc. We also ask you to reiterate with your child about not sharing their food, as kind as they may think they’re being!</a:t>
            </a:r>
            <a:endParaRPr dirty="0"/>
          </a:p>
          <a:p>
            <a:pPr marL="0" lvl="0" indent="0" algn="just" rtl="0">
              <a:lnSpc>
                <a:spcPct val="80000"/>
              </a:lnSpc>
              <a:spcBef>
                <a:spcPts val="320"/>
              </a:spcBef>
              <a:spcAft>
                <a:spcPts val="0"/>
              </a:spcAft>
              <a:buClr>
                <a:schemeClr val="dk1"/>
              </a:buClr>
              <a:buSzPts val="1600"/>
              <a:buNone/>
            </a:pPr>
            <a:endParaRPr dirty="0"/>
          </a:p>
          <a:p>
            <a:pPr marL="0" lvl="0" indent="0" algn="l" rtl="0">
              <a:lnSpc>
                <a:spcPct val="80000"/>
              </a:lnSpc>
              <a:spcBef>
                <a:spcPts val="160"/>
              </a:spcBef>
              <a:spcAft>
                <a:spcPts val="0"/>
              </a:spcAft>
              <a:buClr>
                <a:schemeClr val="dk1"/>
              </a:buClr>
              <a:buSzPts val="800"/>
              <a:buNone/>
            </a:pPr>
            <a:endParaRPr sz="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4"/>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06" name="Google Shape;206;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dirty="0">
                <a:latin typeface="Comic Sans MS"/>
                <a:ea typeface="Comic Sans MS"/>
                <a:cs typeface="Comic Sans MS"/>
                <a:sym typeface="Comic Sans MS"/>
              </a:rPr>
              <a:t>An </a:t>
            </a:r>
            <a:r>
              <a:rPr lang="en-GB" sz="3959" dirty="0" err="1">
                <a:latin typeface="Comic Sans MS"/>
                <a:ea typeface="Comic Sans MS"/>
                <a:cs typeface="Comic Sans MS"/>
                <a:sym typeface="Comic Sans MS"/>
              </a:rPr>
              <a:t>Lá</a:t>
            </a:r>
            <a:r>
              <a:rPr lang="en-GB" sz="3959" dirty="0">
                <a:latin typeface="Comic Sans MS"/>
                <a:ea typeface="Comic Sans MS"/>
                <a:cs typeface="Comic Sans MS"/>
                <a:sym typeface="Comic Sans MS"/>
              </a:rPr>
              <a:t> </a:t>
            </a:r>
            <a:r>
              <a:rPr lang="en-GB" sz="3959" dirty="0" err="1">
                <a:latin typeface="Comic Sans MS"/>
                <a:ea typeface="Comic Sans MS"/>
                <a:cs typeface="Comic Sans MS"/>
                <a:sym typeface="Comic Sans MS"/>
              </a:rPr>
              <a:t>Scoile</a:t>
            </a:r>
            <a:r>
              <a:rPr lang="en-GB" sz="3959" dirty="0">
                <a:latin typeface="Comic Sans MS"/>
                <a:ea typeface="Comic Sans MS"/>
                <a:cs typeface="Comic Sans MS"/>
                <a:sym typeface="Comic Sans MS"/>
              </a:rPr>
              <a:t> </a:t>
            </a:r>
            <a:r>
              <a:rPr lang="en-GB" sz="3959" dirty="0" err="1">
                <a:latin typeface="Comic Sans MS"/>
                <a:ea typeface="Comic Sans MS"/>
                <a:cs typeface="Comic Sans MS"/>
                <a:sym typeface="Comic Sans MS"/>
              </a:rPr>
              <a:t>ar</a:t>
            </a:r>
            <a:r>
              <a:rPr lang="en-GB" sz="3959" dirty="0">
                <a:latin typeface="Comic Sans MS"/>
                <a:ea typeface="Comic Sans MS"/>
                <a:cs typeface="Comic Sans MS"/>
                <a:sym typeface="Comic Sans MS"/>
              </a:rPr>
              <a:t> lean…</a:t>
            </a:r>
            <a:br>
              <a:rPr lang="en-GB" sz="3959" dirty="0">
                <a:latin typeface="Comic Sans MS"/>
                <a:ea typeface="Comic Sans MS"/>
                <a:cs typeface="Comic Sans MS"/>
                <a:sym typeface="Comic Sans MS"/>
              </a:rPr>
            </a:br>
            <a:r>
              <a:rPr lang="en-GB" sz="3959" dirty="0">
                <a:latin typeface="Comic Sans MS"/>
                <a:ea typeface="Comic Sans MS"/>
                <a:cs typeface="Comic Sans MS"/>
                <a:sym typeface="Comic Sans MS"/>
              </a:rPr>
              <a:t>The School Day continued…</a:t>
            </a:r>
            <a:endParaRPr sz="3959" dirty="0">
              <a:latin typeface="Comic Sans MS"/>
              <a:ea typeface="Comic Sans MS"/>
              <a:cs typeface="Comic Sans MS"/>
              <a:sym typeface="Comic Sans MS"/>
            </a:endParaRPr>
          </a:p>
        </p:txBody>
      </p:sp>
      <p:sp>
        <p:nvSpPr>
          <p:cNvPr id="207" name="Google Shape;207;p14"/>
          <p:cNvSpPr txBox="1">
            <a:spLocks noGrp="1"/>
          </p:cNvSpPr>
          <p:nvPr>
            <p:ph type="body" idx="1"/>
          </p:nvPr>
        </p:nvSpPr>
        <p:spPr>
          <a:xfrm>
            <a:off x="457200" y="1412875"/>
            <a:ext cx="8229600" cy="5328493"/>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800"/>
              <a:buFont typeface="Arial"/>
              <a:buNone/>
            </a:pPr>
            <a:r>
              <a:rPr lang="en-GB" sz="800" dirty="0">
                <a:latin typeface="Comic Sans MS"/>
                <a:ea typeface="Comic Sans MS"/>
                <a:cs typeface="Comic Sans MS"/>
                <a:sym typeface="Comic Sans MS"/>
              </a:rPr>
              <a:t> </a:t>
            </a:r>
            <a:endParaRPr sz="11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None/>
            </a:pPr>
            <a:endParaRPr dirty="0"/>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Our school dinners come from St. Malachy’s Primary School in Castlewellan, and the menu is available to view on our school website every term.  Please ensure your child </a:t>
            </a:r>
            <a:r>
              <a:rPr lang="en-GB" sz="1600" b="1" dirty="0">
                <a:latin typeface="Comic Sans MS"/>
                <a:ea typeface="Comic Sans MS"/>
                <a:cs typeface="Comic Sans MS"/>
                <a:sym typeface="Comic Sans MS"/>
              </a:rPr>
              <a:t>knows what they will be eating every day</a:t>
            </a:r>
            <a:r>
              <a:rPr lang="en-GB" sz="1600" dirty="0">
                <a:latin typeface="Comic Sans MS"/>
                <a:ea typeface="Comic Sans MS"/>
                <a:cs typeface="Comic Sans MS"/>
                <a:sym typeface="Comic Sans MS"/>
              </a:rPr>
              <a:t>. </a:t>
            </a:r>
          </a:p>
          <a:p>
            <a:pPr marL="0" lvl="0" indent="0" algn="just" rtl="0">
              <a:lnSpc>
                <a:spcPct val="80000"/>
              </a:lnSpc>
              <a:spcBef>
                <a:spcPts val="320"/>
              </a:spcBef>
              <a:spcAft>
                <a:spcPts val="0"/>
              </a:spcAft>
              <a:buClr>
                <a:schemeClr val="dk1"/>
              </a:buClr>
              <a:buSzPts val="1600"/>
              <a:buNone/>
            </a:pPr>
            <a:endParaRPr lang="en-GB" sz="1600" dirty="0">
              <a:latin typeface="Comic Sans MS"/>
              <a:ea typeface="Comic Sans MS"/>
              <a:cs typeface="Comic Sans MS"/>
              <a:sym typeface="Comic Sans MS"/>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In addition, especially on days when there is a choice in meals such as Wednesdays (usually a choice between curry and a baguette), that you look at the menu together and your child </a:t>
            </a:r>
            <a:r>
              <a:rPr lang="en-GB" sz="1600" b="1" dirty="0">
                <a:latin typeface="Comic Sans MS"/>
                <a:ea typeface="Comic Sans MS"/>
                <a:cs typeface="Comic Sans MS"/>
                <a:sym typeface="Comic Sans MS"/>
              </a:rPr>
              <a:t>understands what they would like to order</a:t>
            </a:r>
            <a:r>
              <a:rPr lang="en-GB" sz="1600" dirty="0">
                <a:latin typeface="Comic Sans MS"/>
                <a:ea typeface="Comic Sans MS"/>
                <a:cs typeface="Comic Sans MS"/>
                <a:sym typeface="Comic Sans MS"/>
              </a:rPr>
              <a:t>. </a:t>
            </a:r>
          </a:p>
          <a:p>
            <a:pPr marL="0" lvl="0" indent="0" algn="just" rtl="0">
              <a:lnSpc>
                <a:spcPct val="80000"/>
              </a:lnSpc>
              <a:spcBef>
                <a:spcPts val="320"/>
              </a:spcBef>
              <a:spcAft>
                <a:spcPts val="0"/>
              </a:spcAft>
              <a:buClr>
                <a:schemeClr val="dk1"/>
              </a:buClr>
              <a:buSzPts val="1600"/>
              <a:buChar char="•"/>
            </a:pPr>
            <a:endParaRPr lang="en-GB" sz="1600" dirty="0">
              <a:latin typeface="Comic Sans MS"/>
              <a:ea typeface="Comic Sans MS"/>
              <a:cs typeface="Comic Sans MS"/>
              <a:sym typeface="Comic Sans MS"/>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Meals currently cost £2.60 per day, payable either in cash (please send money in a clearly labelled envelope, as loose change, especially in Rang 1, is very easily lost) or via the school Parent Pay system. All log in details were sent home mid September. Please contact Máire or the school office if you are having trouble paying online.</a:t>
            </a:r>
          </a:p>
          <a:p>
            <a:pPr marL="0" lvl="0" indent="0" algn="just" rtl="0">
              <a:lnSpc>
                <a:spcPct val="80000"/>
              </a:lnSpc>
              <a:spcBef>
                <a:spcPts val="320"/>
              </a:spcBef>
              <a:spcAft>
                <a:spcPts val="0"/>
              </a:spcAft>
              <a:buClr>
                <a:schemeClr val="dk1"/>
              </a:buClr>
              <a:buSzPts val="1600"/>
              <a:buChar char="•"/>
            </a:pPr>
            <a:endParaRPr lang="en-GB" sz="1600" dirty="0">
              <a:latin typeface="Comic Sans MS"/>
              <a:ea typeface="Comic Sans MS"/>
              <a:cs typeface="Comic Sans MS"/>
              <a:sym typeface="Comic Sans MS"/>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Rang 1 and Rang 2 go home at 2.00pm Mon – Thurs and </a:t>
            </a:r>
            <a:r>
              <a:rPr lang="en-GB" sz="1600" b="1" dirty="0">
                <a:latin typeface="Comic Sans MS"/>
                <a:ea typeface="Comic Sans MS"/>
                <a:cs typeface="Comic Sans MS"/>
                <a:sym typeface="Comic Sans MS"/>
              </a:rPr>
              <a:t>1.50pm on Fridays to help ease traffic congestion.</a:t>
            </a:r>
            <a:endParaRPr b="1" dirty="0"/>
          </a:p>
          <a:p>
            <a:pPr marL="0" lvl="0" indent="0" algn="just" rtl="0">
              <a:lnSpc>
                <a:spcPct val="80000"/>
              </a:lnSpc>
              <a:spcBef>
                <a:spcPts val="320"/>
              </a:spcBef>
              <a:spcAft>
                <a:spcPts val="0"/>
              </a:spcAft>
              <a:buClr>
                <a:schemeClr val="dk1"/>
              </a:buClr>
              <a:buSzPts val="1600"/>
              <a:buNone/>
            </a:pPr>
            <a:endParaRPr sz="1600" dirty="0">
              <a:latin typeface="Comic Sans MS"/>
              <a:ea typeface="Comic Sans MS"/>
              <a:cs typeface="Comic Sans MS"/>
              <a:sym typeface="Comic Sans MS"/>
            </a:endParaRPr>
          </a:p>
          <a:p>
            <a:pPr marL="0" lvl="0" indent="0" algn="just" rtl="0">
              <a:lnSpc>
                <a:spcPct val="80000"/>
              </a:lnSpc>
              <a:spcBef>
                <a:spcPts val="320"/>
              </a:spcBef>
              <a:spcAft>
                <a:spcPts val="0"/>
              </a:spcAft>
              <a:buClr>
                <a:srgbClr val="000000"/>
              </a:buClr>
              <a:buSzPts val="1600"/>
              <a:buChar char="•"/>
            </a:pPr>
            <a:r>
              <a:rPr lang="en-GB" sz="1600" b="1" u="sng" dirty="0">
                <a:solidFill>
                  <a:srgbClr val="000000"/>
                </a:solidFill>
                <a:latin typeface="Comic Sans MS"/>
                <a:ea typeface="Comic Sans MS"/>
                <a:cs typeface="Comic Sans MS"/>
                <a:sym typeface="Comic Sans MS"/>
              </a:rPr>
              <a:t> Please inform us of any changes in address/phone number/circumstances or if someone different from who is named on your child’s data collection form will be collecting your child.</a:t>
            </a:r>
            <a:endParaRPr sz="1600" b="1" u="sng" dirty="0">
              <a:solidFill>
                <a:srgbClr val="000000"/>
              </a:solidFill>
              <a:latin typeface="Comic Sans MS"/>
              <a:ea typeface="Comic Sans MS"/>
              <a:cs typeface="Comic Sans MS"/>
              <a:sym typeface="Comic Sans MS"/>
            </a:endParaRPr>
          </a:p>
          <a:p>
            <a:pPr marL="342900" lvl="0" indent="0" algn="just" rtl="0">
              <a:lnSpc>
                <a:spcPct val="80000"/>
              </a:lnSpc>
              <a:spcBef>
                <a:spcPts val="320"/>
              </a:spcBef>
              <a:spcAft>
                <a:spcPts val="0"/>
              </a:spcAft>
              <a:buSzPts val="1800"/>
              <a:buNone/>
            </a:pPr>
            <a:endParaRPr sz="1600" b="1" u="sng" dirty="0">
              <a:solidFill>
                <a:srgbClr val="000000"/>
              </a:solidFill>
              <a:latin typeface="Comic Sans MS"/>
              <a:ea typeface="Comic Sans MS"/>
              <a:cs typeface="Comic Sans MS"/>
              <a:sym typeface="Comic Sans MS"/>
            </a:endParaRPr>
          </a:p>
          <a:p>
            <a:pPr marL="0" lvl="0" indent="0" algn="just" rtl="0">
              <a:lnSpc>
                <a:spcPct val="80000"/>
              </a:lnSpc>
              <a:spcBef>
                <a:spcPts val="320"/>
              </a:spcBef>
              <a:spcAft>
                <a:spcPts val="0"/>
              </a:spcAft>
              <a:buSzPts val="1800"/>
              <a:buNone/>
            </a:pPr>
            <a:endParaRPr sz="1600" dirty="0">
              <a:solidFill>
                <a:srgbClr val="000000"/>
              </a:solidFill>
              <a:highlight>
                <a:srgbClr val="FFFF00"/>
              </a:highlight>
              <a:latin typeface="Comic Sans MS"/>
              <a:ea typeface="Comic Sans MS"/>
              <a:cs typeface="Comic Sans MS"/>
              <a:sym typeface="Comic Sans MS"/>
            </a:endParaRPr>
          </a:p>
          <a:p>
            <a:pPr marL="0" lvl="0" indent="0" algn="l" rtl="0">
              <a:lnSpc>
                <a:spcPct val="80000"/>
              </a:lnSpc>
              <a:spcBef>
                <a:spcPts val="160"/>
              </a:spcBef>
              <a:spcAft>
                <a:spcPts val="0"/>
              </a:spcAft>
              <a:buClr>
                <a:schemeClr val="dk1"/>
              </a:buClr>
              <a:buSzPts val="800"/>
              <a:buNone/>
            </a:pPr>
            <a:endParaRPr sz="800" dirty="0"/>
          </a:p>
        </p:txBody>
      </p:sp>
    </p:spTree>
    <p:extLst>
      <p:ext uri="{BB962C8B-B14F-4D97-AF65-F5344CB8AC3E}">
        <p14:creationId xmlns:p14="http://schemas.microsoft.com/office/powerpoint/2010/main" val="272174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5"/>
          <p:cNvSpPr txBox="1">
            <a:spLocks noGrp="1"/>
          </p:cNvSpPr>
          <p:nvPr>
            <p:ph type="body" idx="1"/>
          </p:nvPr>
        </p:nvSpPr>
        <p:spPr>
          <a:xfrm>
            <a:off x="415872" y="1903221"/>
            <a:ext cx="8312253" cy="3862542"/>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School begins at 9 am, but pupils are welcome to be dropped off and supervised in the school yard from 8.45am.</a:t>
            </a:r>
            <a:endParaRPr sz="1800" dirty="0"/>
          </a:p>
          <a:p>
            <a:pPr marL="457200" lvl="0" indent="-342900" algn="l"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On wet mornings, pupils come straight to the classroom from 8.45am.</a:t>
            </a:r>
            <a:endParaRPr sz="1800" dirty="0"/>
          </a:p>
          <a:p>
            <a:pPr marL="457200" lvl="0" indent="-342900" algn="l" rtl="0">
              <a:lnSpc>
                <a:spcPct val="100000"/>
              </a:lnSpc>
              <a:spcBef>
                <a:spcPts val="360"/>
              </a:spcBef>
              <a:spcAft>
                <a:spcPts val="0"/>
              </a:spcAft>
              <a:buClr>
                <a:schemeClr val="dk1"/>
              </a:buClr>
              <a:buSzPts val="1800"/>
              <a:buChar char="•"/>
            </a:pPr>
            <a:r>
              <a:rPr lang="en-GB" sz="1800" b="1" dirty="0">
                <a:latin typeface="Comic Sans MS"/>
                <a:ea typeface="Comic Sans MS"/>
                <a:cs typeface="Comic Sans MS"/>
                <a:sym typeface="Comic Sans MS"/>
              </a:rPr>
              <a:t>It is very important for pupils to be in school on time</a:t>
            </a:r>
            <a:r>
              <a:rPr lang="en-GB" sz="1800" dirty="0">
                <a:latin typeface="Comic Sans MS"/>
                <a:ea typeface="Comic Sans MS"/>
                <a:cs typeface="Comic Sans MS"/>
                <a:sym typeface="Comic Sans MS"/>
              </a:rPr>
              <a:t>, as they may miss registration, ordering their dinner (which is done first thing), discussing our plan for the day and the beginning of morning lessons. It can also lead to children being reluctant/shy to come in to class, leading to disruption to the whole class.</a:t>
            </a:r>
            <a:endParaRPr sz="1800" dirty="0"/>
          </a:p>
          <a:p>
            <a:pPr marL="457200" lvl="0" indent="-342900" algn="l" rtl="0">
              <a:lnSpc>
                <a:spcPct val="100000"/>
              </a:lnSpc>
              <a:spcBef>
                <a:spcPts val="360"/>
              </a:spcBef>
              <a:spcAft>
                <a:spcPts val="0"/>
              </a:spcAft>
              <a:buClr>
                <a:schemeClr val="dk1"/>
              </a:buClr>
              <a:buSzPts val="1800"/>
              <a:buChar char="•"/>
            </a:pPr>
            <a:r>
              <a:rPr lang="en-GB" sz="1800" b="1" dirty="0">
                <a:latin typeface="Comic Sans MS"/>
                <a:ea typeface="Comic Sans MS"/>
                <a:cs typeface="Comic Sans MS"/>
                <a:sym typeface="Comic Sans MS"/>
              </a:rPr>
              <a:t>Children who are late will be marked late on the register.</a:t>
            </a:r>
            <a:endParaRPr sz="1800" b="1" dirty="0"/>
          </a:p>
          <a:p>
            <a:pPr marL="457200" lvl="0" indent="-342900" algn="l"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If your child is absent, you should contact the school office on the first day of absence, then send in a completed absence slip on your child’s return. If this does not happen, the absence goes down as “unexplained absence”.</a:t>
            </a:r>
            <a:endParaRPr sz="1800" dirty="0"/>
          </a:p>
          <a:p>
            <a:pPr marL="457200" lvl="0" indent="-342900" algn="l"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If you are collecting your child early, you should contact the office before coming to the classroom, unless prearranged with Máire.</a:t>
            </a:r>
            <a:endParaRPr sz="1800" dirty="0"/>
          </a:p>
          <a:p>
            <a:pPr marL="457200" lvl="0" indent="-228600" algn="l" rtl="0">
              <a:lnSpc>
                <a:spcPct val="100000"/>
              </a:lnSpc>
              <a:spcBef>
                <a:spcPts val="360"/>
              </a:spcBef>
              <a:spcAft>
                <a:spcPts val="0"/>
              </a:spcAft>
              <a:buClr>
                <a:schemeClr val="dk1"/>
              </a:buClr>
              <a:buSzPts val="1800"/>
              <a:buNone/>
            </a:pPr>
            <a:endParaRPr dirty="0"/>
          </a:p>
        </p:txBody>
      </p:sp>
      <p:pic>
        <p:nvPicPr>
          <p:cNvPr id="214" name="Google Shape;214;p15"/>
          <p:cNvPicPr preferRelativeResize="0"/>
          <p:nvPr/>
        </p:nvPicPr>
        <p:blipFill rotWithShape="1">
          <a:blip r:embed="rId3">
            <a:alphaModFix/>
          </a:blip>
          <a:srcRect/>
          <a:stretch/>
        </p:blipFill>
        <p:spPr>
          <a:xfrm>
            <a:off x="249561" y="318124"/>
            <a:ext cx="8644877" cy="1585097"/>
          </a:xfrm>
          <a:prstGeom prst="rect">
            <a:avLst/>
          </a:prstGeom>
          <a:noFill/>
          <a:ln>
            <a:noFill/>
          </a:ln>
        </p:spPr>
      </p:pic>
      <p:sp>
        <p:nvSpPr>
          <p:cNvPr id="215" name="Google Shape;215;p15"/>
          <p:cNvSpPr txBox="1"/>
          <p:nvPr/>
        </p:nvSpPr>
        <p:spPr>
          <a:xfrm>
            <a:off x="988290" y="517235"/>
            <a:ext cx="7592291"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4000" b="0" i="0" u="none" strike="noStrike" cap="none">
                <a:solidFill>
                  <a:srgbClr val="000000"/>
                </a:solidFill>
                <a:latin typeface="Comic Sans MS"/>
                <a:ea typeface="Comic Sans MS"/>
                <a:cs typeface="Comic Sans MS"/>
                <a:sym typeface="Comic Sans MS"/>
              </a:rPr>
              <a:t>Poncúlacht agus Tinreamh</a:t>
            </a:r>
            <a:endParaRPr sz="40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None/>
            </a:pPr>
            <a:r>
              <a:rPr lang="en-GB" sz="4000" b="0" i="0" u="none" strike="noStrike" cap="none">
                <a:solidFill>
                  <a:srgbClr val="000000"/>
                </a:solidFill>
                <a:latin typeface="Comic Sans MS"/>
                <a:ea typeface="Comic Sans MS"/>
                <a:cs typeface="Comic Sans MS"/>
                <a:sym typeface="Comic Sans MS"/>
              </a:rPr>
              <a:t>Punctuality and Attendance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6"/>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22" name="Google Shape;222;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dirty="0" err="1">
                <a:latin typeface="Comic Sans MS"/>
                <a:ea typeface="Comic Sans MS"/>
                <a:cs typeface="Comic Sans MS"/>
                <a:sym typeface="Comic Sans MS"/>
              </a:rPr>
              <a:t>Éide</a:t>
            </a:r>
            <a:r>
              <a:rPr lang="en-GB" sz="3959" dirty="0">
                <a:latin typeface="Comic Sans MS"/>
                <a:ea typeface="Comic Sans MS"/>
                <a:cs typeface="Comic Sans MS"/>
                <a:sym typeface="Comic Sans MS"/>
              </a:rPr>
              <a:t> </a:t>
            </a:r>
            <a:r>
              <a:rPr lang="en-GB" sz="3959" dirty="0" err="1">
                <a:latin typeface="Comic Sans MS"/>
                <a:ea typeface="Comic Sans MS"/>
                <a:cs typeface="Comic Sans MS"/>
                <a:sym typeface="Comic Sans MS"/>
              </a:rPr>
              <a:t>Scoile</a:t>
            </a:r>
            <a:br>
              <a:rPr lang="en-GB" sz="3959" dirty="0">
                <a:latin typeface="Comic Sans MS"/>
                <a:ea typeface="Comic Sans MS"/>
                <a:cs typeface="Comic Sans MS"/>
                <a:sym typeface="Comic Sans MS"/>
              </a:rPr>
            </a:br>
            <a:r>
              <a:rPr lang="en-GB" sz="3959" dirty="0">
                <a:latin typeface="Comic Sans MS"/>
                <a:ea typeface="Comic Sans MS"/>
                <a:cs typeface="Comic Sans MS"/>
                <a:sym typeface="Comic Sans MS"/>
              </a:rPr>
              <a:t>School Uniform</a:t>
            </a:r>
            <a:endParaRPr sz="3959" dirty="0">
              <a:latin typeface="Comic Sans MS"/>
              <a:ea typeface="Comic Sans MS"/>
              <a:cs typeface="Comic Sans MS"/>
              <a:sym typeface="Comic Sans MS"/>
            </a:endParaRPr>
          </a:p>
        </p:txBody>
      </p:sp>
      <p:sp>
        <p:nvSpPr>
          <p:cNvPr id="223" name="Google Shape;223;p16"/>
          <p:cNvSpPr txBox="1">
            <a:spLocks noGrp="1"/>
          </p:cNvSpPr>
          <p:nvPr>
            <p:ph type="body" idx="1"/>
          </p:nvPr>
        </p:nvSpPr>
        <p:spPr>
          <a:xfrm>
            <a:off x="179387" y="1484700"/>
            <a:ext cx="8640900" cy="5373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00"/>
              </a:buClr>
              <a:buSzPts val="1800"/>
              <a:buFont typeface="Arial"/>
              <a:buNone/>
            </a:pPr>
            <a:endParaRPr sz="1800" b="1" dirty="0">
              <a:solidFill>
                <a:srgbClr val="000000"/>
              </a:solidFill>
              <a:latin typeface="Comic Sans MS"/>
              <a:ea typeface="Comic Sans MS"/>
              <a:cs typeface="Comic Sans MS"/>
              <a:sym typeface="Comic Sans MS"/>
            </a:endParaRPr>
          </a:p>
          <a:p>
            <a:pPr marL="0" lvl="0" indent="0" algn="l" rtl="0">
              <a:lnSpc>
                <a:spcPct val="80000"/>
              </a:lnSpc>
              <a:spcBef>
                <a:spcPts val="0"/>
              </a:spcBef>
              <a:spcAft>
                <a:spcPts val="0"/>
              </a:spcAft>
              <a:buClr>
                <a:srgbClr val="000000"/>
              </a:buClr>
              <a:buSzPts val="1800"/>
              <a:buFont typeface="Arial"/>
              <a:buNone/>
            </a:pPr>
            <a:r>
              <a:rPr lang="en-GB" sz="1800" b="1" dirty="0">
                <a:solidFill>
                  <a:srgbClr val="000000"/>
                </a:solidFill>
                <a:latin typeface="Comic Sans MS"/>
                <a:ea typeface="Comic Sans MS"/>
                <a:cs typeface="Comic Sans MS"/>
                <a:sym typeface="Comic Sans MS"/>
              </a:rPr>
              <a:t>Our uniform consists of:</a:t>
            </a:r>
            <a:endParaRPr sz="18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Navy sweatshirt embroidered with the school logo and motto (available from John McKenny’s Clothes Shop in Castlewellan, Co. Down);</a:t>
            </a:r>
            <a:endParaRPr sz="18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Grey trousers, skirt or shorts;</a:t>
            </a:r>
            <a:endParaRPr sz="18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Green polo shirt embroidered with the school logo and motto;</a:t>
            </a:r>
            <a:endParaRPr sz="18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Navy school coat (optional);</a:t>
            </a:r>
            <a:endParaRPr sz="18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Black shoes (slip on/</a:t>
            </a:r>
            <a:r>
              <a:rPr lang="en-GB" sz="1800" dirty="0" err="1">
                <a:solidFill>
                  <a:srgbClr val="000000"/>
                </a:solidFill>
                <a:latin typeface="Comic Sans MS"/>
                <a:ea typeface="Comic Sans MS"/>
                <a:cs typeface="Comic Sans MS"/>
                <a:sym typeface="Comic Sans MS"/>
              </a:rPr>
              <a:t>velcro</a:t>
            </a:r>
            <a:r>
              <a:rPr lang="en-GB" sz="1800" dirty="0">
                <a:solidFill>
                  <a:srgbClr val="000000"/>
                </a:solidFill>
                <a:latin typeface="Comic Sans MS"/>
                <a:ea typeface="Comic Sans MS"/>
                <a:cs typeface="Comic Sans MS"/>
                <a:sym typeface="Comic Sans MS"/>
              </a:rPr>
              <a:t> ideally, so they can take shoes off/on independently);</a:t>
            </a:r>
            <a:endParaRPr sz="18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Navy or green gingham dresses in the summer time;</a:t>
            </a:r>
            <a:endParaRPr sz="1800" dirty="0">
              <a:latin typeface="Times New Roman"/>
              <a:ea typeface="Times New Roman"/>
              <a:cs typeface="Times New Roman"/>
              <a:sym typeface="Times New Roman"/>
            </a:endParaRPr>
          </a:p>
          <a:p>
            <a:pPr marL="0" lvl="0" indent="0" algn="l" rtl="0">
              <a:lnSpc>
                <a:spcPct val="80000"/>
              </a:lnSpc>
              <a:spcBef>
                <a:spcPts val="360"/>
              </a:spcBef>
              <a:spcAft>
                <a:spcPts val="0"/>
              </a:spcAft>
              <a:buClr>
                <a:schemeClr val="dk1"/>
              </a:buClr>
              <a:buSzPts val="1800"/>
              <a:buFont typeface="Arial"/>
              <a:buNone/>
            </a:pPr>
            <a:endParaRPr sz="1800" dirty="0">
              <a:solidFill>
                <a:srgbClr val="000000"/>
              </a:solidFill>
              <a:latin typeface="Comic Sans MS"/>
              <a:ea typeface="Comic Sans MS"/>
              <a:cs typeface="Comic Sans MS"/>
              <a:sym typeface="Comic Sans MS"/>
            </a:endParaRPr>
          </a:p>
          <a:p>
            <a:pPr marL="0" lvl="0" indent="0" algn="l" rtl="0">
              <a:lnSpc>
                <a:spcPct val="80000"/>
              </a:lnSpc>
              <a:spcBef>
                <a:spcPts val="360"/>
              </a:spcBef>
              <a:spcAft>
                <a:spcPts val="0"/>
              </a:spcAft>
              <a:buClr>
                <a:srgbClr val="000000"/>
              </a:buClr>
              <a:buSzPts val="1800"/>
              <a:buFont typeface="Arial"/>
              <a:buNone/>
            </a:pPr>
            <a:r>
              <a:rPr lang="en-GB" sz="1800" b="1" dirty="0">
                <a:solidFill>
                  <a:srgbClr val="000000"/>
                </a:solidFill>
                <a:latin typeface="Comic Sans MS"/>
                <a:ea typeface="Comic Sans MS"/>
                <a:cs typeface="Comic Sans MS"/>
                <a:sym typeface="Comic Sans MS"/>
              </a:rPr>
              <a:t>P.E. uniform (to be worn on Fridays only) consists of:</a:t>
            </a:r>
            <a:endParaRPr sz="18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Grey/ navy track bottoms, or grey/navy shorts;</a:t>
            </a:r>
            <a:endParaRPr sz="18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Suitable trainers</a:t>
            </a:r>
            <a:endParaRPr sz="18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Green polo shirt embroidered with the school logo and motto</a:t>
            </a:r>
            <a:endParaRPr sz="1800" dirty="0"/>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We have a school jersey and quarter zip top which is OPTIONAL, which can be ordered from the </a:t>
            </a:r>
            <a:r>
              <a:rPr lang="en-GB" sz="1800" dirty="0" err="1">
                <a:solidFill>
                  <a:srgbClr val="000000"/>
                </a:solidFill>
                <a:latin typeface="Comic Sans MS"/>
                <a:ea typeface="Comic Sans MS"/>
                <a:cs typeface="Comic Sans MS"/>
                <a:sym typeface="Comic Sans MS"/>
              </a:rPr>
              <a:t>O’Neills</a:t>
            </a:r>
            <a:r>
              <a:rPr lang="en-GB" sz="1800" dirty="0">
                <a:solidFill>
                  <a:srgbClr val="000000"/>
                </a:solidFill>
                <a:latin typeface="Comic Sans MS"/>
                <a:ea typeface="Comic Sans MS"/>
                <a:cs typeface="Comic Sans MS"/>
                <a:sym typeface="Comic Sans MS"/>
              </a:rPr>
              <a:t> website. </a:t>
            </a: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Rang 1 pupils are strongly recommended to wear </a:t>
            </a:r>
            <a:r>
              <a:rPr lang="en-GB" sz="1800" dirty="0" err="1">
                <a:solidFill>
                  <a:srgbClr val="FF0000"/>
                </a:solidFill>
                <a:latin typeface="Comic Sans MS"/>
                <a:ea typeface="Comic Sans MS"/>
                <a:cs typeface="Comic Sans MS"/>
                <a:sym typeface="Comic Sans MS"/>
              </a:rPr>
              <a:t>velcro</a:t>
            </a:r>
            <a:r>
              <a:rPr lang="en-GB" sz="1800" dirty="0">
                <a:solidFill>
                  <a:srgbClr val="FF0000"/>
                </a:solidFill>
                <a:latin typeface="Comic Sans MS"/>
                <a:ea typeface="Comic Sans MS"/>
                <a:cs typeface="Comic Sans MS"/>
                <a:sym typeface="Comic Sans MS"/>
              </a:rPr>
              <a:t> trainers </a:t>
            </a:r>
            <a:r>
              <a:rPr lang="en-GB" sz="1800" dirty="0">
                <a:solidFill>
                  <a:srgbClr val="000000"/>
                </a:solidFill>
                <a:latin typeface="Comic Sans MS"/>
                <a:ea typeface="Comic Sans MS"/>
                <a:cs typeface="Comic Sans MS"/>
                <a:sym typeface="Comic Sans MS"/>
              </a:rPr>
              <a:t>for PE to enable them to change as independently as possible</a:t>
            </a:r>
          </a:p>
          <a:p>
            <a:pPr marL="342900" lvl="0" indent="-342900" algn="l" rtl="0">
              <a:lnSpc>
                <a:spcPct val="80000"/>
              </a:lnSpc>
              <a:spcBef>
                <a:spcPts val="360"/>
              </a:spcBef>
              <a:spcAft>
                <a:spcPts val="0"/>
              </a:spcAft>
              <a:buClr>
                <a:srgbClr val="000000"/>
              </a:buClr>
              <a:buSzPts val="1900"/>
              <a:buFont typeface="Noto Sans Symbols"/>
              <a:buChar char="∙"/>
            </a:pPr>
            <a:r>
              <a:rPr lang="en-GB" sz="1800" dirty="0">
                <a:solidFill>
                  <a:srgbClr val="000000"/>
                </a:solidFill>
                <a:latin typeface="Comic Sans MS"/>
                <a:ea typeface="Comic Sans MS"/>
                <a:cs typeface="Comic Sans MS"/>
                <a:sym typeface="Comic Sans MS"/>
              </a:rPr>
              <a:t>Please no club/county/branded sports gear on PE days</a:t>
            </a:r>
            <a:endParaRPr sz="1800" dirty="0">
              <a:solidFill>
                <a:srgbClr val="000000"/>
              </a:solidFill>
              <a:latin typeface="Comic Sans MS"/>
              <a:ea typeface="Comic Sans MS"/>
              <a:cs typeface="Comic Sans MS"/>
              <a:sym typeface="Comic Sans MS"/>
            </a:endParaRPr>
          </a:p>
          <a:p>
            <a:pPr marL="342900" lvl="0" indent="0" algn="l" rtl="0">
              <a:lnSpc>
                <a:spcPct val="8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342900" lvl="0" indent="0" algn="just" rtl="0">
              <a:lnSpc>
                <a:spcPct val="100000"/>
              </a:lnSpc>
              <a:spcBef>
                <a:spcPts val="0"/>
              </a:spcBef>
              <a:spcAft>
                <a:spcPts val="0"/>
              </a:spcAft>
              <a:buSzPts val="1800"/>
              <a:buNone/>
            </a:pPr>
            <a:endParaRPr sz="1500" dirty="0">
              <a:solidFill>
                <a:srgbClr val="000000"/>
              </a:solidFill>
              <a:latin typeface="Comic Sans MS"/>
              <a:ea typeface="Comic Sans MS"/>
              <a:cs typeface="Comic Sans MS"/>
              <a:sym typeface="Comic Sans MS"/>
            </a:endParaRPr>
          </a:p>
          <a:p>
            <a:pPr marL="342900" lvl="0" indent="-292100" algn="l" rtl="0">
              <a:lnSpc>
                <a:spcPct val="80000"/>
              </a:lnSpc>
              <a:spcBef>
                <a:spcPts val="1600"/>
              </a:spcBef>
              <a:spcAft>
                <a:spcPts val="0"/>
              </a:spcAft>
              <a:buClr>
                <a:schemeClr val="dk1"/>
              </a:buClr>
              <a:buSzPts val="800"/>
              <a:buFont typeface="Arial"/>
              <a:buNone/>
            </a:pPr>
            <a:endParaRPr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7"/>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30" name="Google Shape;230;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dirty="0" err="1">
                <a:latin typeface="Comic Sans MS"/>
                <a:ea typeface="Comic Sans MS"/>
                <a:cs typeface="Comic Sans MS"/>
                <a:sym typeface="Comic Sans MS"/>
              </a:rPr>
              <a:t>Éide</a:t>
            </a:r>
            <a:r>
              <a:rPr lang="en-GB" sz="3959" dirty="0">
                <a:latin typeface="Comic Sans MS"/>
                <a:ea typeface="Comic Sans MS"/>
                <a:cs typeface="Comic Sans MS"/>
                <a:sym typeface="Comic Sans MS"/>
              </a:rPr>
              <a:t> </a:t>
            </a:r>
            <a:r>
              <a:rPr lang="en-GB" sz="3959" dirty="0" err="1">
                <a:latin typeface="Comic Sans MS"/>
                <a:ea typeface="Comic Sans MS"/>
                <a:cs typeface="Comic Sans MS"/>
                <a:sym typeface="Comic Sans MS"/>
              </a:rPr>
              <a:t>Scoile</a:t>
            </a:r>
            <a:br>
              <a:rPr lang="en-GB" sz="3959" dirty="0">
                <a:latin typeface="Comic Sans MS"/>
                <a:ea typeface="Comic Sans MS"/>
                <a:cs typeface="Comic Sans MS"/>
                <a:sym typeface="Comic Sans MS"/>
              </a:rPr>
            </a:br>
            <a:r>
              <a:rPr lang="en-GB" sz="3959" dirty="0">
                <a:latin typeface="Comic Sans MS"/>
                <a:ea typeface="Comic Sans MS"/>
                <a:cs typeface="Comic Sans MS"/>
                <a:sym typeface="Comic Sans MS"/>
              </a:rPr>
              <a:t>School Uniform</a:t>
            </a:r>
            <a:endParaRPr sz="3959" dirty="0">
              <a:latin typeface="Comic Sans MS"/>
              <a:ea typeface="Comic Sans MS"/>
              <a:cs typeface="Comic Sans MS"/>
              <a:sym typeface="Comic Sans MS"/>
            </a:endParaRPr>
          </a:p>
        </p:txBody>
      </p:sp>
      <p:sp>
        <p:nvSpPr>
          <p:cNvPr id="231" name="Google Shape;231;p17"/>
          <p:cNvSpPr txBox="1">
            <a:spLocks noGrp="1"/>
          </p:cNvSpPr>
          <p:nvPr>
            <p:ph type="body" idx="1"/>
          </p:nvPr>
        </p:nvSpPr>
        <p:spPr>
          <a:xfrm>
            <a:off x="176704" y="1226157"/>
            <a:ext cx="8640600" cy="5373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00"/>
              </a:buClr>
              <a:buSzPts val="1800"/>
              <a:buFont typeface="Arial"/>
              <a:buNone/>
            </a:pPr>
            <a:endParaRPr sz="1800" b="1" dirty="0">
              <a:solidFill>
                <a:srgbClr val="000000"/>
              </a:solidFill>
              <a:latin typeface="Comic Sans MS"/>
              <a:ea typeface="Comic Sans MS"/>
              <a:cs typeface="Comic Sans MS"/>
              <a:sym typeface="Comic Sans MS"/>
            </a:endParaRPr>
          </a:p>
          <a:p>
            <a:pPr marL="342900" lvl="0" indent="0" algn="l" rtl="0">
              <a:lnSpc>
                <a:spcPct val="80000"/>
              </a:lnSpc>
              <a:spcBef>
                <a:spcPts val="360"/>
              </a:spcBef>
              <a:spcAft>
                <a:spcPts val="0"/>
              </a:spcAft>
              <a:buSzPts val="1800"/>
              <a:buNone/>
            </a:pPr>
            <a:endParaRPr sz="2000" b="1" dirty="0">
              <a:solidFill>
                <a:srgbClr val="000000"/>
              </a:solidFill>
              <a:latin typeface="Comic Sans MS"/>
              <a:ea typeface="Comic Sans MS"/>
              <a:cs typeface="Comic Sans MS"/>
              <a:sym typeface="Comic Sans MS"/>
            </a:endParaRPr>
          </a:p>
          <a:p>
            <a:pPr marL="342900" lvl="0" indent="0" algn="ctr" rtl="0">
              <a:lnSpc>
                <a:spcPct val="100000"/>
              </a:lnSpc>
              <a:spcBef>
                <a:spcPts val="0"/>
              </a:spcBef>
              <a:spcAft>
                <a:spcPts val="0"/>
              </a:spcAft>
              <a:buSzPts val="1800"/>
              <a:buNone/>
            </a:pPr>
            <a:r>
              <a:rPr lang="en-GB" sz="1900" dirty="0">
                <a:latin typeface="Comic Sans MS"/>
                <a:ea typeface="Comic Sans MS"/>
                <a:cs typeface="Comic Sans MS"/>
                <a:sym typeface="Comic Sans MS"/>
              </a:rPr>
              <a:t>Please ensure that your child comes to school in a suitable waterproof coat, to allow us to be outdoors as much as possible. In Rang 1, coats with zips are preferable, as we need pupils to be able to put on and take off their own coats.</a:t>
            </a:r>
            <a:endParaRPr sz="1900" dirty="0">
              <a:latin typeface="Comic Sans MS"/>
              <a:ea typeface="Comic Sans MS"/>
              <a:cs typeface="Comic Sans MS"/>
              <a:sym typeface="Comic Sans MS"/>
            </a:endParaRPr>
          </a:p>
          <a:p>
            <a:pPr marL="342900" lvl="0" indent="0" algn="ctr" rtl="0">
              <a:lnSpc>
                <a:spcPct val="100000"/>
              </a:lnSpc>
              <a:spcBef>
                <a:spcPts val="1600"/>
              </a:spcBef>
              <a:spcAft>
                <a:spcPts val="0"/>
              </a:spcAft>
              <a:buClr>
                <a:schemeClr val="dk1"/>
              </a:buClr>
              <a:buSzPts val="1100"/>
              <a:buFont typeface="Arial"/>
              <a:buNone/>
            </a:pPr>
            <a:r>
              <a:rPr lang="en-GB" sz="1900" dirty="0">
                <a:latin typeface="Comic Sans MS"/>
                <a:ea typeface="Comic Sans MS"/>
                <a:cs typeface="Comic Sans MS"/>
                <a:sym typeface="Comic Sans MS"/>
              </a:rPr>
              <a:t>We also ask that you pack a change of underwear, socks and trousers/tracksuit bottoms in your child’s school bag daily (or it can be kept on their coat hanger in the cloakroom) in the case of a toileting accident or a fall in a puddle etc...</a:t>
            </a:r>
            <a:endParaRPr sz="1900" b="1" dirty="0">
              <a:solidFill>
                <a:srgbClr val="000000"/>
              </a:solidFill>
              <a:latin typeface="Comic Sans MS"/>
              <a:ea typeface="Comic Sans MS"/>
              <a:cs typeface="Comic Sans MS"/>
              <a:sym typeface="Comic Sans MS"/>
            </a:endParaRPr>
          </a:p>
          <a:p>
            <a:pPr marL="342900" lvl="0" indent="0" algn="ctr" rtl="0">
              <a:lnSpc>
                <a:spcPct val="100000"/>
              </a:lnSpc>
              <a:spcBef>
                <a:spcPts val="1600"/>
              </a:spcBef>
              <a:spcAft>
                <a:spcPts val="0"/>
              </a:spcAft>
              <a:buClr>
                <a:schemeClr val="dk1"/>
              </a:buClr>
              <a:buSzPts val="1100"/>
              <a:buFont typeface="Arial"/>
              <a:buNone/>
            </a:pPr>
            <a:r>
              <a:rPr lang="en-GB" sz="1900" dirty="0">
                <a:solidFill>
                  <a:srgbClr val="000000"/>
                </a:solidFill>
                <a:latin typeface="Comic Sans MS"/>
                <a:ea typeface="Comic Sans MS"/>
                <a:cs typeface="Comic Sans MS"/>
                <a:sym typeface="Comic Sans MS"/>
              </a:rPr>
              <a:t>PLEASE ENSURE ALL JUMPERS AND COATS ARE CLEARLY LABELLED WITH NAMES. Jumpers especially are frequently taken off, and are easily taken home by another pupil. If it is clearly labelled, it can be returned easily, whereas without a name, it may become lost indefinitely.</a:t>
            </a:r>
            <a:endParaRPr sz="2300" dirty="0">
              <a:solidFill>
                <a:srgbClr val="000000"/>
              </a:solidFill>
              <a:latin typeface="Comic Sans MS"/>
              <a:ea typeface="Comic Sans MS"/>
              <a:cs typeface="Comic Sans MS"/>
              <a:sym typeface="Comic Sans MS"/>
            </a:endParaRPr>
          </a:p>
          <a:p>
            <a:pPr marL="342900" lvl="0" indent="0" algn="l" rtl="0">
              <a:lnSpc>
                <a:spcPct val="80000"/>
              </a:lnSpc>
              <a:spcBef>
                <a:spcPts val="1600"/>
              </a:spcBef>
              <a:spcAft>
                <a:spcPts val="0"/>
              </a:spcAft>
              <a:buSzPts val="1800"/>
              <a:buNone/>
            </a:pPr>
            <a:endParaRPr sz="1600" dirty="0">
              <a:solidFill>
                <a:srgbClr val="000000"/>
              </a:solidFill>
              <a:latin typeface="Comic Sans MS"/>
              <a:ea typeface="Comic Sans MS"/>
              <a:cs typeface="Comic Sans MS"/>
              <a:sym typeface="Comic Sans MS"/>
            </a:endParaRPr>
          </a:p>
          <a:p>
            <a:pPr marL="342900" lvl="0" indent="0" algn="just" rtl="0">
              <a:lnSpc>
                <a:spcPct val="100000"/>
              </a:lnSpc>
              <a:spcBef>
                <a:spcPts val="0"/>
              </a:spcBef>
              <a:spcAft>
                <a:spcPts val="0"/>
              </a:spcAft>
              <a:buSzPts val="1800"/>
              <a:buNone/>
            </a:pPr>
            <a:endParaRPr sz="1500" dirty="0">
              <a:solidFill>
                <a:srgbClr val="000000"/>
              </a:solidFill>
              <a:latin typeface="Comic Sans MS"/>
              <a:ea typeface="Comic Sans MS"/>
              <a:cs typeface="Comic Sans MS"/>
              <a:sym typeface="Comic Sans MS"/>
            </a:endParaRPr>
          </a:p>
          <a:p>
            <a:pPr marL="342900" lvl="0" indent="-292100" algn="l" rtl="0">
              <a:lnSpc>
                <a:spcPct val="80000"/>
              </a:lnSpc>
              <a:spcBef>
                <a:spcPts val="1600"/>
              </a:spcBef>
              <a:spcAft>
                <a:spcPts val="0"/>
              </a:spcAft>
              <a:buClr>
                <a:schemeClr val="dk1"/>
              </a:buClr>
              <a:buSzPts val="800"/>
              <a:buFont typeface="Arial"/>
              <a:buNone/>
            </a:pPr>
            <a:endParaRPr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a:spLocks noGrp="1"/>
          </p:cNvSpPr>
          <p:nvPr>
            <p:ph type="subTitle" idx="1"/>
          </p:nvPr>
        </p:nvSpPr>
        <p:spPr>
          <a:xfrm>
            <a:off x="698100" y="1828800"/>
            <a:ext cx="7747800" cy="1752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3200"/>
              <a:buNone/>
            </a:pPr>
            <a:endParaRPr sz="1900" dirty="0">
              <a:solidFill>
                <a:srgbClr val="0B5394"/>
              </a:solidFill>
              <a:highlight>
                <a:srgbClr val="D9EAD3"/>
              </a:highlight>
              <a:latin typeface="Roboto"/>
              <a:ea typeface="Roboto"/>
              <a:cs typeface="Roboto"/>
              <a:sym typeface="Roboto"/>
            </a:endParaRPr>
          </a:p>
          <a:p>
            <a:pPr marL="0" lvl="0" indent="0" algn="l" rtl="0">
              <a:lnSpc>
                <a:spcPct val="115000"/>
              </a:lnSpc>
              <a:spcBef>
                <a:spcPts val="0"/>
              </a:spcBef>
              <a:spcAft>
                <a:spcPts val="0"/>
              </a:spcAft>
              <a:buSzPts val="3200"/>
              <a:buNone/>
            </a:pPr>
            <a:r>
              <a:rPr lang="en-GB" sz="1900" dirty="0">
                <a:solidFill>
                  <a:schemeClr val="dk1"/>
                </a:solidFill>
                <a:latin typeface="Comic Sans MS"/>
                <a:ea typeface="Comic Sans MS"/>
                <a:cs typeface="Comic Sans MS"/>
                <a:sym typeface="Comic Sans MS"/>
              </a:rPr>
              <a:t>For those parents who wish to apply for home to school transport assistance, the Education Authority (previously known as the Education and Library Board) has introduced a new, online process for parents applying for home to school transport support.  Further information on eligibility for transport assistance and how to apply can be found on the Education Authority website following the link: </a:t>
            </a:r>
            <a:r>
              <a:rPr lang="en-GB" sz="1700" u="sng" dirty="0">
                <a:solidFill>
                  <a:schemeClr val="hlink"/>
                </a:solidFill>
                <a:latin typeface="Comic Sans MS"/>
                <a:ea typeface="Comic Sans MS"/>
                <a:cs typeface="Comic Sans MS"/>
                <a:sym typeface="Comic Sans MS"/>
                <a:hlinkClick r:id="rId3"/>
              </a:rPr>
              <a:t>www.eani.org.uk/financial-help/home-to-school-transport/how-to-apply-for-transport-assistance-for-my-child</a:t>
            </a:r>
            <a:endParaRPr sz="2200" dirty="0">
              <a:solidFill>
                <a:schemeClr val="dk1"/>
              </a:solidFill>
              <a:latin typeface="Comic Sans MS"/>
              <a:ea typeface="Comic Sans MS"/>
              <a:cs typeface="Comic Sans MS"/>
              <a:sym typeface="Comic Sans MS"/>
            </a:endParaRPr>
          </a:p>
          <a:p>
            <a:pPr marL="0" lvl="0" indent="0" algn="l" rtl="0">
              <a:lnSpc>
                <a:spcPct val="115000"/>
              </a:lnSpc>
              <a:spcBef>
                <a:spcPts val="1000"/>
              </a:spcBef>
              <a:spcAft>
                <a:spcPts val="0"/>
              </a:spcAft>
              <a:buClr>
                <a:schemeClr val="dk1"/>
              </a:buClr>
              <a:buSzPts val="1100"/>
              <a:buFont typeface="Arial"/>
              <a:buNone/>
            </a:pPr>
            <a:r>
              <a:rPr lang="en-GB" sz="1900" dirty="0">
                <a:solidFill>
                  <a:schemeClr val="dk1"/>
                </a:solidFill>
                <a:latin typeface="Comic Sans MS"/>
                <a:ea typeface="Comic Sans MS"/>
                <a:cs typeface="Comic Sans MS"/>
                <a:sym typeface="Comic Sans MS"/>
              </a:rPr>
              <a:t>If you think you could be eligible for free school meals or school uniform allowance, further information and downloadable forms can be found at: </a:t>
            </a:r>
            <a:r>
              <a:rPr lang="en-GB" sz="1700" u="sng" dirty="0">
                <a:solidFill>
                  <a:schemeClr val="hlink"/>
                </a:solidFill>
                <a:latin typeface="Comic Sans MS"/>
                <a:ea typeface="Comic Sans MS"/>
                <a:cs typeface="Comic Sans MS"/>
                <a:sym typeface="Comic Sans MS"/>
                <a:hlinkClick r:id="rId4"/>
              </a:rPr>
              <a:t>https://www.eani.org.uk/financial-help/free-school-meals-uniform-grants</a:t>
            </a:r>
            <a:r>
              <a:rPr lang="en-GB" sz="1700" dirty="0">
                <a:solidFill>
                  <a:schemeClr val="dk1"/>
                </a:solidFill>
                <a:latin typeface="Comic Sans MS"/>
                <a:ea typeface="Comic Sans MS"/>
                <a:cs typeface="Comic Sans MS"/>
                <a:sym typeface="Comic Sans MS"/>
              </a:rPr>
              <a:t> </a:t>
            </a:r>
            <a:endParaRPr sz="1700" dirty="0">
              <a:solidFill>
                <a:schemeClr val="dk1"/>
              </a:solidFill>
              <a:latin typeface="Comic Sans MS"/>
              <a:ea typeface="Comic Sans MS"/>
              <a:cs typeface="Comic Sans MS"/>
              <a:sym typeface="Comic Sans MS"/>
            </a:endParaRPr>
          </a:p>
          <a:p>
            <a:pPr marL="0" lvl="0" indent="0" algn="l" rtl="0">
              <a:lnSpc>
                <a:spcPct val="115000"/>
              </a:lnSpc>
              <a:spcBef>
                <a:spcPts val="1000"/>
              </a:spcBef>
              <a:spcAft>
                <a:spcPts val="0"/>
              </a:spcAft>
              <a:buSzPts val="3200"/>
              <a:buNone/>
            </a:pPr>
            <a:endParaRPr sz="2500" dirty="0">
              <a:solidFill>
                <a:srgbClr val="0B5394"/>
              </a:solidFill>
              <a:highlight>
                <a:srgbClr val="FFFFFF"/>
              </a:highlight>
              <a:latin typeface="Roboto"/>
              <a:ea typeface="Roboto"/>
              <a:cs typeface="Roboto"/>
              <a:sym typeface="Roboto"/>
            </a:endParaRPr>
          </a:p>
          <a:p>
            <a:pPr marL="0" lvl="0" indent="0" algn="ctr" rtl="0">
              <a:lnSpc>
                <a:spcPct val="100000"/>
              </a:lnSpc>
              <a:spcBef>
                <a:spcPts val="1600"/>
              </a:spcBef>
              <a:spcAft>
                <a:spcPts val="0"/>
              </a:spcAft>
              <a:buSzPts val="3200"/>
              <a:buNone/>
            </a:pPr>
            <a:endParaRPr dirty="0"/>
          </a:p>
        </p:txBody>
      </p:sp>
      <p:pic>
        <p:nvPicPr>
          <p:cNvPr id="238" name="Google Shape;238;p18"/>
          <p:cNvPicPr preferRelativeResize="0"/>
          <p:nvPr/>
        </p:nvPicPr>
        <p:blipFill rotWithShape="1">
          <a:blip r:embed="rId5">
            <a:alphaModFix/>
          </a:blip>
          <a:srcRect/>
          <a:stretch/>
        </p:blipFill>
        <p:spPr>
          <a:xfrm>
            <a:off x="323850" y="404813"/>
            <a:ext cx="8496300" cy="1584325"/>
          </a:xfrm>
          <a:prstGeom prst="rect">
            <a:avLst/>
          </a:prstGeom>
          <a:noFill/>
          <a:ln>
            <a:noFill/>
          </a:ln>
        </p:spPr>
      </p:pic>
      <p:sp>
        <p:nvSpPr>
          <p:cNvPr id="239" name="Google Shape;239;p18"/>
          <p:cNvSpPr txBox="1"/>
          <p:nvPr/>
        </p:nvSpPr>
        <p:spPr>
          <a:xfrm>
            <a:off x="49350" y="219475"/>
            <a:ext cx="9045300" cy="2110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4400"/>
              <a:buFont typeface="Arial"/>
              <a:buNone/>
            </a:pPr>
            <a:r>
              <a:rPr lang="en-GB" sz="4400" b="0" i="0" u="none" strike="noStrike" cap="none">
                <a:solidFill>
                  <a:schemeClr val="dk1"/>
                </a:solidFill>
                <a:latin typeface="Comic Sans MS"/>
                <a:ea typeface="Comic Sans MS"/>
                <a:cs typeface="Comic Sans MS"/>
                <a:sym typeface="Comic Sans MS"/>
              </a:rPr>
              <a:t>Cúrsaí Airgid</a:t>
            </a:r>
            <a:endParaRPr sz="4400" b="0" i="0" u="none" strike="noStrike" cap="none">
              <a:solidFill>
                <a:schemeClr val="dk1"/>
              </a:solidFill>
              <a:latin typeface="Comic Sans MS"/>
              <a:ea typeface="Comic Sans MS"/>
              <a:cs typeface="Comic Sans MS"/>
              <a:sym typeface="Comic Sans MS"/>
            </a:endParaRPr>
          </a:p>
          <a:p>
            <a:pPr marL="0" marR="0" lvl="0" indent="0" algn="ctr" rtl="0">
              <a:lnSpc>
                <a:spcPct val="115000"/>
              </a:lnSpc>
              <a:spcBef>
                <a:spcPts val="1000"/>
              </a:spcBef>
              <a:spcAft>
                <a:spcPts val="1000"/>
              </a:spcAft>
              <a:buClr>
                <a:srgbClr val="000000"/>
              </a:buClr>
              <a:buSzPts val="3000"/>
              <a:buFont typeface="Arial"/>
              <a:buNone/>
            </a:pPr>
            <a:r>
              <a:rPr lang="en-GB" sz="3000" b="0" i="0" u="none" strike="noStrike" cap="none">
                <a:solidFill>
                  <a:schemeClr val="dk1"/>
                </a:solidFill>
                <a:latin typeface="Comic Sans MS"/>
                <a:ea typeface="Comic Sans MS"/>
                <a:cs typeface="Comic Sans MS"/>
                <a:sym typeface="Comic Sans MS"/>
              </a:rPr>
              <a:t>Transport, Free School Meals and Uniform Allowance</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0"/>
          <p:cNvSpPr txBox="1">
            <a:spLocks noGrp="1"/>
          </p:cNvSpPr>
          <p:nvPr>
            <p:ph type="body" idx="1"/>
          </p:nvPr>
        </p:nvSpPr>
        <p:spPr>
          <a:xfrm>
            <a:off x="311705" y="1824913"/>
            <a:ext cx="8520600" cy="4555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SzPts val="3200"/>
              <a:buNone/>
            </a:pPr>
            <a:r>
              <a:rPr lang="en-GB" sz="1800" dirty="0">
                <a:solidFill>
                  <a:srgbClr val="000000"/>
                </a:solidFill>
                <a:latin typeface="Comic Sans MS"/>
                <a:ea typeface="Comic Sans MS"/>
                <a:cs typeface="Comic Sans MS"/>
                <a:sym typeface="Comic Sans MS"/>
              </a:rPr>
              <a:t>As we are an award winning Eco School, we aim to use as little paper as possible. Therefore, we send out important messages and information via our Schools NI app. </a:t>
            </a:r>
            <a:endParaRPr dirty="0"/>
          </a:p>
          <a:p>
            <a:pPr marL="0" lvl="0" indent="0" algn="ctr" rtl="0">
              <a:lnSpc>
                <a:spcPct val="100000"/>
              </a:lnSpc>
              <a:spcBef>
                <a:spcPts val="640"/>
              </a:spcBef>
              <a:spcAft>
                <a:spcPts val="0"/>
              </a:spcAft>
              <a:buSzPts val="3200"/>
              <a:buNone/>
            </a:pPr>
            <a:endParaRPr sz="1800" dirty="0">
              <a:solidFill>
                <a:srgbClr val="000000"/>
              </a:solidFill>
              <a:latin typeface="Comic Sans MS"/>
              <a:ea typeface="Comic Sans MS"/>
              <a:cs typeface="Comic Sans MS"/>
              <a:sym typeface="Comic Sans MS"/>
            </a:endParaRPr>
          </a:p>
          <a:p>
            <a:pPr marL="0" lvl="0" indent="0" algn="ctr" rtl="0">
              <a:lnSpc>
                <a:spcPct val="100000"/>
              </a:lnSpc>
              <a:spcBef>
                <a:spcPts val="640"/>
              </a:spcBef>
              <a:spcAft>
                <a:spcPts val="0"/>
              </a:spcAft>
              <a:buSzPts val="3200"/>
              <a:buNone/>
            </a:pPr>
            <a:r>
              <a:rPr lang="en-GB" sz="1800" dirty="0">
                <a:solidFill>
                  <a:srgbClr val="000000"/>
                </a:solidFill>
                <a:latin typeface="Comic Sans MS"/>
                <a:ea typeface="Comic Sans MS"/>
                <a:cs typeface="Comic Sans MS"/>
                <a:sym typeface="Comic Sans MS"/>
              </a:rPr>
              <a:t>Parents are asked to download it ASAP, if you haven’t done so already. Please select </a:t>
            </a:r>
            <a:r>
              <a:rPr lang="en-GB" sz="1800" dirty="0" err="1">
                <a:solidFill>
                  <a:srgbClr val="000000"/>
                </a:solidFill>
                <a:latin typeface="Comic Sans MS"/>
                <a:ea typeface="Comic Sans MS"/>
                <a:cs typeface="Comic Sans MS"/>
                <a:sym typeface="Comic Sans MS"/>
              </a:rPr>
              <a:t>Bunscoil</a:t>
            </a:r>
            <a:r>
              <a:rPr lang="en-GB" sz="1800" dirty="0">
                <a:solidFill>
                  <a:srgbClr val="000000"/>
                </a:solidFill>
                <a:latin typeface="Comic Sans MS"/>
                <a:ea typeface="Comic Sans MS"/>
                <a:cs typeface="Comic Sans MS"/>
                <a:sym typeface="Comic Sans MS"/>
              </a:rPr>
              <a:t> </a:t>
            </a:r>
            <a:r>
              <a:rPr lang="en-GB" sz="1800" dirty="0" err="1">
                <a:solidFill>
                  <a:srgbClr val="000000"/>
                </a:solidFill>
                <a:latin typeface="Comic Sans MS"/>
                <a:ea typeface="Comic Sans MS"/>
                <a:cs typeface="Comic Sans MS"/>
                <a:sym typeface="Comic Sans MS"/>
              </a:rPr>
              <a:t>Bheanna</a:t>
            </a:r>
            <a:r>
              <a:rPr lang="en-GB" sz="1800" dirty="0">
                <a:solidFill>
                  <a:srgbClr val="000000"/>
                </a:solidFill>
                <a:latin typeface="Comic Sans MS"/>
                <a:ea typeface="Comic Sans MS"/>
                <a:cs typeface="Comic Sans MS"/>
                <a:sym typeface="Comic Sans MS"/>
              </a:rPr>
              <a:t> Boirche as your favourite school, and ensure that notifications are enabled and that you check the app regularly. We also ask parents to visit our website to keep up to date with what is happening in our school, for the school dinner menu etc...</a:t>
            </a:r>
            <a:endParaRPr dirty="0"/>
          </a:p>
          <a:p>
            <a:pPr marL="0" lvl="0" indent="0" algn="ctr" rtl="0">
              <a:lnSpc>
                <a:spcPct val="100000"/>
              </a:lnSpc>
              <a:spcBef>
                <a:spcPts val="640"/>
              </a:spcBef>
              <a:spcAft>
                <a:spcPts val="0"/>
              </a:spcAft>
              <a:buSzPts val="3200"/>
              <a:buNone/>
            </a:pPr>
            <a:endParaRPr sz="1800" dirty="0">
              <a:solidFill>
                <a:srgbClr val="000000"/>
              </a:solidFill>
              <a:latin typeface="Comic Sans MS"/>
              <a:ea typeface="Comic Sans MS"/>
              <a:cs typeface="Comic Sans MS"/>
              <a:sym typeface="Comic Sans MS"/>
            </a:endParaRPr>
          </a:p>
          <a:p>
            <a:pPr marL="0" lvl="0" indent="0" algn="ctr" rtl="0">
              <a:lnSpc>
                <a:spcPct val="100000"/>
              </a:lnSpc>
              <a:spcBef>
                <a:spcPts val="640"/>
              </a:spcBef>
              <a:spcAft>
                <a:spcPts val="0"/>
              </a:spcAft>
              <a:buSzPts val="3200"/>
              <a:buNone/>
            </a:pPr>
            <a:r>
              <a:rPr lang="en-GB" sz="1800" dirty="0">
                <a:solidFill>
                  <a:srgbClr val="000000"/>
                </a:solidFill>
                <a:latin typeface="Comic Sans MS"/>
                <a:ea typeface="Comic Sans MS"/>
                <a:cs typeface="Comic Sans MS"/>
                <a:sym typeface="Comic Sans MS"/>
              </a:rPr>
              <a:t>Our app is available on both Android and Apple devices. Simply visit our school website where you will be prompted to download the app for free.   </a:t>
            </a:r>
            <a:r>
              <a:rPr lang="en-GB" sz="2100" u="sng" dirty="0">
                <a:solidFill>
                  <a:srgbClr val="000000"/>
                </a:solidFill>
                <a:latin typeface="Comic Sans MS"/>
                <a:ea typeface="Comic Sans MS"/>
                <a:cs typeface="Comic Sans MS"/>
                <a:sym typeface="Comic Sans MS"/>
                <a:hlinkClick r:id="rId3">
                  <a:extLst>
                    <a:ext uri="{A12FA001-AC4F-418D-AE19-62706E023703}">
                      <ahyp:hlinkClr xmlns:ahyp="http://schemas.microsoft.com/office/drawing/2018/hyperlinkcolor" val="tx"/>
                    </a:ext>
                  </a:extLst>
                </a:hlinkClick>
              </a:rPr>
              <a:t>www.bunscoilbb.com</a:t>
            </a:r>
            <a:r>
              <a:rPr lang="en-GB" sz="2100" dirty="0">
                <a:solidFill>
                  <a:srgbClr val="0B5394"/>
                </a:solidFill>
                <a:latin typeface="Roboto"/>
                <a:ea typeface="Roboto"/>
                <a:cs typeface="Roboto"/>
                <a:sym typeface="Roboto"/>
              </a:rPr>
              <a:t> </a:t>
            </a:r>
            <a:endParaRPr sz="2100" dirty="0">
              <a:solidFill>
                <a:srgbClr val="0B5394"/>
              </a:solidFill>
              <a:latin typeface="Roboto"/>
              <a:ea typeface="Roboto"/>
              <a:cs typeface="Roboto"/>
              <a:sym typeface="Roboto"/>
            </a:endParaRPr>
          </a:p>
        </p:txBody>
      </p:sp>
      <p:pic>
        <p:nvPicPr>
          <p:cNvPr id="254" name="Google Shape;254;p20"/>
          <p:cNvPicPr preferRelativeResize="0"/>
          <p:nvPr/>
        </p:nvPicPr>
        <p:blipFill rotWithShape="1">
          <a:blip r:embed="rId4">
            <a:alphaModFix/>
          </a:blip>
          <a:srcRect/>
          <a:stretch/>
        </p:blipFill>
        <p:spPr>
          <a:xfrm>
            <a:off x="7970981" y="5660134"/>
            <a:ext cx="937545" cy="898724"/>
          </a:xfrm>
          <a:prstGeom prst="rect">
            <a:avLst/>
          </a:prstGeom>
          <a:noFill/>
          <a:ln>
            <a:noFill/>
          </a:ln>
        </p:spPr>
      </p:pic>
      <p:pic>
        <p:nvPicPr>
          <p:cNvPr id="255" name="Google Shape;255;p20"/>
          <p:cNvPicPr preferRelativeResize="0"/>
          <p:nvPr/>
        </p:nvPicPr>
        <p:blipFill rotWithShape="1">
          <a:blip r:embed="rId5">
            <a:alphaModFix/>
          </a:blip>
          <a:srcRect/>
          <a:stretch/>
        </p:blipFill>
        <p:spPr>
          <a:xfrm>
            <a:off x="251625" y="239000"/>
            <a:ext cx="8640761" cy="1585913"/>
          </a:xfrm>
          <a:prstGeom prst="rect">
            <a:avLst/>
          </a:prstGeom>
          <a:noFill/>
          <a:ln>
            <a:noFill/>
          </a:ln>
        </p:spPr>
      </p:pic>
      <p:sp>
        <p:nvSpPr>
          <p:cNvPr id="256" name="Google Shape;256;p20"/>
          <p:cNvSpPr txBox="1">
            <a:spLocks noGrp="1"/>
          </p:cNvSpPr>
          <p:nvPr>
            <p:ph type="title"/>
          </p:nvPr>
        </p:nvSpPr>
        <p:spPr>
          <a:xfrm>
            <a:off x="456600" y="593380"/>
            <a:ext cx="8520600" cy="1179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4000">
                <a:solidFill>
                  <a:srgbClr val="000000"/>
                </a:solidFill>
                <a:latin typeface="Comic Sans MS"/>
                <a:ea typeface="Comic Sans MS"/>
                <a:cs typeface="Comic Sans MS"/>
                <a:sym typeface="Comic Sans MS"/>
              </a:rPr>
              <a:t>Aip Scoile</a:t>
            </a:r>
            <a:endParaRPr sz="400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4000">
                <a:solidFill>
                  <a:srgbClr val="000000"/>
                </a:solidFill>
                <a:latin typeface="Comic Sans MS"/>
                <a:ea typeface="Comic Sans MS"/>
                <a:cs typeface="Comic Sans MS"/>
                <a:sym typeface="Comic Sans MS"/>
              </a:rPr>
              <a:t>School App</a:t>
            </a:r>
            <a:endParaRPr sz="4000">
              <a:solidFill>
                <a:srgbClr val="000000"/>
              </a:solidFill>
              <a:latin typeface="Comic Sans MS"/>
              <a:ea typeface="Comic Sans MS"/>
              <a:cs typeface="Comic Sans MS"/>
              <a:sym typeface="Comic Sans MS"/>
            </a:endParaRPr>
          </a:p>
        </p:txBody>
      </p:sp>
      <p:pic>
        <p:nvPicPr>
          <p:cNvPr id="257" name="Google Shape;257;p20"/>
          <p:cNvPicPr preferRelativeResize="0"/>
          <p:nvPr/>
        </p:nvPicPr>
        <p:blipFill rotWithShape="1">
          <a:blip r:embed="rId6">
            <a:alphaModFix/>
          </a:blip>
          <a:srcRect/>
          <a:stretch/>
        </p:blipFill>
        <p:spPr>
          <a:xfrm>
            <a:off x="387927" y="5660134"/>
            <a:ext cx="998575" cy="8987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0"/>
          <p:cNvSpPr txBox="1">
            <a:spLocks noGrp="1"/>
          </p:cNvSpPr>
          <p:nvPr>
            <p:ph type="body" idx="1"/>
          </p:nvPr>
        </p:nvSpPr>
        <p:spPr>
          <a:xfrm>
            <a:off x="311705" y="1824913"/>
            <a:ext cx="8520600" cy="4555200"/>
          </a:xfrm>
          <a:prstGeom prst="rect">
            <a:avLst/>
          </a:prstGeom>
          <a:noFill/>
          <a:ln>
            <a:noFill/>
          </a:ln>
        </p:spPr>
        <p:txBody>
          <a:bodyPr spcFirstLastPara="1" wrap="square" lIns="91425" tIns="45700" rIns="91425" bIns="45700" anchor="t" anchorCtr="0">
            <a:noAutofit/>
          </a:bodyPr>
          <a:lstStyle/>
          <a:p>
            <a:pPr marL="25400" indent="0">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We strongly recommend every family downloads the Safer Schools NI App, an online platform funded by DENI to support parents ensure internet use at home is safe.</a:t>
            </a:r>
          </a:p>
          <a:p>
            <a:r>
              <a:rPr lang="en-GB" sz="1600" dirty="0">
                <a:solidFill>
                  <a:srgbClr val="000000"/>
                </a:solidFill>
                <a:effectLst/>
                <a:latin typeface="Comic Sans MS" panose="030F0702030302020204" pitchFamily="66" charset="0"/>
                <a:ea typeface="Calibri" panose="020F0502020204030204" pitchFamily="34" charset="0"/>
                <a:cs typeface="MrEavesXLModOT"/>
              </a:rPr>
              <a:t>Keeps you up to date with the current online trends, threats, and risks to your child. This information is sent directly to your device!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482600" indent="0" fontAlgn="ctr">
              <a:lnSpc>
                <a:spcPct val="120000"/>
              </a:lnSpc>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r>
              <a:rPr lang="en-GB" sz="1600" dirty="0">
                <a:solidFill>
                  <a:srgbClr val="000000"/>
                </a:solidFill>
                <a:effectLst/>
                <a:latin typeface="Comic Sans MS" panose="030F0702030302020204" pitchFamily="66" charset="0"/>
                <a:ea typeface="Calibri" panose="020F0502020204030204" pitchFamily="34" charset="0"/>
                <a:cs typeface="MrEavesXLModOT"/>
              </a:rPr>
              <a:t>Delivers the information you need to know on social media and gaming platforms, helping you understand the latest buzzwords and how to set privacy and parental settings on platforms like Among Us, Minecraft and TikTok.</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482600" indent="0" fontAlgn="ctr">
              <a:lnSpc>
                <a:spcPct val="120000"/>
              </a:lnSpc>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r>
              <a:rPr lang="en-GB" sz="1600" dirty="0">
                <a:solidFill>
                  <a:srgbClr val="000000"/>
                </a:solidFill>
                <a:effectLst/>
                <a:latin typeface="Comic Sans MS" panose="030F0702030302020204" pitchFamily="66" charset="0"/>
                <a:ea typeface="Calibri" panose="020F0502020204030204" pitchFamily="34" charset="0"/>
                <a:cs typeface="MrEavesXLModOT"/>
              </a:rPr>
              <a:t>Offers expert guidance to help you navigate important issues such as bullying, mental health and healthy relationships. Giving you practical tips on how to approach these conversations with your children.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25400" indent="0">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r>
              <a:rPr lang="en-GB" sz="1600" dirty="0">
                <a:solidFill>
                  <a:srgbClr val="000000"/>
                </a:solidFill>
                <a:effectLst/>
                <a:latin typeface="Comic Sans MS" panose="030F0702030302020204" pitchFamily="66" charset="0"/>
                <a:ea typeface="Calibri" panose="020F0502020204030204" pitchFamily="34" charset="0"/>
                <a:cs typeface="MrEavesXLModOT"/>
              </a:rPr>
              <a:t>The Online Safety section will signpost you to help and support where you need it when you need it – it's in your pocket!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0" lvl="0" indent="0" algn="ctr" rtl="0">
              <a:lnSpc>
                <a:spcPct val="100000"/>
              </a:lnSpc>
              <a:spcBef>
                <a:spcPts val="640"/>
              </a:spcBef>
              <a:spcAft>
                <a:spcPts val="0"/>
              </a:spcAft>
              <a:buSzPts val="3200"/>
              <a:buNone/>
            </a:pPr>
            <a:endParaRPr sz="2100" dirty="0">
              <a:solidFill>
                <a:srgbClr val="0B5394"/>
              </a:solidFill>
              <a:latin typeface="Roboto"/>
              <a:ea typeface="Roboto"/>
              <a:cs typeface="Roboto"/>
              <a:sym typeface="Roboto"/>
            </a:endParaRPr>
          </a:p>
        </p:txBody>
      </p:sp>
      <p:pic>
        <p:nvPicPr>
          <p:cNvPr id="255" name="Google Shape;255;p20"/>
          <p:cNvPicPr preferRelativeResize="0"/>
          <p:nvPr/>
        </p:nvPicPr>
        <p:blipFill rotWithShape="1">
          <a:blip r:embed="rId3">
            <a:alphaModFix/>
          </a:blip>
          <a:srcRect/>
          <a:stretch/>
        </p:blipFill>
        <p:spPr>
          <a:xfrm>
            <a:off x="251625" y="239000"/>
            <a:ext cx="8640761" cy="1585913"/>
          </a:xfrm>
          <a:prstGeom prst="rect">
            <a:avLst/>
          </a:prstGeom>
          <a:noFill/>
          <a:ln>
            <a:noFill/>
          </a:ln>
        </p:spPr>
      </p:pic>
      <p:sp>
        <p:nvSpPr>
          <p:cNvPr id="256" name="Google Shape;256;p20"/>
          <p:cNvSpPr txBox="1">
            <a:spLocks noGrp="1"/>
          </p:cNvSpPr>
          <p:nvPr>
            <p:ph type="title"/>
          </p:nvPr>
        </p:nvSpPr>
        <p:spPr>
          <a:xfrm>
            <a:off x="616006" y="-530536"/>
            <a:ext cx="7911987" cy="178060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000" dirty="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4000" dirty="0">
                <a:solidFill>
                  <a:srgbClr val="000000"/>
                </a:solidFill>
                <a:latin typeface="Comic Sans MS"/>
                <a:ea typeface="Comic Sans MS"/>
                <a:cs typeface="Comic Sans MS"/>
                <a:sym typeface="Comic Sans MS"/>
              </a:rPr>
              <a:t>Safer Schools NI App</a:t>
            </a:r>
            <a:endParaRPr sz="4000" dirty="0">
              <a:solidFill>
                <a:srgbClr val="000000"/>
              </a:solidFill>
              <a:latin typeface="Comic Sans MS"/>
              <a:ea typeface="Comic Sans MS"/>
              <a:cs typeface="Comic Sans MS"/>
              <a:sym typeface="Comic Sans MS"/>
            </a:endParaRPr>
          </a:p>
        </p:txBody>
      </p:sp>
      <p:pic>
        <p:nvPicPr>
          <p:cNvPr id="3" name="Picture 2" descr="A blue background with white text&#10;&#10;Description automatically generated">
            <a:extLst>
              <a:ext uri="{FF2B5EF4-FFF2-40B4-BE49-F238E27FC236}">
                <a16:creationId xmlns:a16="http://schemas.microsoft.com/office/drawing/2014/main" id="{952C3C7E-6AE1-C4FE-51AC-A515EB11C1D8}"/>
              </a:ext>
            </a:extLst>
          </p:cNvPr>
          <p:cNvPicPr>
            <a:picLocks noChangeAspect="1"/>
          </p:cNvPicPr>
          <p:nvPr/>
        </p:nvPicPr>
        <p:blipFill>
          <a:blip r:embed="rId4"/>
          <a:stretch>
            <a:fillRect/>
          </a:stretch>
        </p:blipFill>
        <p:spPr>
          <a:xfrm>
            <a:off x="3459844" y="1031956"/>
            <a:ext cx="2224312" cy="719975"/>
          </a:xfrm>
          <a:prstGeom prst="rect">
            <a:avLst/>
          </a:prstGeom>
        </p:spPr>
      </p:pic>
    </p:spTree>
    <p:extLst>
      <p:ext uri="{BB962C8B-B14F-4D97-AF65-F5344CB8AC3E}">
        <p14:creationId xmlns:p14="http://schemas.microsoft.com/office/powerpoint/2010/main" val="2463482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9"/>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46" name="Google Shape;24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Tuismitheoirí </a:t>
            </a:r>
            <a:endParaRPr>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 Parents</a:t>
            </a:r>
            <a:endParaRPr/>
          </a:p>
        </p:txBody>
      </p:sp>
      <p:sp>
        <p:nvSpPr>
          <p:cNvPr id="247" name="Google Shape;247;p19"/>
          <p:cNvSpPr txBox="1">
            <a:spLocks noGrp="1"/>
          </p:cNvSpPr>
          <p:nvPr>
            <p:ph type="body" idx="1"/>
          </p:nvPr>
        </p:nvSpPr>
        <p:spPr>
          <a:xfrm>
            <a:off x="457200" y="1341600"/>
            <a:ext cx="8229600" cy="5516400"/>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1520"/>
              <a:buFont typeface="Arial"/>
              <a:buNone/>
            </a:pPr>
            <a:endParaRPr sz="152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endParaRPr sz="180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r>
              <a:rPr lang="en-GB" sz="1600" dirty="0">
                <a:solidFill>
                  <a:srgbClr val="000000"/>
                </a:solidFill>
                <a:latin typeface="Comic Sans MS"/>
                <a:ea typeface="Comic Sans MS"/>
                <a:cs typeface="Comic Sans MS"/>
                <a:sym typeface="Comic Sans MS"/>
              </a:rPr>
              <a:t>Our family ethos at Bunscoil </a:t>
            </a:r>
            <a:r>
              <a:rPr lang="en-GB" sz="1600" dirty="0" err="1">
                <a:solidFill>
                  <a:srgbClr val="000000"/>
                </a:solidFill>
                <a:latin typeface="Comic Sans MS"/>
                <a:ea typeface="Comic Sans MS"/>
                <a:cs typeface="Comic Sans MS"/>
                <a:sym typeface="Comic Sans MS"/>
              </a:rPr>
              <a:t>Bheanna</a:t>
            </a:r>
            <a:r>
              <a:rPr lang="en-GB" sz="1600" dirty="0">
                <a:solidFill>
                  <a:srgbClr val="000000"/>
                </a:solidFill>
                <a:latin typeface="Comic Sans MS"/>
                <a:ea typeface="Comic Sans MS"/>
                <a:cs typeface="Comic Sans MS"/>
                <a:sym typeface="Comic Sans MS"/>
              </a:rPr>
              <a:t> </a:t>
            </a:r>
            <a:r>
              <a:rPr lang="en-GB" sz="1600" dirty="0" err="1">
                <a:solidFill>
                  <a:srgbClr val="000000"/>
                </a:solidFill>
                <a:latin typeface="Comic Sans MS"/>
                <a:ea typeface="Comic Sans MS"/>
                <a:cs typeface="Comic Sans MS"/>
                <a:sym typeface="Comic Sans MS"/>
              </a:rPr>
              <a:t>Boirche</a:t>
            </a:r>
            <a:r>
              <a:rPr lang="en-GB" sz="1600" dirty="0">
                <a:solidFill>
                  <a:srgbClr val="000000"/>
                </a:solidFill>
                <a:latin typeface="Comic Sans MS"/>
                <a:ea typeface="Comic Sans MS"/>
                <a:cs typeface="Comic Sans MS"/>
                <a:sym typeface="Comic Sans MS"/>
              </a:rPr>
              <a:t> means that we strongly value the importance of parental input in their child’s education,  and we enjoy a good level of parental participation and involvement in our school community here at Bunscoil </a:t>
            </a:r>
            <a:r>
              <a:rPr lang="en-GB" sz="1600" dirty="0" err="1">
                <a:solidFill>
                  <a:srgbClr val="000000"/>
                </a:solidFill>
                <a:latin typeface="Comic Sans MS"/>
                <a:ea typeface="Comic Sans MS"/>
                <a:cs typeface="Comic Sans MS"/>
                <a:sym typeface="Comic Sans MS"/>
              </a:rPr>
              <a:t>Bheanna</a:t>
            </a:r>
            <a:r>
              <a:rPr lang="en-GB" sz="1600" dirty="0">
                <a:solidFill>
                  <a:srgbClr val="000000"/>
                </a:solidFill>
                <a:latin typeface="Comic Sans MS"/>
                <a:ea typeface="Comic Sans MS"/>
                <a:cs typeface="Comic Sans MS"/>
                <a:sym typeface="Comic Sans MS"/>
              </a:rPr>
              <a:t> </a:t>
            </a:r>
            <a:r>
              <a:rPr lang="en-GB" sz="1600" dirty="0" err="1">
                <a:solidFill>
                  <a:srgbClr val="000000"/>
                </a:solidFill>
                <a:latin typeface="Comic Sans MS"/>
                <a:ea typeface="Comic Sans MS"/>
                <a:cs typeface="Comic Sans MS"/>
                <a:sym typeface="Comic Sans MS"/>
              </a:rPr>
              <a:t>Boirche</a:t>
            </a:r>
            <a:r>
              <a:rPr lang="en-GB" sz="1600" dirty="0">
                <a:solidFill>
                  <a:srgbClr val="000000"/>
                </a:solidFill>
                <a:latin typeface="Comic Sans MS"/>
                <a:ea typeface="Comic Sans MS"/>
                <a:cs typeface="Comic Sans MS"/>
                <a:sym typeface="Comic Sans MS"/>
              </a:rPr>
              <a:t>. </a:t>
            </a:r>
            <a:endParaRPr sz="160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r>
              <a:rPr lang="en-GB" sz="1600" dirty="0">
                <a:solidFill>
                  <a:srgbClr val="000000"/>
                </a:solidFill>
                <a:latin typeface="Comic Sans MS"/>
                <a:ea typeface="Comic Sans MS"/>
                <a:cs typeface="Comic Sans MS"/>
                <a:sym typeface="Comic Sans MS"/>
              </a:rPr>
              <a:t> </a:t>
            </a:r>
            <a:endParaRPr sz="1600" dirty="0">
              <a:solidFill>
                <a:srgbClr val="000000"/>
              </a:solidFill>
              <a:latin typeface="Times New Roman"/>
              <a:ea typeface="Times New Roman"/>
              <a:cs typeface="Times New Roman"/>
              <a:sym typeface="Times New Roman"/>
            </a:endParaRPr>
          </a:p>
          <a:p>
            <a:pPr marL="0" lvl="0" indent="0" algn="just" rtl="0">
              <a:lnSpc>
                <a:spcPct val="80000"/>
              </a:lnSpc>
              <a:spcBef>
                <a:spcPts val="323"/>
              </a:spcBef>
              <a:spcAft>
                <a:spcPts val="0"/>
              </a:spcAft>
              <a:buClr>
                <a:srgbClr val="000000"/>
              </a:buClr>
              <a:buSzPts val="1615"/>
              <a:buFont typeface="Arial"/>
              <a:buNone/>
            </a:pPr>
            <a:r>
              <a:rPr lang="en-GB" sz="1600" dirty="0">
                <a:solidFill>
                  <a:srgbClr val="000000"/>
                </a:solidFill>
                <a:latin typeface="Comic Sans MS"/>
                <a:ea typeface="Comic Sans MS"/>
                <a:cs typeface="Comic Sans MS"/>
                <a:sym typeface="Comic Sans MS"/>
              </a:rPr>
              <a:t>We strive to involve parents in the life of the school.  Parents help with breakfast club, after-school activities and assist on school trips and events.  Parents are employed in the school as lunchtime supervisors and classroom assistants. Parents are also involved in school fundraising,  and we have a very active and vibrant Parents’ Support Group who regularly organise fundraising events and activities to help subsidise school trips and equipment. </a:t>
            </a:r>
          </a:p>
          <a:p>
            <a:pPr marL="0" lvl="0" indent="0" algn="just" rtl="0">
              <a:lnSpc>
                <a:spcPct val="80000"/>
              </a:lnSpc>
              <a:spcBef>
                <a:spcPts val="323"/>
              </a:spcBef>
              <a:spcAft>
                <a:spcPts val="0"/>
              </a:spcAft>
              <a:buClr>
                <a:srgbClr val="000000"/>
              </a:buClr>
              <a:buSzPts val="1615"/>
              <a:buFont typeface="Arial"/>
              <a:buNone/>
            </a:pPr>
            <a:r>
              <a:rPr lang="en-GB" sz="1600" dirty="0">
                <a:solidFill>
                  <a:srgbClr val="000000"/>
                </a:solidFill>
                <a:latin typeface="Comic Sans MS"/>
                <a:ea typeface="Comic Sans MS"/>
                <a:cs typeface="Comic Sans MS"/>
                <a:sym typeface="Comic Sans MS"/>
              </a:rPr>
              <a:t> </a:t>
            </a:r>
            <a:endParaRPr sz="1600" dirty="0">
              <a:solidFill>
                <a:srgbClr val="000000"/>
              </a:solidFill>
              <a:latin typeface="Times New Roman"/>
              <a:ea typeface="Times New Roman"/>
              <a:cs typeface="Times New Roman"/>
              <a:sym typeface="Times New Roman"/>
            </a:endParaRPr>
          </a:p>
          <a:p>
            <a:pPr marL="0" lvl="0" indent="0" algn="just" rtl="0">
              <a:lnSpc>
                <a:spcPct val="80000"/>
              </a:lnSpc>
              <a:spcBef>
                <a:spcPts val="323"/>
              </a:spcBef>
              <a:spcAft>
                <a:spcPts val="0"/>
              </a:spcAft>
              <a:buClr>
                <a:srgbClr val="000000"/>
              </a:buClr>
              <a:buSzPts val="1615"/>
              <a:buFont typeface="Arial"/>
              <a:buNone/>
            </a:pPr>
            <a:r>
              <a:rPr lang="en-GB" sz="1600" dirty="0">
                <a:solidFill>
                  <a:srgbClr val="000000"/>
                </a:solidFill>
                <a:latin typeface="Comic Sans MS"/>
                <a:ea typeface="Comic Sans MS"/>
                <a:cs typeface="Comic Sans MS"/>
                <a:sym typeface="Comic Sans MS"/>
              </a:rPr>
              <a:t>We believe that happy children are more effective learners.  </a:t>
            </a:r>
            <a:r>
              <a:rPr lang="en-GB" sz="1600" u="sng" dirty="0">
                <a:solidFill>
                  <a:srgbClr val="000000"/>
                </a:solidFill>
                <a:latin typeface="Comic Sans MS"/>
                <a:ea typeface="Comic Sans MS"/>
                <a:cs typeface="Comic Sans MS"/>
                <a:sym typeface="Comic Sans MS"/>
              </a:rPr>
              <a:t>Parents are always encouraged to discuss any concerns they may have either with the class teacher or with the principal</a:t>
            </a:r>
            <a:r>
              <a:rPr lang="en-GB" sz="1600" dirty="0">
                <a:solidFill>
                  <a:srgbClr val="000000"/>
                </a:solidFill>
                <a:latin typeface="Comic Sans MS"/>
                <a:ea typeface="Comic Sans MS"/>
                <a:cs typeface="Comic Sans MS"/>
                <a:sym typeface="Comic Sans MS"/>
              </a:rPr>
              <a:t>.  Our door is always open, and we pride ourselves here at Bunscoil </a:t>
            </a:r>
            <a:r>
              <a:rPr lang="en-GB" sz="1600" dirty="0" err="1">
                <a:solidFill>
                  <a:srgbClr val="000000"/>
                </a:solidFill>
                <a:latin typeface="Comic Sans MS"/>
                <a:ea typeface="Comic Sans MS"/>
                <a:cs typeface="Comic Sans MS"/>
                <a:sym typeface="Comic Sans MS"/>
              </a:rPr>
              <a:t>Bheanna</a:t>
            </a:r>
            <a:r>
              <a:rPr lang="en-GB" sz="1600" dirty="0">
                <a:solidFill>
                  <a:srgbClr val="000000"/>
                </a:solidFill>
                <a:latin typeface="Comic Sans MS"/>
                <a:ea typeface="Comic Sans MS"/>
                <a:cs typeface="Comic Sans MS"/>
                <a:sym typeface="Comic Sans MS"/>
              </a:rPr>
              <a:t> Boirche on our open and friendly relationships between teachers and parents. </a:t>
            </a:r>
            <a:endParaRPr dirty="0"/>
          </a:p>
          <a:p>
            <a:pPr marL="0" lvl="0" indent="0" algn="just" rtl="0">
              <a:lnSpc>
                <a:spcPct val="80000"/>
              </a:lnSpc>
              <a:spcBef>
                <a:spcPts val="323"/>
              </a:spcBef>
              <a:spcAft>
                <a:spcPts val="0"/>
              </a:spcAft>
              <a:buClr>
                <a:srgbClr val="000000"/>
              </a:buClr>
              <a:buSzPts val="1615"/>
              <a:buFont typeface="Arial"/>
              <a:buNone/>
            </a:pPr>
            <a:endParaRPr sz="160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r>
              <a:rPr lang="en-GB" sz="1600" dirty="0">
                <a:latin typeface="Comic Sans MS"/>
                <a:ea typeface="Comic Sans MS"/>
                <a:cs typeface="Comic Sans MS"/>
                <a:sym typeface="Comic Sans MS"/>
              </a:rPr>
              <a:t>If parents wish to speak to their child’s teacher privately, please ring the school office to arrange a telephone appointment.</a:t>
            </a:r>
            <a:endParaRPr sz="1600" dirty="0">
              <a:latin typeface="Comic Sans MS"/>
              <a:ea typeface="Comic Sans MS"/>
              <a:cs typeface="Comic Sans MS"/>
              <a:sym typeface="Comic Sans MS"/>
            </a:endParaRPr>
          </a:p>
          <a:p>
            <a:pPr marL="0" lvl="0" indent="0" algn="just" rtl="0">
              <a:lnSpc>
                <a:spcPct val="80000"/>
              </a:lnSpc>
              <a:spcBef>
                <a:spcPts val="323"/>
              </a:spcBef>
              <a:spcAft>
                <a:spcPts val="0"/>
              </a:spcAft>
              <a:buClr>
                <a:schemeClr val="dk1"/>
              </a:buClr>
              <a:buSzPts val="1615"/>
              <a:buFont typeface="Arial"/>
              <a:buNone/>
            </a:pPr>
            <a:endParaRPr sz="1615" dirty="0">
              <a:solidFill>
                <a:srgbClr val="000000"/>
              </a:solidFill>
              <a:latin typeface="Comic Sans MS"/>
              <a:ea typeface="Comic Sans MS"/>
              <a:cs typeface="Comic Sans MS"/>
              <a:sym typeface="Comic Sans MS"/>
            </a:endParaRPr>
          </a:p>
          <a:p>
            <a:pPr marL="0" lvl="0" indent="0" algn="l" rtl="0">
              <a:lnSpc>
                <a:spcPct val="80000"/>
              </a:lnSpc>
              <a:spcBef>
                <a:spcPts val="304"/>
              </a:spcBef>
              <a:spcAft>
                <a:spcPts val="0"/>
              </a:spcAft>
              <a:buClr>
                <a:schemeClr val="dk1"/>
              </a:buClr>
              <a:buSzPts val="1520"/>
              <a:buFont typeface="Arial"/>
              <a:buNone/>
            </a:pPr>
            <a:endParaRPr sz="152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p:cNvPicPr preferRelativeResize="0"/>
          <p:nvPr/>
        </p:nvPicPr>
        <p:blipFill rotWithShape="1">
          <a:blip r:embed="rId3">
            <a:alphaModFix/>
          </a:blip>
          <a:srcRect/>
          <a:stretch/>
        </p:blipFill>
        <p:spPr>
          <a:xfrm>
            <a:off x="323850" y="404813"/>
            <a:ext cx="8496300" cy="1584325"/>
          </a:xfrm>
          <a:prstGeom prst="rect">
            <a:avLst/>
          </a:prstGeom>
          <a:noFill/>
          <a:ln>
            <a:noFill/>
          </a:ln>
        </p:spPr>
      </p:pic>
      <p:sp>
        <p:nvSpPr>
          <p:cNvPr id="105" name="Google Shape;105;p3"/>
          <p:cNvSpPr txBox="1"/>
          <p:nvPr/>
        </p:nvSpPr>
        <p:spPr>
          <a:xfrm>
            <a:off x="0" y="271638"/>
            <a:ext cx="9144000" cy="18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Foireann na Scoile</a:t>
            </a:r>
            <a:endParaRPr sz="5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School Staff </a:t>
            </a:r>
            <a:endParaRPr sz="1400" b="0" i="0" u="none" strike="noStrike" cap="none">
              <a:solidFill>
                <a:srgbClr val="000000"/>
              </a:solidFill>
              <a:latin typeface="Arial"/>
              <a:ea typeface="Arial"/>
              <a:cs typeface="Arial"/>
              <a:sym typeface="Arial"/>
            </a:endParaRPr>
          </a:p>
        </p:txBody>
      </p:sp>
      <p:sp>
        <p:nvSpPr>
          <p:cNvPr id="106" name="Google Shape;106;p3"/>
          <p:cNvSpPr txBox="1"/>
          <p:nvPr/>
        </p:nvSpPr>
        <p:spPr>
          <a:xfrm>
            <a:off x="5814400" y="5312450"/>
            <a:ext cx="3005700" cy="1219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400"/>
              <a:buFont typeface="Arial"/>
              <a:buNone/>
            </a:pPr>
            <a:endParaRPr sz="1400" b="0" i="0" u="none" strike="noStrike" cap="none">
              <a:solidFill>
                <a:srgbClr val="000000"/>
              </a:solidFill>
              <a:latin typeface="Comic Sans MS"/>
              <a:ea typeface="Comic Sans MS"/>
              <a:cs typeface="Comic Sans MS"/>
              <a:sym typeface="Comic Sans MS"/>
            </a:endParaRPr>
          </a:p>
        </p:txBody>
      </p:sp>
      <p:sp>
        <p:nvSpPr>
          <p:cNvPr id="107" name="Google Shape;107;p3"/>
          <p:cNvSpPr txBox="1"/>
          <p:nvPr/>
        </p:nvSpPr>
        <p:spPr>
          <a:xfrm>
            <a:off x="384227" y="5107900"/>
            <a:ext cx="2178300" cy="145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dirty="0" err="1">
                <a:solidFill>
                  <a:srgbClr val="000000"/>
                </a:solidFill>
                <a:latin typeface="Comic Sans MS"/>
                <a:ea typeface="Comic Sans MS"/>
                <a:cs typeface="Comic Sans MS"/>
                <a:sym typeface="Comic Sans MS"/>
              </a:rPr>
              <a:t>Múinteoir</a:t>
            </a:r>
            <a:r>
              <a:rPr lang="en-GB" sz="1900" b="0" i="0" u="none" strike="noStrike" cap="none" dirty="0">
                <a:solidFill>
                  <a:srgbClr val="000000"/>
                </a:solidFill>
                <a:latin typeface="Comic Sans MS"/>
                <a:ea typeface="Comic Sans MS"/>
                <a:cs typeface="Comic Sans MS"/>
                <a:sym typeface="Comic Sans MS"/>
              </a:rPr>
              <a:t> Rang 1 / P1 Teacher - Máire Boden</a:t>
            </a:r>
            <a:endParaRPr sz="1400" b="0" i="0" u="none" strike="noStrike" cap="none" dirty="0">
              <a:solidFill>
                <a:srgbClr val="000000"/>
              </a:solidFill>
              <a:latin typeface="Comic Sans MS"/>
              <a:ea typeface="Comic Sans MS"/>
              <a:cs typeface="Comic Sans MS"/>
              <a:sym typeface="Comic Sans MS"/>
            </a:endParaRPr>
          </a:p>
        </p:txBody>
      </p:sp>
      <p:pic>
        <p:nvPicPr>
          <p:cNvPr id="108" name="Google Shape;108;p3"/>
          <p:cNvPicPr preferRelativeResize="0"/>
          <p:nvPr/>
        </p:nvPicPr>
        <p:blipFill rotWithShape="1">
          <a:blip r:embed="rId4">
            <a:alphaModFix/>
          </a:blip>
          <a:srcRect l="29295" t="19786" r="24400" b="8182"/>
          <a:stretch/>
        </p:blipFill>
        <p:spPr>
          <a:xfrm>
            <a:off x="408825" y="2122313"/>
            <a:ext cx="2031656" cy="2904272"/>
          </a:xfrm>
          <a:prstGeom prst="rect">
            <a:avLst/>
          </a:prstGeom>
          <a:noFill/>
          <a:ln>
            <a:noFill/>
          </a:ln>
        </p:spPr>
      </p:pic>
      <p:sp>
        <p:nvSpPr>
          <p:cNvPr id="109" name="Google Shape;109;p3"/>
          <p:cNvSpPr txBox="1"/>
          <p:nvPr/>
        </p:nvSpPr>
        <p:spPr>
          <a:xfrm>
            <a:off x="5432905" y="5193949"/>
            <a:ext cx="2478300" cy="1219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endParaRPr sz="1900" b="0" i="0" u="none" strike="noStrike" cap="none">
              <a:solidFill>
                <a:srgbClr val="000000"/>
              </a:solidFill>
              <a:latin typeface="Comic Sans MS"/>
              <a:ea typeface="Comic Sans MS"/>
              <a:cs typeface="Comic Sans MS"/>
              <a:sym typeface="Comic Sans MS"/>
            </a:endParaRPr>
          </a:p>
        </p:txBody>
      </p:sp>
      <p:pic>
        <p:nvPicPr>
          <p:cNvPr id="110" name="Google Shape;110;p3"/>
          <p:cNvPicPr preferRelativeResize="0"/>
          <p:nvPr/>
        </p:nvPicPr>
        <p:blipFill rotWithShape="1">
          <a:blip r:embed="rId5">
            <a:alphaModFix/>
          </a:blip>
          <a:srcRect/>
          <a:stretch/>
        </p:blipFill>
        <p:spPr>
          <a:xfrm>
            <a:off x="2540344" y="2093609"/>
            <a:ext cx="2031656" cy="2904270"/>
          </a:xfrm>
          <a:prstGeom prst="rect">
            <a:avLst/>
          </a:prstGeom>
          <a:noFill/>
          <a:ln>
            <a:noFill/>
          </a:ln>
        </p:spPr>
      </p:pic>
      <p:sp>
        <p:nvSpPr>
          <p:cNvPr id="112" name="Google Shape;112;p3"/>
          <p:cNvSpPr txBox="1"/>
          <p:nvPr/>
        </p:nvSpPr>
        <p:spPr>
          <a:xfrm>
            <a:off x="2562527" y="5147217"/>
            <a:ext cx="2178300" cy="145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dirty="0" err="1">
                <a:solidFill>
                  <a:srgbClr val="000000"/>
                </a:solidFill>
                <a:latin typeface="Comic Sans MS"/>
                <a:ea typeface="Comic Sans MS"/>
                <a:cs typeface="Comic Sans MS"/>
                <a:sym typeface="Comic Sans MS"/>
              </a:rPr>
              <a:t>Cúntóir</a:t>
            </a:r>
            <a:r>
              <a:rPr lang="en-GB" sz="1900" b="0" i="0" u="none" strike="noStrike" cap="none" dirty="0">
                <a:solidFill>
                  <a:srgbClr val="000000"/>
                </a:solidFill>
                <a:latin typeface="Comic Sans MS"/>
                <a:ea typeface="Comic Sans MS"/>
                <a:cs typeface="Comic Sans MS"/>
                <a:sym typeface="Comic Sans MS"/>
              </a:rPr>
              <a:t> Rang 1 / P1 Assistant – Martina Lenaghan</a:t>
            </a:r>
            <a:endParaRPr sz="1400" b="0" i="0" u="none" strike="noStrike" cap="none" dirty="0">
              <a:solidFill>
                <a:srgbClr val="000000"/>
              </a:solidFill>
              <a:latin typeface="Comic Sans MS"/>
              <a:ea typeface="Comic Sans MS"/>
              <a:cs typeface="Comic Sans MS"/>
              <a:sym typeface="Comic Sans MS"/>
            </a:endParaRPr>
          </a:p>
        </p:txBody>
      </p:sp>
      <p:sp>
        <p:nvSpPr>
          <p:cNvPr id="113" name="Google Shape;113;p3"/>
          <p:cNvSpPr txBox="1"/>
          <p:nvPr/>
        </p:nvSpPr>
        <p:spPr>
          <a:xfrm>
            <a:off x="4671863" y="5155449"/>
            <a:ext cx="2178300" cy="145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dirty="0" err="1">
                <a:solidFill>
                  <a:srgbClr val="000000"/>
                </a:solidFill>
                <a:latin typeface="Comic Sans MS"/>
                <a:ea typeface="Comic Sans MS"/>
                <a:cs typeface="Comic Sans MS"/>
                <a:sym typeface="Comic Sans MS"/>
              </a:rPr>
              <a:t>Cúntóir</a:t>
            </a:r>
            <a:r>
              <a:rPr lang="en-GB" sz="1900" b="0" i="0" u="none" strike="noStrike" cap="none" dirty="0">
                <a:solidFill>
                  <a:srgbClr val="000000"/>
                </a:solidFill>
                <a:latin typeface="Comic Sans MS"/>
                <a:ea typeface="Comic Sans MS"/>
                <a:cs typeface="Comic Sans MS"/>
                <a:sym typeface="Comic Sans MS"/>
              </a:rPr>
              <a:t> Rang 1 / P1 Assistant – </a:t>
            </a:r>
            <a:r>
              <a:rPr lang="en-GB" sz="1900" dirty="0">
                <a:latin typeface="Comic Sans MS"/>
                <a:ea typeface="Comic Sans MS"/>
                <a:cs typeface="Comic Sans MS"/>
                <a:sym typeface="Comic Sans MS"/>
              </a:rPr>
              <a:t>Beth Lawlor</a:t>
            </a:r>
            <a:endParaRPr sz="1400" b="0" i="0" u="none" strike="noStrike" cap="none" dirty="0">
              <a:solidFill>
                <a:srgbClr val="000000"/>
              </a:solidFill>
              <a:latin typeface="Comic Sans MS"/>
              <a:ea typeface="Comic Sans MS"/>
              <a:cs typeface="Comic Sans MS"/>
              <a:sym typeface="Comic Sans MS"/>
            </a:endParaRPr>
          </a:p>
        </p:txBody>
      </p:sp>
      <p:pic>
        <p:nvPicPr>
          <p:cNvPr id="3" name="Picture 2" descr="A person smiling at camera&#10;&#10;Description automatically generated">
            <a:extLst>
              <a:ext uri="{FF2B5EF4-FFF2-40B4-BE49-F238E27FC236}">
                <a16:creationId xmlns:a16="http://schemas.microsoft.com/office/drawing/2014/main" id="{BB53B7E3-A717-B744-FF13-57929BD81112}"/>
              </a:ext>
            </a:extLst>
          </p:cNvPr>
          <p:cNvPicPr>
            <a:picLocks noChangeAspect="1"/>
          </p:cNvPicPr>
          <p:nvPr/>
        </p:nvPicPr>
        <p:blipFill rotWithShape="1">
          <a:blip r:embed="rId6"/>
          <a:srcRect l="4610" t="7445" r="19837" b="12608"/>
          <a:stretch/>
        </p:blipFill>
        <p:spPr>
          <a:xfrm rot="5400000">
            <a:off x="4235614" y="2538206"/>
            <a:ext cx="2904154" cy="2031656"/>
          </a:xfrm>
          <a:prstGeom prst="rect">
            <a:avLst/>
          </a:prstGeom>
        </p:spPr>
      </p:pic>
      <p:pic>
        <p:nvPicPr>
          <p:cNvPr id="4" name="Picture 3" descr="A person in a classroom&#10;&#10;Description automatically generated">
            <a:extLst>
              <a:ext uri="{FF2B5EF4-FFF2-40B4-BE49-F238E27FC236}">
                <a16:creationId xmlns:a16="http://schemas.microsoft.com/office/drawing/2014/main" id="{0CF8F6DA-0E7B-64A4-23B8-20B2B7CD6BDC}"/>
              </a:ext>
            </a:extLst>
          </p:cNvPr>
          <p:cNvPicPr>
            <a:picLocks noChangeAspect="1"/>
          </p:cNvPicPr>
          <p:nvPr/>
        </p:nvPicPr>
        <p:blipFill>
          <a:blip r:embed="rId7"/>
          <a:stretch>
            <a:fillRect/>
          </a:stretch>
        </p:blipFill>
        <p:spPr>
          <a:xfrm rot="5400000">
            <a:off x="6301616" y="2589985"/>
            <a:ext cx="2931569" cy="1935547"/>
          </a:xfrm>
          <a:prstGeom prst="rect">
            <a:avLst/>
          </a:prstGeom>
        </p:spPr>
      </p:pic>
      <p:sp>
        <p:nvSpPr>
          <p:cNvPr id="5" name="Google Shape;113;p3">
            <a:extLst>
              <a:ext uri="{FF2B5EF4-FFF2-40B4-BE49-F238E27FC236}">
                <a16:creationId xmlns:a16="http://schemas.microsoft.com/office/drawing/2014/main" id="{E7DB3273-F254-0075-771D-94AF486B2FE2}"/>
              </a:ext>
            </a:extLst>
          </p:cNvPr>
          <p:cNvSpPr txBox="1"/>
          <p:nvPr/>
        </p:nvSpPr>
        <p:spPr>
          <a:xfrm>
            <a:off x="6703519" y="5139406"/>
            <a:ext cx="2178300" cy="145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dirty="0" err="1">
                <a:solidFill>
                  <a:srgbClr val="000000"/>
                </a:solidFill>
                <a:latin typeface="Comic Sans MS"/>
                <a:ea typeface="Comic Sans MS"/>
                <a:cs typeface="Comic Sans MS"/>
                <a:sym typeface="Comic Sans MS"/>
              </a:rPr>
              <a:t>Cúntóir</a:t>
            </a:r>
            <a:r>
              <a:rPr lang="en-GB" sz="1900" b="0" i="0" u="none" strike="noStrike" cap="none" dirty="0">
                <a:solidFill>
                  <a:srgbClr val="000000"/>
                </a:solidFill>
                <a:latin typeface="Comic Sans MS"/>
                <a:ea typeface="Comic Sans MS"/>
                <a:cs typeface="Comic Sans MS"/>
                <a:sym typeface="Comic Sans MS"/>
              </a:rPr>
              <a:t> Rang 1 / P1 Assistant – </a:t>
            </a:r>
            <a:r>
              <a:rPr lang="en-GB" sz="1900">
                <a:latin typeface="Comic Sans MS"/>
                <a:ea typeface="Comic Sans MS"/>
                <a:cs typeface="Comic Sans MS"/>
                <a:sym typeface="Comic Sans MS"/>
              </a:rPr>
              <a:t>Jade Laverty</a:t>
            </a:r>
            <a:endParaRPr sz="1400" b="0" i="0" u="none" strike="noStrike" cap="none" dirty="0">
              <a:solidFill>
                <a:srgbClr val="000000"/>
              </a:solidFill>
              <a:latin typeface="Comic Sans MS"/>
              <a:ea typeface="Comic Sans MS"/>
              <a:cs typeface="Comic Sans MS"/>
              <a:sym typeface="Comic Sans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1"/>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64" name="Google Shape;264;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Foghlaim sa Bhaile</a:t>
            </a:r>
            <a:endParaRPr sz="3959">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Home-learning</a:t>
            </a:r>
            <a:endParaRPr sz="3959">
              <a:latin typeface="Comic Sans MS"/>
              <a:ea typeface="Comic Sans MS"/>
              <a:cs typeface="Comic Sans MS"/>
              <a:sym typeface="Comic Sans MS"/>
            </a:endParaRPr>
          </a:p>
        </p:txBody>
      </p:sp>
      <p:sp>
        <p:nvSpPr>
          <p:cNvPr id="265" name="Google Shape;265;p21"/>
          <p:cNvSpPr txBox="1">
            <a:spLocks noGrp="1"/>
          </p:cNvSpPr>
          <p:nvPr>
            <p:ph type="body" idx="1"/>
          </p:nvPr>
        </p:nvSpPr>
        <p:spPr>
          <a:xfrm>
            <a:off x="457200" y="1218912"/>
            <a:ext cx="8229600" cy="5328600"/>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800"/>
              <a:buFont typeface="Arial"/>
              <a:buNone/>
            </a:pPr>
            <a:r>
              <a:rPr lang="en-GB" sz="800" dirty="0">
                <a:latin typeface="Comic Sans MS"/>
                <a:ea typeface="Comic Sans MS"/>
                <a:cs typeface="Comic Sans MS"/>
                <a:sym typeface="Comic Sans MS"/>
              </a:rPr>
              <a:t> </a:t>
            </a:r>
            <a:endParaRPr sz="1100" dirty="0">
              <a:latin typeface="Times New Roman"/>
              <a:ea typeface="Times New Roman"/>
              <a:cs typeface="Times New Roman"/>
              <a:sym typeface="Times New Roman"/>
            </a:endParaRPr>
          </a:p>
          <a:p>
            <a:pPr marL="0" lvl="0" indent="0" algn="l" rtl="0">
              <a:lnSpc>
                <a:spcPct val="80000"/>
              </a:lnSpc>
              <a:spcBef>
                <a:spcPts val="160"/>
              </a:spcBef>
              <a:spcAft>
                <a:spcPts val="0"/>
              </a:spcAft>
              <a:buClr>
                <a:schemeClr val="dk1"/>
              </a:buClr>
              <a:buSzPts val="800"/>
              <a:buNone/>
            </a:pPr>
            <a:endParaRPr sz="2000" dirty="0">
              <a:solidFill>
                <a:srgbClr val="000000"/>
              </a:solidFill>
              <a:latin typeface="Comic Sans MS"/>
              <a:ea typeface="Comic Sans MS"/>
              <a:cs typeface="Comic Sans MS"/>
              <a:sym typeface="Comic Sans MS"/>
            </a:endParaRPr>
          </a:p>
          <a:p>
            <a:pPr marL="0" lvl="0" indent="0" algn="l" rtl="0">
              <a:lnSpc>
                <a:spcPct val="80000"/>
              </a:lnSpc>
              <a:spcBef>
                <a:spcPts val="160"/>
              </a:spcBef>
              <a:spcAft>
                <a:spcPts val="0"/>
              </a:spcAft>
              <a:buClr>
                <a:schemeClr val="dk1"/>
              </a:buClr>
              <a:buSzPts val="800"/>
              <a:buNone/>
            </a:pPr>
            <a:endParaRPr sz="20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r>
              <a:rPr lang="en-GB" sz="1800" dirty="0">
                <a:solidFill>
                  <a:srgbClr val="000000"/>
                </a:solidFill>
                <a:latin typeface="Comic Sans MS"/>
                <a:ea typeface="Comic Sans MS"/>
                <a:cs typeface="Comic Sans MS"/>
                <a:sym typeface="Comic Sans MS"/>
              </a:rPr>
              <a:t>We use a range of methods to communicate with our parents at BBB, such</a:t>
            </a:r>
            <a:endParaRPr dirty="0"/>
          </a:p>
          <a:p>
            <a:pPr marL="0" lvl="0" indent="0" algn="ctr" rtl="0">
              <a:lnSpc>
                <a:spcPct val="80000"/>
              </a:lnSpc>
              <a:spcBef>
                <a:spcPts val="160"/>
              </a:spcBef>
              <a:spcAft>
                <a:spcPts val="0"/>
              </a:spcAft>
              <a:buClr>
                <a:schemeClr val="dk1"/>
              </a:buClr>
              <a:buSzPts val="800"/>
              <a:buNone/>
            </a:pPr>
            <a:r>
              <a:rPr lang="en-GB" sz="1800" dirty="0">
                <a:solidFill>
                  <a:srgbClr val="000000"/>
                </a:solidFill>
                <a:latin typeface="Comic Sans MS"/>
                <a:ea typeface="Comic Sans MS"/>
                <a:cs typeface="Comic Sans MS"/>
                <a:sym typeface="Comic Sans MS"/>
              </a:rPr>
              <a:t>as Google Classroom, our Schools NI app and our school website </a:t>
            </a:r>
            <a:endParaRPr dirty="0"/>
          </a:p>
          <a:p>
            <a:pPr marL="0" lvl="0" indent="0" algn="ctr" rtl="0">
              <a:lnSpc>
                <a:spcPct val="80000"/>
              </a:lnSpc>
              <a:spcBef>
                <a:spcPts val="160"/>
              </a:spcBef>
              <a:spcAft>
                <a:spcPts val="0"/>
              </a:spcAft>
              <a:buClr>
                <a:schemeClr val="dk1"/>
              </a:buClr>
              <a:buSzPts val="800"/>
              <a:buNone/>
            </a:pPr>
            <a:r>
              <a:rPr lang="en-GB" sz="1800" u="sng" dirty="0">
                <a:solidFill>
                  <a:schemeClr val="hlink"/>
                </a:solidFill>
                <a:latin typeface="Comic Sans MS"/>
                <a:ea typeface="Comic Sans MS"/>
                <a:cs typeface="Comic Sans MS"/>
                <a:sym typeface="Comic Sans MS"/>
                <a:hlinkClick r:id="rId4"/>
              </a:rPr>
              <a:t>www.bunscoilbb.com</a:t>
            </a:r>
            <a:r>
              <a:rPr lang="en-GB" sz="1800" u="sng" dirty="0">
                <a:solidFill>
                  <a:schemeClr val="hlink"/>
                </a:solidFill>
                <a:latin typeface="Comic Sans MS"/>
                <a:ea typeface="Comic Sans MS"/>
                <a:cs typeface="Comic Sans MS"/>
                <a:sym typeface="Comic Sans MS"/>
              </a:rPr>
              <a:t>. </a:t>
            </a:r>
            <a:endParaRPr dirty="0"/>
          </a:p>
          <a:p>
            <a:pPr marL="0" lvl="0" indent="0" algn="ctr" rtl="0">
              <a:lnSpc>
                <a:spcPct val="80000"/>
              </a:lnSpc>
              <a:spcBef>
                <a:spcPts val="160"/>
              </a:spcBef>
              <a:spcAft>
                <a:spcPts val="0"/>
              </a:spcAft>
              <a:buClr>
                <a:schemeClr val="dk1"/>
              </a:buClr>
              <a:buSzPts val="800"/>
              <a:buNone/>
            </a:pPr>
            <a:endParaRPr sz="1800" u="sng" dirty="0">
              <a:solidFill>
                <a:schemeClr val="hlink"/>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r>
              <a:rPr lang="en-GB" sz="1800" dirty="0">
                <a:solidFill>
                  <a:srgbClr val="000000"/>
                </a:solidFill>
                <a:latin typeface="Comic Sans MS"/>
                <a:ea typeface="Comic Sans MS"/>
                <a:cs typeface="Comic Sans MS"/>
                <a:sym typeface="Comic Sans MS"/>
              </a:rPr>
              <a:t>Whole-school, general messages are sent via the school app, whereas </a:t>
            </a:r>
            <a:r>
              <a:rPr lang="en-GB" sz="1800" b="1" dirty="0">
                <a:solidFill>
                  <a:srgbClr val="000000"/>
                </a:solidFill>
                <a:latin typeface="Comic Sans MS"/>
                <a:ea typeface="Comic Sans MS"/>
                <a:cs typeface="Comic Sans MS"/>
                <a:sym typeface="Comic Sans MS"/>
              </a:rPr>
              <a:t>individual class level messages are sent primarily via each class ‘Google Classroom’. </a:t>
            </a:r>
            <a:r>
              <a:rPr lang="en-GB" sz="1800" dirty="0">
                <a:solidFill>
                  <a:srgbClr val="000000"/>
                </a:solidFill>
                <a:latin typeface="Comic Sans MS"/>
                <a:ea typeface="Comic Sans MS"/>
                <a:cs typeface="Comic Sans MS"/>
                <a:sym typeface="Comic Sans MS"/>
              </a:rPr>
              <a:t>Class teachers set homework, post messages and communicate at a class level using this app, as well as providing individual, personal feedback to pupil on their work/activities.</a:t>
            </a:r>
            <a:endParaRPr dirty="0"/>
          </a:p>
          <a:p>
            <a:pPr marL="0" lvl="0" indent="0" algn="ctr" rtl="0">
              <a:lnSpc>
                <a:spcPct val="80000"/>
              </a:lnSpc>
              <a:spcBef>
                <a:spcPts val="160"/>
              </a:spcBef>
              <a:spcAft>
                <a:spcPts val="0"/>
              </a:spcAft>
              <a:buClr>
                <a:schemeClr val="dk1"/>
              </a:buClr>
              <a:buSzPts val="800"/>
              <a:buNone/>
            </a:pP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r>
              <a:rPr lang="en-GB" sz="1800" dirty="0">
                <a:latin typeface="Comic Sans MS"/>
                <a:ea typeface="Comic Sans MS"/>
                <a:cs typeface="Comic Sans MS"/>
                <a:sym typeface="Comic Sans MS"/>
              </a:rPr>
              <a:t>Log-in details and passwords were sent home at the start of September. Hopefully everyone is now successfully using our ‘Google Classroom’ and are seeing our weekly challenges/tasks as well as messages and notices.</a:t>
            </a: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r>
              <a:rPr lang="en-GB" sz="1800" dirty="0">
                <a:solidFill>
                  <a:srgbClr val="000000"/>
                </a:solidFill>
                <a:latin typeface="Comic Sans MS"/>
                <a:ea typeface="Comic Sans MS"/>
                <a:cs typeface="Comic Sans MS"/>
                <a:sym typeface="Comic Sans MS"/>
              </a:rPr>
              <a:t>In addition, we highly recommend parents follow Cairde </a:t>
            </a:r>
            <a:r>
              <a:rPr lang="en-GB" sz="1800" dirty="0" err="1">
                <a:solidFill>
                  <a:srgbClr val="000000"/>
                </a:solidFill>
                <a:latin typeface="Comic Sans MS"/>
                <a:ea typeface="Comic Sans MS"/>
                <a:cs typeface="Comic Sans MS"/>
                <a:sym typeface="Comic Sans MS"/>
              </a:rPr>
              <a:t>Naíscoil</a:t>
            </a:r>
            <a:r>
              <a:rPr lang="en-GB" sz="1800" dirty="0">
                <a:solidFill>
                  <a:srgbClr val="000000"/>
                </a:solidFill>
                <a:latin typeface="Comic Sans MS"/>
                <a:ea typeface="Comic Sans MS"/>
                <a:cs typeface="Comic Sans MS"/>
                <a:sym typeface="Comic Sans MS"/>
              </a:rPr>
              <a:t> agus Bunscoil </a:t>
            </a:r>
            <a:r>
              <a:rPr lang="en-GB" sz="1800" dirty="0" err="1">
                <a:solidFill>
                  <a:srgbClr val="000000"/>
                </a:solidFill>
                <a:latin typeface="Comic Sans MS"/>
                <a:ea typeface="Comic Sans MS"/>
                <a:cs typeface="Comic Sans MS"/>
                <a:sym typeface="Comic Sans MS"/>
              </a:rPr>
              <a:t>Bheanna</a:t>
            </a:r>
            <a:r>
              <a:rPr lang="en-GB" sz="1800" dirty="0">
                <a:solidFill>
                  <a:srgbClr val="000000"/>
                </a:solidFill>
                <a:latin typeface="Comic Sans MS"/>
                <a:ea typeface="Comic Sans MS"/>
                <a:cs typeface="Comic Sans MS"/>
                <a:sym typeface="Comic Sans MS"/>
              </a:rPr>
              <a:t> </a:t>
            </a:r>
            <a:r>
              <a:rPr lang="en-GB" sz="1800" dirty="0" err="1">
                <a:solidFill>
                  <a:srgbClr val="000000"/>
                </a:solidFill>
                <a:latin typeface="Comic Sans MS"/>
                <a:ea typeface="Comic Sans MS"/>
                <a:cs typeface="Comic Sans MS"/>
                <a:sym typeface="Comic Sans MS"/>
              </a:rPr>
              <a:t>Boirche</a:t>
            </a:r>
            <a:r>
              <a:rPr lang="en-GB" sz="1800" dirty="0">
                <a:solidFill>
                  <a:srgbClr val="000000"/>
                </a:solidFill>
                <a:latin typeface="Comic Sans MS"/>
                <a:ea typeface="Comic Sans MS"/>
                <a:cs typeface="Comic Sans MS"/>
                <a:sym typeface="Comic Sans MS"/>
              </a:rPr>
              <a:t> on Facebook for regular posts and suggestions regarding home-learning and Irish-language events and activities going on in the community.</a:t>
            </a:r>
            <a:endParaRPr sz="1800" dirty="0">
              <a:solidFill>
                <a:srgbClr val="000000"/>
              </a:solidFill>
              <a:latin typeface="Comic Sans MS"/>
              <a:ea typeface="Comic Sans MS"/>
              <a:cs typeface="Comic Sans MS"/>
              <a:sym typeface="Comic Sans MS"/>
            </a:endParaRPr>
          </a:p>
        </p:txBody>
      </p:sp>
      <p:pic>
        <p:nvPicPr>
          <p:cNvPr id="266" name="Google Shape;266;p21"/>
          <p:cNvPicPr preferRelativeResize="0"/>
          <p:nvPr/>
        </p:nvPicPr>
        <p:blipFill rotWithShape="1">
          <a:blip r:embed="rId5">
            <a:alphaModFix/>
          </a:blip>
          <a:srcRect l="22892" t="14694" r="22893" b="32037"/>
          <a:stretch/>
        </p:blipFill>
        <p:spPr>
          <a:xfrm>
            <a:off x="8029842" y="2257604"/>
            <a:ext cx="898258" cy="770041"/>
          </a:xfrm>
          <a:prstGeom prst="rect">
            <a:avLst/>
          </a:prstGeom>
          <a:noFill/>
          <a:ln>
            <a:noFill/>
          </a:ln>
        </p:spPr>
      </p:pic>
      <p:pic>
        <p:nvPicPr>
          <p:cNvPr id="2" name="Google Shape;257;p20">
            <a:extLst>
              <a:ext uri="{FF2B5EF4-FFF2-40B4-BE49-F238E27FC236}">
                <a16:creationId xmlns:a16="http://schemas.microsoft.com/office/drawing/2014/main" id="{B2AA222D-6B2E-E080-8ECF-8E9EA1F0C924}"/>
              </a:ext>
            </a:extLst>
          </p:cNvPr>
          <p:cNvPicPr preferRelativeResize="0"/>
          <p:nvPr/>
        </p:nvPicPr>
        <p:blipFill rotWithShape="1">
          <a:blip r:embed="rId6">
            <a:alphaModFix/>
          </a:blip>
          <a:srcRect/>
          <a:stretch/>
        </p:blipFill>
        <p:spPr>
          <a:xfrm>
            <a:off x="203112" y="2249437"/>
            <a:ext cx="757275" cy="7863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6"/>
          <p:cNvSpPr txBox="1">
            <a:spLocks noGrp="1"/>
          </p:cNvSpPr>
          <p:nvPr>
            <p:ph type="body" idx="1"/>
          </p:nvPr>
        </p:nvSpPr>
        <p:spPr>
          <a:xfrm>
            <a:off x="457200" y="1247967"/>
            <a:ext cx="8412600" cy="460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endParaRPr dirty="0"/>
          </a:p>
          <a:p>
            <a:pPr marL="342900" lvl="0" indent="-311150" algn="l" rtl="0">
              <a:lnSpc>
                <a:spcPct val="100000"/>
              </a:lnSpc>
              <a:spcBef>
                <a:spcPts val="560"/>
              </a:spcBef>
              <a:spcAft>
                <a:spcPts val="0"/>
              </a:spcAft>
              <a:buClr>
                <a:schemeClr val="dk1"/>
              </a:buClr>
              <a:buSzPts val="2300"/>
              <a:buChar char="•"/>
            </a:pPr>
            <a:r>
              <a:rPr lang="en-GB" sz="1600" dirty="0">
                <a:latin typeface="Comic Sans MS"/>
                <a:ea typeface="Comic Sans MS"/>
                <a:cs typeface="Comic Sans MS"/>
                <a:sym typeface="Comic Sans MS"/>
              </a:rPr>
              <a:t>Putting on own shoes, jumper, coat</a:t>
            </a:r>
            <a:endParaRPr sz="1600" dirty="0"/>
          </a:p>
          <a:p>
            <a:pPr marL="342900" lvl="0" indent="-311150" algn="l" rtl="0">
              <a:lnSpc>
                <a:spcPct val="100000"/>
              </a:lnSpc>
              <a:spcBef>
                <a:spcPts val="560"/>
              </a:spcBef>
              <a:spcAft>
                <a:spcPts val="0"/>
              </a:spcAft>
              <a:buClr>
                <a:schemeClr val="dk1"/>
              </a:buClr>
              <a:buSzPts val="2300"/>
              <a:buChar char="•"/>
            </a:pPr>
            <a:r>
              <a:rPr lang="en-GB" sz="1600" dirty="0">
                <a:latin typeface="Comic Sans MS"/>
                <a:ea typeface="Comic Sans MS"/>
                <a:cs typeface="Comic Sans MS"/>
                <a:sym typeface="Comic Sans MS"/>
              </a:rPr>
              <a:t>Velcro shoes</a:t>
            </a:r>
            <a:endParaRPr sz="1600" dirty="0"/>
          </a:p>
          <a:p>
            <a:pPr marL="342900" lvl="0" indent="-311150" algn="l" rtl="0">
              <a:lnSpc>
                <a:spcPct val="100000"/>
              </a:lnSpc>
              <a:spcBef>
                <a:spcPts val="560"/>
              </a:spcBef>
              <a:spcAft>
                <a:spcPts val="0"/>
              </a:spcAft>
              <a:buClr>
                <a:schemeClr val="dk1"/>
              </a:buClr>
              <a:buSzPts val="2300"/>
              <a:buChar char="•"/>
            </a:pPr>
            <a:r>
              <a:rPr lang="en-GB" sz="1600" dirty="0">
                <a:latin typeface="Comic Sans MS"/>
                <a:ea typeface="Comic Sans MS"/>
                <a:cs typeface="Comic Sans MS"/>
                <a:sym typeface="Comic Sans MS"/>
              </a:rPr>
              <a:t>All clothes labelled</a:t>
            </a:r>
            <a:endParaRPr sz="1600" dirty="0"/>
          </a:p>
          <a:p>
            <a:pPr marL="342900" lvl="0" indent="-311150" algn="l" rtl="0">
              <a:lnSpc>
                <a:spcPct val="100000"/>
              </a:lnSpc>
              <a:spcBef>
                <a:spcPts val="560"/>
              </a:spcBef>
              <a:spcAft>
                <a:spcPts val="0"/>
              </a:spcAft>
              <a:buClr>
                <a:schemeClr val="dk1"/>
              </a:buClr>
              <a:buSzPts val="2300"/>
              <a:buChar char="•"/>
            </a:pPr>
            <a:r>
              <a:rPr lang="en-GB" sz="1600" dirty="0">
                <a:latin typeface="Comic Sans MS"/>
                <a:ea typeface="Comic Sans MS"/>
                <a:cs typeface="Comic Sans MS"/>
                <a:sym typeface="Comic Sans MS"/>
              </a:rPr>
              <a:t>How to open and close schoolbags, lunchboxes, </a:t>
            </a:r>
            <a:r>
              <a:rPr lang="en-GB" sz="1600" dirty="0" err="1">
                <a:latin typeface="Comic Sans MS"/>
                <a:ea typeface="Comic Sans MS"/>
                <a:cs typeface="Comic Sans MS"/>
                <a:sym typeface="Comic Sans MS"/>
              </a:rPr>
              <a:t>tupperware</a:t>
            </a:r>
            <a:r>
              <a:rPr lang="en-GB" sz="1600" dirty="0">
                <a:latin typeface="Comic Sans MS"/>
                <a:ea typeface="Comic Sans MS"/>
                <a:cs typeface="Comic Sans MS"/>
                <a:sym typeface="Comic Sans MS"/>
              </a:rPr>
              <a:t>, packaging etc…</a:t>
            </a:r>
            <a:endParaRPr sz="1600" dirty="0"/>
          </a:p>
          <a:p>
            <a:pPr marL="342900" lvl="0" indent="-311150" algn="l" rtl="0">
              <a:lnSpc>
                <a:spcPct val="100000"/>
              </a:lnSpc>
              <a:spcBef>
                <a:spcPts val="560"/>
              </a:spcBef>
              <a:spcAft>
                <a:spcPts val="0"/>
              </a:spcAft>
              <a:buClr>
                <a:schemeClr val="dk1"/>
              </a:buClr>
              <a:buSzPts val="2300"/>
              <a:buChar char="•"/>
            </a:pPr>
            <a:r>
              <a:rPr lang="en-GB" sz="1600" dirty="0">
                <a:latin typeface="Comic Sans MS"/>
                <a:ea typeface="Comic Sans MS"/>
                <a:cs typeface="Comic Sans MS"/>
                <a:sym typeface="Comic Sans MS"/>
              </a:rPr>
              <a:t>Colouring in &amp; scissor skills</a:t>
            </a:r>
            <a:endParaRPr sz="1600" dirty="0">
              <a:latin typeface="Comic Sans MS"/>
              <a:ea typeface="Comic Sans MS"/>
              <a:cs typeface="Comic Sans MS"/>
              <a:sym typeface="Comic Sans MS"/>
            </a:endParaRPr>
          </a:p>
          <a:p>
            <a:pPr marL="342900" lvl="0" indent="-311150" algn="l" rtl="0">
              <a:lnSpc>
                <a:spcPct val="100000"/>
              </a:lnSpc>
              <a:spcBef>
                <a:spcPts val="560"/>
              </a:spcBef>
              <a:spcAft>
                <a:spcPts val="0"/>
              </a:spcAft>
              <a:buSzPts val="2300"/>
              <a:buFont typeface="Comic Sans MS"/>
              <a:buChar char="•"/>
            </a:pPr>
            <a:r>
              <a:rPr lang="en-GB" sz="1600" dirty="0">
                <a:latin typeface="Comic Sans MS"/>
                <a:ea typeface="Comic Sans MS"/>
                <a:cs typeface="Comic Sans MS"/>
                <a:sym typeface="Comic Sans MS"/>
              </a:rPr>
              <a:t>Reading to/with your child</a:t>
            </a:r>
            <a:endParaRPr sz="1600" dirty="0">
              <a:latin typeface="Comic Sans MS"/>
              <a:ea typeface="Comic Sans MS"/>
              <a:cs typeface="Comic Sans MS"/>
              <a:sym typeface="Comic Sans MS"/>
            </a:endParaRPr>
          </a:p>
          <a:p>
            <a:pPr marL="342900" lvl="0" indent="-311150" algn="l" rtl="0">
              <a:lnSpc>
                <a:spcPct val="100000"/>
              </a:lnSpc>
              <a:spcBef>
                <a:spcPts val="560"/>
              </a:spcBef>
              <a:spcAft>
                <a:spcPts val="0"/>
              </a:spcAft>
              <a:buClr>
                <a:schemeClr val="dk1"/>
              </a:buClr>
              <a:buSzPts val="2300"/>
              <a:buChar char="•"/>
            </a:pPr>
            <a:r>
              <a:rPr lang="en-GB" sz="1600" dirty="0">
                <a:latin typeface="Comic Sans MS"/>
                <a:ea typeface="Comic Sans MS"/>
                <a:cs typeface="Comic Sans MS"/>
                <a:sym typeface="Comic Sans MS"/>
              </a:rPr>
              <a:t>Recognise own name in writing/print</a:t>
            </a:r>
            <a:endParaRPr sz="1600" dirty="0"/>
          </a:p>
          <a:p>
            <a:pPr marL="342900" lvl="0" indent="-311150" algn="l" rtl="0">
              <a:lnSpc>
                <a:spcPct val="100000"/>
              </a:lnSpc>
              <a:spcBef>
                <a:spcPts val="560"/>
              </a:spcBef>
              <a:spcAft>
                <a:spcPts val="0"/>
              </a:spcAft>
              <a:buClr>
                <a:schemeClr val="dk1"/>
              </a:buClr>
              <a:buSzPts val="2300"/>
              <a:buChar char="•"/>
            </a:pPr>
            <a:r>
              <a:rPr lang="en-GB" sz="1600" dirty="0">
                <a:latin typeface="Comic Sans MS"/>
                <a:ea typeface="Comic Sans MS"/>
                <a:cs typeface="Comic Sans MS"/>
                <a:sym typeface="Comic Sans MS"/>
              </a:rPr>
              <a:t>Don’t practise letter/name-writing yet! This often leads to wrong letter formation habits/writing in capitals, which can be extremely difficult to undo. Leave that to us!</a:t>
            </a:r>
          </a:p>
          <a:p>
            <a:pPr marL="342900" lvl="0" indent="-311150" algn="l" rtl="0">
              <a:lnSpc>
                <a:spcPct val="100000"/>
              </a:lnSpc>
              <a:spcBef>
                <a:spcPts val="560"/>
              </a:spcBef>
              <a:spcAft>
                <a:spcPts val="0"/>
              </a:spcAft>
              <a:buClr>
                <a:schemeClr val="dk1"/>
              </a:buClr>
              <a:buSzPts val="2300"/>
              <a:buChar char="•"/>
            </a:pPr>
            <a:r>
              <a:rPr lang="en-GB" sz="1600" dirty="0">
                <a:latin typeface="Comic Sans MS"/>
                <a:sym typeface="Comic Sans MS"/>
              </a:rPr>
              <a:t>Talking to your child – studies have shown that with increased screen time and tablet use, children’s expressive language skills have plummeted, evidence of which we see ourselves in class unfortunately. Take time to turn off the tablet and screens, and play I Spy, Snakes and Ladders and Snap together, or retell a classic fairytale to each other line by line to help your child improve their oral literacy skills. </a:t>
            </a:r>
            <a:endParaRPr sz="1600" dirty="0"/>
          </a:p>
          <a:p>
            <a:pPr marL="342900" lvl="0" indent="-139700" algn="l" rtl="0">
              <a:lnSpc>
                <a:spcPct val="100000"/>
              </a:lnSpc>
              <a:spcBef>
                <a:spcPts val="640"/>
              </a:spcBef>
              <a:spcAft>
                <a:spcPts val="0"/>
              </a:spcAft>
              <a:buClr>
                <a:schemeClr val="dk1"/>
              </a:buClr>
              <a:buSzPts val="3200"/>
              <a:buNone/>
            </a:pPr>
            <a:endParaRPr dirty="0"/>
          </a:p>
        </p:txBody>
      </p:sp>
      <p:pic>
        <p:nvPicPr>
          <p:cNvPr id="307" name="Google Shape;307;p26"/>
          <p:cNvPicPr preferRelativeResize="0"/>
          <p:nvPr/>
        </p:nvPicPr>
        <p:blipFill rotWithShape="1">
          <a:blip r:embed="rId3">
            <a:alphaModFix/>
          </a:blip>
          <a:srcRect/>
          <a:stretch/>
        </p:blipFill>
        <p:spPr>
          <a:xfrm>
            <a:off x="701668" y="227022"/>
            <a:ext cx="7740652" cy="1585913"/>
          </a:xfrm>
          <a:prstGeom prst="rect">
            <a:avLst/>
          </a:prstGeom>
          <a:noFill/>
          <a:ln>
            <a:noFill/>
          </a:ln>
        </p:spPr>
      </p:pic>
      <p:sp>
        <p:nvSpPr>
          <p:cNvPr id="308" name="Google Shape;308;p26"/>
          <p:cNvSpPr txBox="1"/>
          <p:nvPr/>
        </p:nvSpPr>
        <p:spPr>
          <a:xfrm>
            <a:off x="548700" y="44847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3959"/>
              <a:buFont typeface="Arial"/>
              <a:buNone/>
            </a:pPr>
            <a:r>
              <a:rPr lang="en-GB" sz="3959" b="0" i="0" u="none" strike="noStrike" cap="none">
                <a:solidFill>
                  <a:schemeClr val="dk1"/>
                </a:solidFill>
                <a:latin typeface="Comic Sans MS"/>
                <a:ea typeface="Comic Sans MS"/>
                <a:cs typeface="Comic Sans MS"/>
                <a:sym typeface="Comic Sans MS"/>
              </a:rPr>
              <a:t>Réidh do Rang 1</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3959"/>
              <a:buFont typeface="Arial"/>
              <a:buNone/>
            </a:pPr>
            <a:r>
              <a:rPr lang="en-GB" sz="3959" b="0" i="0" u="none" strike="noStrike" cap="none">
                <a:solidFill>
                  <a:schemeClr val="dk1"/>
                </a:solidFill>
                <a:latin typeface="Comic Sans MS"/>
                <a:ea typeface="Comic Sans MS"/>
                <a:cs typeface="Comic Sans MS"/>
                <a:sym typeface="Comic Sans MS"/>
              </a:rPr>
              <a:t>Ready for Rang 1</a:t>
            </a:r>
            <a:endParaRPr sz="3959" b="0" i="0" u="none" strike="noStrike" cap="none">
              <a:solidFill>
                <a:schemeClr val="dk1"/>
              </a:solidFill>
              <a:latin typeface="Comic Sans MS"/>
              <a:ea typeface="Comic Sans MS"/>
              <a:cs typeface="Comic Sans MS"/>
              <a:sym typeface="Comic Sans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2"/>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73" name="Google Shape;273;p22"/>
          <p:cNvSpPr txBox="1"/>
          <p:nvPr/>
        </p:nvSpPr>
        <p:spPr>
          <a:xfrm>
            <a:off x="0" y="260350"/>
            <a:ext cx="8964600" cy="17773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omic Sans MS"/>
                <a:ea typeface="Comic Sans MS"/>
                <a:cs typeface="Comic Sans MS"/>
                <a:sym typeface="Comic Sans MS"/>
              </a:rPr>
              <a:t>Obair bhaile</a:t>
            </a:r>
            <a:endParaRPr sz="28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omic Sans MS"/>
                <a:ea typeface="Comic Sans MS"/>
                <a:cs typeface="Comic Sans MS"/>
                <a:sym typeface="Comic Sans MS"/>
              </a:rPr>
              <a:t>Obair while-ye</a:t>
            </a:r>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omic Sans MS"/>
                <a:ea typeface="Comic Sans MS"/>
                <a:cs typeface="Comic Sans MS"/>
                <a:sym typeface="Comic Sans MS"/>
              </a:rPr>
              <a:t>Homework</a:t>
            </a:r>
            <a:endParaRPr/>
          </a:p>
        </p:txBody>
      </p:sp>
      <p:sp>
        <p:nvSpPr>
          <p:cNvPr id="274" name="Google Shape;274;p22"/>
          <p:cNvSpPr txBox="1">
            <a:spLocks noGrp="1"/>
          </p:cNvSpPr>
          <p:nvPr>
            <p:ph type="body" idx="1"/>
          </p:nvPr>
        </p:nvSpPr>
        <p:spPr>
          <a:xfrm>
            <a:off x="323850" y="1333433"/>
            <a:ext cx="8629500" cy="51320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dirty="0">
                <a:solidFill>
                  <a:srgbClr val="000000"/>
                </a:solidFill>
                <a:latin typeface="Comic Sans MS"/>
                <a:ea typeface="Comic Sans MS"/>
                <a:cs typeface="Comic Sans MS"/>
                <a:sym typeface="Comic Sans MS"/>
              </a:rPr>
              <a:t>In Rang 1, we don’t send formal homework home until after the Halloween break, although we will continue to send home challenges and tasks such as finding and posting pictures of items, listening to a story/song or watching a short video and having a chat with you about it etc in the meantime. This is a great way for them to start using their Irish a bit more at home, but also to ensure everyone is comfortable and confident using Google Classroom.</a:t>
            </a:r>
            <a:endParaRPr dirty="0"/>
          </a:p>
          <a:p>
            <a:pPr marL="0" lvl="0" indent="0" algn="l" rtl="0">
              <a:lnSpc>
                <a:spcPct val="10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dirty="0">
                <a:solidFill>
                  <a:srgbClr val="000000"/>
                </a:solidFill>
                <a:latin typeface="Comic Sans MS"/>
                <a:ea typeface="Comic Sans MS"/>
                <a:cs typeface="Comic Sans MS"/>
                <a:sym typeface="Comic Sans MS"/>
              </a:rPr>
              <a:t>Once written homework begins, we will send a blue BBB book folder home every Monday, which will contain any reading text books and worksheets needed for the week, along with a weekly overview of what to do, and how to help pronounce words etc. We will also send home a homework jotter for you to keep at home. As </a:t>
            </a:r>
            <a:r>
              <a:rPr lang="en-GB" sz="1600" dirty="0" err="1">
                <a:solidFill>
                  <a:srgbClr val="000000"/>
                </a:solidFill>
                <a:latin typeface="Comic Sans MS"/>
                <a:ea typeface="Comic Sans MS"/>
                <a:cs typeface="Comic Sans MS"/>
                <a:sym typeface="Comic Sans MS"/>
              </a:rPr>
              <a:t>homeworks</a:t>
            </a:r>
            <a:r>
              <a:rPr lang="en-GB" sz="1600" dirty="0">
                <a:solidFill>
                  <a:srgbClr val="000000"/>
                </a:solidFill>
                <a:latin typeface="Comic Sans MS"/>
                <a:ea typeface="Comic Sans MS"/>
                <a:cs typeface="Comic Sans MS"/>
                <a:sym typeface="Comic Sans MS"/>
              </a:rPr>
              <a:t> are completed, glue the worksheet into the jotter, take a photo of the piece of work, and on Thursday evenings, attach all homework photos to the assignment on Google Classroom. We do not mind which night each task is completed, as long as all activities are completed and photos are posted to Google Classroom by Thursday evening, to allow us to assess the work and provide meaningful feedback in a timely fashion. </a:t>
            </a:r>
            <a:endParaRPr dirty="0"/>
          </a:p>
          <a:p>
            <a:pPr marL="0" lvl="0" indent="0" algn="ctr" rtl="0">
              <a:lnSpc>
                <a:spcPct val="10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0" lvl="0" indent="0" algn="ctr" rtl="0">
              <a:lnSpc>
                <a:spcPct val="100000"/>
              </a:lnSpc>
              <a:spcBef>
                <a:spcPts val="360"/>
              </a:spcBef>
              <a:spcAft>
                <a:spcPts val="0"/>
              </a:spcAft>
              <a:buSzPts val="1800"/>
              <a:buNone/>
            </a:pPr>
            <a:r>
              <a:rPr lang="en-GB" sz="1600" b="1" dirty="0">
                <a:solidFill>
                  <a:srgbClr val="000000"/>
                </a:solidFill>
                <a:latin typeface="Comic Sans MS"/>
                <a:ea typeface="Comic Sans MS"/>
                <a:cs typeface="Comic Sans MS"/>
                <a:sym typeface="Comic Sans MS"/>
              </a:rPr>
              <a:t>Please return the blue homework folders to school every Friday, to allow us to prepare the folders again for the following Monday.</a:t>
            </a:r>
            <a:endParaRPr sz="1600" b="1" dirty="0">
              <a:solidFill>
                <a:srgbClr val="000000"/>
              </a:solidFill>
              <a:latin typeface="Comic Sans MS"/>
              <a:ea typeface="Comic Sans MS"/>
              <a:cs typeface="Comic Sans MS"/>
              <a:sym typeface="Comic Sans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2"/>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73" name="Google Shape;273;p22"/>
          <p:cNvSpPr txBox="1"/>
          <p:nvPr/>
        </p:nvSpPr>
        <p:spPr>
          <a:xfrm>
            <a:off x="0" y="260350"/>
            <a:ext cx="8964600" cy="17773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omic Sans MS"/>
                <a:ea typeface="Comic Sans MS"/>
                <a:cs typeface="Comic Sans MS"/>
                <a:sym typeface="Comic Sans MS"/>
              </a:rPr>
              <a:t>Obair bhaile</a:t>
            </a:r>
            <a:endParaRPr sz="28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omic Sans MS"/>
                <a:ea typeface="Comic Sans MS"/>
                <a:cs typeface="Comic Sans MS"/>
                <a:sym typeface="Comic Sans MS"/>
              </a:rPr>
              <a:t>Obair while-ye</a:t>
            </a:r>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omic Sans MS"/>
                <a:ea typeface="Comic Sans MS"/>
                <a:cs typeface="Comic Sans MS"/>
                <a:sym typeface="Comic Sans MS"/>
              </a:rPr>
              <a:t>Homework</a:t>
            </a:r>
            <a:endParaRPr/>
          </a:p>
        </p:txBody>
      </p:sp>
      <p:sp>
        <p:nvSpPr>
          <p:cNvPr id="274" name="Google Shape;274;p22"/>
          <p:cNvSpPr txBox="1">
            <a:spLocks noGrp="1"/>
          </p:cNvSpPr>
          <p:nvPr>
            <p:ph type="body" idx="1"/>
          </p:nvPr>
        </p:nvSpPr>
        <p:spPr>
          <a:xfrm>
            <a:off x="323850" y="1625664"/>
            <a:ext cx="8629500" cy="51320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GB" sz="1500" dirty="0">
                <a:solidFill>
                  <a:srgbClr val="000000"/>
                </a:solidFill>
                <a:latin typeface="Comic Sans MS"/>
                <a:ea typeface="Comic Sans MS"/>
                <a:cs typeface="Comic Sans MS"/>
                <a:sym typeface="Comic Sans MS"/>
              </a:rPr>
              <a:t>This year, due to both a decrease in levels of homework being completed over recent years, as well as an understanding of the importance of down-time and wider extra-curricular activities for children, a decision was taken this year at </a:t>
            </a:r>
            <a:r>
              <a:rPr lang="en-GB" sz="1500" dirty="0" err="1">
                <a:solidFill>
                  <a:srgbClr val="000000"/>
                </a:solidFill>
                <a:latin typeface="Comic Sans MS"/>
                <a:ea typeface="Comic Sans MS"/>
                <a:cs typeface="Comic Sans MS"/>
                <a:sym typeface="Comic Sans MS"/>
              </a:rPr>
              <a:t>Naíscoil</a:t>
            </a:r>
            <a:r>
              <a:rPr lang="en-GB" sz="1500" dirty="0">
                <a:solidFill>
                  <a:srgbClr val="000000"/>
                </a:solidFill>
                <a:latin typeface="Comic Sans MS"/>
                <a:ea typeface="Comic Sans MS"/>
                <a:cs typeface="Comic Sans MS"/>
                <a:sym typeface="Comic Sans MS"/>
              </a:rPr>
              <a:t> </a:t>
            </a:r>
            <a:r>
              <a:rPr lang="en-GB" sz="1500" dirty="0" err="1">
                <a:solidFill>
                  <a:srgbClr val="000000"/>
                </a:solidFill>
                <a:latin typeface="Comic Sans MS"/>
                <a:ea typeface="Comic Sans MS"/>
                <a:cs typeface="Comic Sans MS"/>
                <a:sym typeface="Comic Sans MS"/>
              </a:rPr>
              <a:t>agus</a:t>
            </a:r>
            <a:r>
              <a:rPr lang="en-GB" sz="1500" dirty="0">
                <a:solidFill>
                  <a:srgbClr val="000000"/>
                </a:solidFill>
                <a:latin typeface="Comic Sans MS"/>
                <a:ea typeface="Comic Sans MS"/>
                <a:cs typeface="Comic Sans MS"/>
                <a:sym typeface="Comic Sans MS"/>
              </a:rPr>
              <a:t> Bunscoil </a:t>
            </a:r>
            <a:r>
              <a:rPr lang="en-GB" sz="1500" dirty="0" err="1">
                <a:solidFill>
                  <a:srgbClr val="000000"/>
                </a:solidFill>
                <a:latin typeface="Comic Sans MS"/>
                <a:ea typeface="Comic Sans MS"/>
                <a:cs typeface="Comic Sans MS"/>
                <a:sym typeface="Comic Sans MS"/>
              </a:rPr>
              <a:t>Bheanna</a:t>
            </a:r>
            <a:r>
              <a:rPr lang="en-GB" sz="1500" dirty="0">
                <a:solidFill>
                  <a:srgbClr val="000000"/>
                </a:solidFill>
                <a:latin typeface="Comic Sans MS"/>
                <a:ea typeface="Comic Sans MS"/>
                <a:cs typeface="Comic Sans MS"/>
                <a:sym typeface="Comic Sans MS"/>
              </a:rPr>
              <a:t> Boirche to reduce written homework tasks to one per week. </a:t>
            </a:r>
          </a:p>
          <a:p>
            <a:pPr marL="0" lvl="0" indent="0" algn="l" rtl="0">
              <a:lnSpc>
                <a:spcPct val="100000"/>
              </a:lnSpc>
              <a:spcBef>
                <a:spcPts val="360"/>
              </a:spcBef>
              <a:spcAft>
                <a:spcPts val="0"/>
              </a:spcAft>
              <a:buSzPts val="1800"/>
              <a:buNone/>
            </a:pPr>
            <a:endParaRPr lang="en-GB" sz="15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500" dirty="0">
                <a:solidFill>
                  <a:srgbClr val="000000"/>
                </a:solidFill>
                <a:latin typeface="Comic Sans MS"/>
                <a:ea typeface="Comic Sans MS"/>
                <a:cs typeface="Comic Sans MS"/>
                <a:sym typeface="Comic Sans MS"/>
              </a:rPr>
              <a:t>With the reduction in written tasks, it is hoped and expected that families will use this extra time to read with your children, both the school text books sent home and for fun with favourite storybooks or books borrowed from the library.</a:t>
            </a:r>
          </a:p>
          <a:p>
            <a:pPr marL="0" lvl="0" indent="0" algn="l" rtl="0">
              <a:lnSpc>
                <a:spcPct val="100000"/>
              </a:lnSpc>
              <a:spcBef>
                <a:spcPts val="360"/>
              </a:spcBef>
              <a:spcAft>
                <a:spcPts val="0"/>
              </a:spcAft>
              <a:buSzPts val="1800"/>
              <a:buNone/>
            </a:pPr>
            <a:endParaRPr lang="en-GB" sz="15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500" dirty="0">
                <a:solidFill>
                  <a:srgbClr val="000000"/>
                </a:solidFill>
                <a:latin typeface="Comic Sans MS"/>
                <a:ea typeface="Comic Sans MS"/>
                <a:cs typeface="Comic Sans MS"/>
                <a:sym typeface="Comic Sans MS"/>
              </a:rPr>
              <a:t>In addition, rather than nightly written activities, I will frequently set oral literacy homework tasks such as ‘Put the story in order’ or ‘Roll the dice and make a sentence with that word’ etc… Please make sure you spend time with your child completing these tasks, and taking a photo of them busy at work, to still post to Google Classroom every Thursday.</a:t>
            </a:r>
          </a:p>
          <a:p>
            <a:pPr marL="0" lvl="0" indent="0" algn="l" rtl="0">
              <a:lnSpc>
                <a:spcPct val="100000"/>
              </a:lnSpc>
              <a:spcBef>
                <a:spcPts val="360"/>
              </a:spcBef>
              <a:spcAft>
                <a:spcPts val="0"/>
              </a:spcAft>
              <a:buSzPts val="1800"/>
              <a:buNone/>
            </a:pPr>
            <a:endParaRPr lang="en-GB" sz="1500" dirty="0">
              <a:solidFill>
                <a:srgbClr val="000000"/>
              </a:solidFill>
              <a:latin typeface="Comic Sans MS"/>
              <a:ea typeface="Comic Sans MS"/>
              <a:cs typeface="Comic Sans MS"/>
              <a:sym typeface="Comic Sans MS"/>
            </a:endParaRPr>
          </a:p>
          <a:p>
            <a:pPr marL="0" indent="0">
              <a:buNone/>
            </a:pPr>
            <a:r>
              <a:rPr lang="en-GB" sz="1500" dirty="0">
                <a:solidFill>
                  <a:srgbClr val="000000"/>
                </a:solidFill>
                <a:latin typeface="Comic Sans MS"/>
                <a:ea typeface="Comic Sans MS"/>
                <a:cs typeface="Comic Sans MS"/>
                <a:sym typeface="Comic Sans MS"/>
              </a:rPr>
              <a:t>Please don’t disregard the importance of reading, of the little sentence building tasks with your child’s high frequency word cards, or the impact of talking and listening activities. Children’s expressive language skills have seen a drastic decline over the last 10 years with the popularity of tablets and iPads in the home, and these tasks are designed to improve your child’s speech and language skills, to help their overall learning.</a:t>
            </a:r>
          </a:p>
        </p:txBody>
      </p:sp>
    </p:spTree>
    <p:extLst>
      <p:ext uri="{BB962C8B-B14F-4D97-AF65-F5344CB8AC3E}">
        <p14:creationId xmlns:p14="http://schemas.microsoft.com/office/powerpoint/2010/main" val="607186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3"/>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81" name="Google Shape;28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Ag cuidiú le do pháiste </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Supporting your child</a:t>
            </a:r>
            <a:endParaRPr sz="3959">
              <a:latin typeface="Comic Sans MS"/>
              <a:ea typeface="Comic Sans MS"/>
              <a:cs typeface="Comic Sans MS"/>
              <a:sym typeface="Comic Sans MS"/>
            </a:endParaRPr>
          </a:p>
        </p:txBody>
      </p:sp>
      <p:sp>
        <p:nvSpPr>
          <p:cNvPr id="282" name="Google Shape;282;p23"/>
          <p:cNvSpPr txBox="1">
            <a:spLocks noGrp="1"/>
          </p:cNvSpPr>
          <p:nvPr>
            <p:ph type="body" idx="1"/>
          </p:nvPr>
        </p:nvSpPr>
        <p:spPr>
          <a:xfrm>
            <a:off x="529430" y="1566206"/>
            <a:ext cx="8229600" cy="5544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600"/>
              <a:buNone/>
            </a:pPr>
            <a:endParaRPr sz="16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None/>
            </a:pPr>
            <a:r>
              <a:rPr lang="en-GB" sz="1400" dirty="0">
                <a:solidFill>
                  <a:srgbClr val="000000"/>
                </a:solidFill>
                <a:latin typeface="Comic Sans MS"/>
                <a:ea typeface="Comic Sans MS"/>
                <a:cs typeface="Comic Sans MS"/>
                <a:sym typeface="Comic Sans MS"/>
              </a:rPr>
              <a:t>Whilst having Irish in the home is not a prerequisite to attend </a:t>
            </a:r>
            <a:r>
              <a:rPr lang="en-GB" sz="1400" dirty="0" err="1">
                <a:solidFill>
                  <a:srgbClr val="000000"/>
                </a:solidFill>
                <a:latin typeface="Comic Sans MS"/>
                <a:ea typeface="Comic Sans MS"/>
                <a:cs typeface="Comic Sans MS"/>
                <a:sym typeface="Comic Sans MS"/>
              </a:rPr>
              <a:t>Bunscoil</a:t>
            </a:r>
            <a:r>
              <a:rPr lang="en-GB" sz="1400" dirty="0">
                <a:solidFill>
                  <a:srgbClr val="000000"/>
                </a:solidFill>
                <a:latin typeface="Comic Sans MS"/>
                <a:ea typeface="Comic Sans MS"/>
                <a:cs typeface="Comic Sans MS"/>
                <a:sym typeface="Comic Sans MS"/>
              </a:rPr>
              <a:t> </a:t>
            </a:r>
            <a:r>
              <a:rPr lang="en-GB" sz="1400" dirty="0" err="1">
                <a:solidFill>
                  <a:srgbClr val="000000"/>
                </a:solidFill>
                <a:latin typeface="Comic Sans MS"/>
                <a:ea typeface="Comic Sans MS"/>
                <a:cs typeface="Comic Sans MS"/>
                <a:sym typeface="Comic Sans MS"/>
              </a:rPr>
              <a:t>Bheanna</a:t>
            </a:r>
            <a:r>
              <a:rPr lang="en-GB" sz="1400" dirty="0">
                <a:solidFill>
                  <a:srgbClr val="000000"/>
                </a:solidFill>
                <a:latin typeface="Comic Sans MS"/>
                <a:ea typeface="Comic Sans MS"/>
                <a:cs typeface="Comic Sans MS"/>
                <a:sym typeface="Comic Sans MS"/>
              </a:rPr>
              <a:t> Boirche, parents are strongly encouraged to avail of the many great Irish Language classes and intensive courses that are available in the area in order to be able to support their child’s learning.  </a:t>
            </a:r>
            <a:endParaRPr sz="1400" dirty="0"/>
          </a:p>
          <a:p>
            <a:pPr marL="0" lvl="0" indent="0" algn="just" rtl="0">
              <a:lnSpc>
                <a:spcPct val="100000"/>
              </a:lnSpc>
              <a:spcBef>
                <a:spcPts val="320"/>
              </a:spcBef>
              <a:spcAft>
                <a:spcPts val="0"/>
              </a:spcAft>
              <a:buClr>
                <a:schemeClr val="dk1"/>
              </a:buClr>
              <a:buSzPts val="1600"/>
              <a:buNone/>
            </a:pPr>
            <a:endParaRPr sz="14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None/>
            </a:pPr>
            <a:r>
              <a:rPr lang="en-GB" sz="1400" dirty="0">
                <a:solidFill>
                  <a:srgbClr val="000000"/>
                </a:solidFill>
                <a:latin typeface="Comic Sans MS"/>
                <a:ea typeface="Comic Sans MS"/>
                <a:cs typeface="Comic Sans MS"/>
                <a:sym typeface="Comic Sans MS"/>
              </a:rPr>
              <a:t>In addition, </a:t>
            </a:r>
            <a:r>
              <a:rPr lang="en-GB" sz="1400" dirty="0" err="1">
                <a:solidFill>
                  <a:srgbClr val="000000"/>
                </a:solidFill>
                <a:latin typeface="Comic Sans MS"/>
                <a:ea typeface="Comic Sans MS"/>
                <a:cs typeface="Comic Sans MS"/>
                <a:sym typeface="Comic Sans MS"/>
              </a:rPr>
              <a:t>homeworks</a:t>
            </a:r>
            <a:r>
              <a:rPr lang="en-GB" sz="1400" dirty="0">
                <a:solidFill>
                  <a:srgbClr val="000000"/>
                </a:solidFill>
                <a:latin typeface="Comic Sans MS"/>
                <a:ea typeface="Comic Sans MS"/>
                <a:cs typeface="Comic Sans MS"/>
                <a:sym typeface="Comic Sans MS"/>
              </a:rPr>
              <a:t> are always supplemented with support materials for parents to use to help with pronunciation and meaning.  </a:t>
            </a:r>
            <a:r>
              <a:rPr lang="en-GB" sz="1400" dirty="0"/>
              <a:t> </a:t>
            </a:r>
            <a:r>
              <a:rPr lang="en-GB" sz="1400" dirty="0">
                <a:solidFill>
                  <a:srgbClr val="000000"/>
                </a:solidFill>
                <a:latin typeface="Comic Sans MS"/>
                <a:ea typeface="Comic Sans MS"/>
                <a:cs typeface="Comic Sans MS"/>
                <a:sym typeface="Comic Sans MS"/>
              </a:rPr>
              <a:t>Remember,  homework is a REVISION of work/topics covered in class,  so pupils will be able to tell YOU what they are meant to do,  and will take great joy in doing so! Hopefully the overview sheets and verbal instructions on Google Classroom will also be of help to you.</a:t>
            </a:r>
            <a:endParaRPr sz="1400" dirty="0"/>
          </a:p>
          <a:p>
            <a:pPr marL="0" lvl="0" indent="0" algn="just" rtl="0">
              <a:lnSpc>
                <a:spcPct val="100000"/>
              </a:lnSpc>
              <a:spcBef>
                <a:spcPts val="320"/>
              </a:spcBef>
              <a:spcAft>
                <a:spcPts val="0"/>
              </a:spcAft>
              <a:buClr>
                <a:schemeClr val="dk1"/>
              </a:buClr>
              <a:buSzPts val="1600"/>
              <a:buFont typeface="Arial"/>
              <a:buNone/>
            </a:pPr>
            <a:endParaRPr sz="14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Font typeface="Arial"/>
              <a:buNone/>
            </a:pPr>
            <a:r>
              <a:rPr lang="en-GB" sz="1400" dirty="0">
                <a:solidFill>
                  <a:srgbClr val="000000"/>
                </a:solidFill>
                <a:latin typeface="Comic Sans MS"/>
                <a:ea typeface="Comic Sans MS"/>
                <a:cs typeface="Comic Sans MS"/>
                <a:sym typeface="Comic Sans MS"/>
              </a:rPr>
              <a:t>There are also some fantastic websites to assist parents with Irish and support their child,  such as:		</a:t>
            </a:r>
            <a:endParaRPr dirty="0"/>
          </a:p>
          <a:p>
            <a:pPr marL="0" lvl="0" indent="0" algn="ctr" rtl="0">
              <a:lnSpc>
                <a:spcPct val="100000"/>
              </a:lnSpc>
              <a:spcBef>
                <a:spcPts val="320"/>
              </a:spcBef>
              <a:spcAft>
                <a:spcPts val="0"/>
              </a:spcAft>
              <a:buClr>
                <a:srgbClr val="000000"/>
              </a:buClr>
              <a:buSzPts val="1600"/>
              <a:buFont typeface="Arial"/>
              <a:buNone/>
            </a:pPr>
            <a:r>
              <a:rPr lang="en-GB" sz="1400" u="sng" dirty="0">
                <a:solidFill>
                  <a:schemeClr val="hlink"/>
                </a:solidFill>
                <a:latin typeface="Comic Sans MS"/>
                <a:ea typeface="Comic Sans MS"/>
                <a:cs typeface="Comic Sans MS"/>
                <a:sym typeface="Comic Sans MS"/>
                <a:hlinkClick r:id="rId4"/>
              </a:rPr>
              <a:t>www.abair.ie</a:t>
            </a:r>
            <a:r>
              <a:rPr lang="en-GB" sz="1400" dirty="0">
                <a:solidFill>
                  <a:srgbClr val="000000"/>
                </a:solidFill>
                <a:latin typeface="Comic Sans MS"/>
                <a:ea typeface="Comic Sans MS"/>
                <a:cs typeface="Comic Sans MS"/>
                <a:sym typeface="Comic Sans MS"/>
              </a:rPr>
              <a:t>            </a:t>
            </a:r>
            <a:r>
              <a:rPr lang="en-GB" sz="1400" u="sng" dirty="0">
                <a:solidFill>
                  <a:schemeClr val="hlink"/>
                </a:solidFill>
                <a:latin typeface="Comic Sans MS"/>
                <a:ea typeface="Comic Sans MS"/>
                <a:cs typeface="Comic Sans MS"/>
                <a:sym typeface="Comic Sans MS"/>
                <a:hlinkClick r:id="rId5"/>
              </a:rPr>
              <a:t>www.tearma.ie</a:t>
            </a:r>
            <a:r>
              <a:rPr lang="en-GB" sz="1400" dirty="0">
                <a:solidFill>
                  <a:srgbClr val="000000"/>
                </a:solidFill>
                <a:latin typeface="Comic Sans MS"/>
                <a:ea typeface="Comic Sans MS"/>
                <a:cs typeface="Comic Sans MS"/>
                <a:sym typeface="Comic Sans MS"/>
              </a:rPr>
              <a:t>       </a:t>
            </a:r>
            <a:r>
              <a:rPr lang="en-GB" sz="1400" u="sng" dirty="0">
                <a:solidFill>
                  <a:schemeClr val="hlink"/>
                </a:solidFill>
                <a:latin typeface="Comic Sans MS"/>
                <a:ea typeface="Comic Sans MS"/>
                <a:cs typeface="Comic Sans MS"/>
                <a:sym typeface="Comic Sans MS"/>
                <a:hlinkClick r:id="rId6"/>
              </a:rPr>
              <a:t>www.foclóir.ie</a:t>
            </a:r>
            <a:r>
              <a:rPr lang="en-GB" sz="1400" dirty="0">
                <a:solidFill>
                  <a:srgbClr val="000000"/>
                </a:solidFill>
                <a:latin typeface="Comic Sans MS"/>
                <a:ea typeface="Comic Sans MS"/>
                <a:cs typeface="Comic Sans MS"/>
                <a:sym typeface="Comic Sans MS"/>
              </a:rPr>
              <a:t>     </a:t>
            </a:r>
            <a:endParaRPr sz="1400" dirty="0"/>
          </a:p>
          <a:p>
            <a:pPr marL="0" lvl="0" indent="0" algn="ctr" rtl="0">
              <a:lnSpc>
                <a:spcPct val="100000"/>
              </a:lnSpc>
              <a:spcBef>
                <a:spcPts val="320"/>
              </a:spcBef>
              <a:spcAft>
                <a:spcPts val="0"/>
              </a:spcAft>
              <a:buClr>
                <a:srgbClr val="000000"/>
              </a:buClr>
              <a:buSzPts val="1600"/>
              <a:buNone/>
            </a:pPr>
            <a:r>
              <a:rPr lang="en-GB" sz="1400" u="sng" dirty="0">
                <a:solidFill>
                  <a:schemeClr val="hlink"/>
                </a:solidFill>
                <a:latin typeface="Comic Sans MS"/>
                <a:ea typeface="Comic Sans MS"/>
                <a:cs typeface="Comic Sans MS"/>
                <a:sym typeface="Comic Sans MS"/>
                <a:hlinkClick r:id="rId7"/>
              </a:rPr>
              <a:t>https://foghlaim.tg4.ie/</a:t>
            </a:r>
            <a:r>
              <a:rPr lang="en-GB" sz="1400" dirty="0">
                <a:solidFill>
                  <a:schemeClr val="hlink"/>
                </a:solidFill>
                <a:latin typeface="Comic Sans MS"/>
                <a:ea typeface="Comic Sans MS"/>
                <a:cs typeface="Comic Sans MS"/>
                <a:sym typeface="Comic Sans MS"/>
              </a:rPr>
              <a:t>   	  </a:t>
            </a:r>
            <a:r>
              <a:rPr lang="en-GB" sz="1400" u="sng" dirty="0">
                <a:solidFill>
                  <a:schemeClr val="hlink"/>
                </a:solidFill>
                <a:latin typeface="Comic Sans MS"/>
                <a:ea typeface="Comic Sans MS"/>
                <a:cs typeface="Comic Sans MS"/>
                <a:sym typeface="Comic Sans MS"/>
                <a:hlinkClick r:id="rId8"/>
              </a:rPr>
              <a:t>www.irishforparents.ie</a:t>
            </a:r>
            <a:r>
              <a:rPr lang="en-GB" sz="1400" dirty="0">
                <a:solidFill>
                  <a:srgbClr val="000000"/>
                </a:solidFill>
                <a:latin typeface="Comic Sans MS"/>
                <a:ea typeface="Comic Sans MS"/>
                <a:cs typeface="Comic Sans MS"/>
                <a:sym typeface="Comic Sans MS"/>
              </a:rPr>
              <a:t> </a:t>
            </a:r>
            <a:endParaRPr sz="14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chemeClr val="dk1"/>
              </a:buClr>
              <a:buSzPts val="1600"/>
              <a:buNone/>
            </a:pPr>
            <a:endParaRPr sz="1400" dirty="0">
              <a:solidFill>
                <a:srgbClr val="000000"/>
              </a:solidFill>
              <a:latin typeface="Comic Sans MS"/>
              <a:ea typeface="Comic Sans MS"/>
              <a:cs typeface="Comic Sans MS"/>
              <a:sym typeface="Comic Sans MS"/>
            </a:endParaRPr>
          </a:p>
          <a:p>
            <a:pPr marL="0" lvl="0" indent="0" algn="ctr" rtl="0">
              <a:lnSpc>
                <a:spcPct val="100000"/>
              </a:lnSpc>
              <a:spcBef>
                <a:spcPts val="320"/>
              </a:spcBef>
              <a:spcAft>
                <a:spcPts val="0"/>
              </a:spcAft>
              <a:buClr>
                <a:srgbClr val="000000"/>
              </a:buClr>
              <a:buSzPts val="1600"/>
              <a:buNone/>
            </a:pPr>
            <a:r>
              <a:rPr lang="en-GB" sz="1400" dirty="0">
                <a:solidFill>
                  <a:srgbClr val="000000"/>
                </a:solidFill>
                <a:latin typeface="Comic Sans MS"/>
                <a:ea typeface="Comic Sans MS"/>
                <a:cs typeface="Comic Sans MS"/>
                <a:sym typeface="Comic Sans MS"/>
              </a:rPr>
              <a:t>We also recommend using the following apps if you have a tablet device at home:</a:t>
            </a:r>
            <a:endParaRPr sz="1400" dirty="0"/>
          </a:p>
          <a:p>
            <a:pPr marL="0" lvl="0" indent="0" algn="ctr" rtl="0">
              <a:lnSpc>
                <a:spcPct val="100000"/>
              </a:lnSpc>
              <a:spcBef>
                <a:spcPts val="320"/>
              </a:spcBef>
              <a:spcAft>
                <a:spcPts val="0"/>
              </a:spcAft>
              <a:buClr>
                <a:srgbClr val="FF0000"/>
              </a:buClr>
              <a:buSzPts val="1600"/>
              <a:buNone/>
            </a:pPr>
            <a:r>
              <a:rPr lang="en-GB" sz="1400" b="1" dirty="0" err="1">
                <a:solidFill>
                  <a:srgbClr val="FF0000"/>
                </a:solidFill>
                <a:latin typeface="Comic Sans MS"/>
                <a:ea typeface="Comic Sans MS"/>
                <a:cs typeface="Comic Sans MS"/>
                <a:sym typeface="Comic Sans MS"/>
              </a:rPr>
              <a:t>Cód</a:t>
            </a:r>
            <a:r>
              <a:rPr lang="en-GB" sz="1400" b="1" dirty="0">
                <a:solidFill>
                  <a:srgbClr val="FF0000"/>
                </a:solidFill>
                <a:latin typeface="Comic Sans MS"/>
                <a:ea typeface="Comic Sans MS"/>
                <a:cs typeface="Comic Sans MS"/>
                <a:sym typeface="Comic Sans MS"/>
              </a:rPr>
              <a:t> na Gaeilge,</a:t>
            </a:r>
            <a:r>
              <a:rPr lang="en-GB" sz="1400" b="1" dirty="0">
                <a:solidFill>
                  <a:schemeClr val="accent6"/>
                </a:solidFill>
                <a:latin typeface="Comic Sans MS"/>
                <a:ea typeface="Comic Sans MS"/>
                <a:cs typeface="Comic Sans MS"/>
                <a:sym typeface="Comic Sans MS"/>
              </a:rPr>
              <a:t>  </a:t>
            </a:r>
            <a:r>
              <a:rPr lang="en-GB" sz="1400" b="1" dirty="0" err="1">
                <a:solidFill>
                  <a:srgbClr val="92D050"/>
                </a:solidFill>
                <a:latin typeface="Comic Sans MS"/>
                <a:ea typeface="Comic Sans MS"/>
                <a:cs typeface="Comic Sans MS"/>
                <a:sym typeface="Comic Sans MS"/>
              </a:rPr>
              <a:t>Sumdog</a:t>
            </a:r>
            <a:r>
              <a:rPr lang="en-GB" sz="1400" b="1" dirty="0">
                <a:solidFill>
                  <a:srgbClr val="92D050"/>
                </a:solidFill>
                <a:latin typeface="Comic Sans MS"/>
                <a:ea typeface="Comic Sans MS"/>
                <a:cs typeface="Comic Sans MS"/>
                <a:sym typeface="Comic Sans MS"/>
              </a:rPr>
              <a:t>,  </a:t>
            </a:r>
            <a:r>
              <a:rPr lang="en-GB" sz="1400" b="1" dirty="0" err="1">
                <a:solidFill>
                  <a:srgbClr val="00FF00"/>
                </a:solidFill>
                <a:latin typeface="Comic Sans MS"/>
                <a:ea typeface="Comic Sans MS"/>
                <a:cs typeface="Comic Sans MS"/>
                <a:sym typeface="Comic Sans MS"/>
              </a:rPr>
              <a:t>Cúla</a:t>
            </a:r>
            <a:r>
              <a:rPr lang="en-GB" sz="1400" b="1" dirty="0">
                <a:solidFill>
                  <a:srgbClr val="00FF00"/>
                </a:solidFill>
                <a:latin typeface="Comic Sans MS"/>
                <a:ea typeface="Comic Sans MS"/>
                <a:cs typeface="Comic Sans MS"/>
                <a:sym typeface="Comic Sans MS"/>
              </a:rPr>
              <a:t> 4,  </a:t>
            </a:r>
            <a:r>
              <a:rPr lang="en-GB" sz="1400" b="1" dirty="0" err="1">
                <a:solidFill>
                  <a:srgbClr val="FF3399"/>
                </a:solidFill>
                <a:latin typeface="Comic Sans MS"/>
                <a:ea typeface="Comic Sans MS"/>
                <a:cs typeface="Comic Sans MS"/>
                <a:sym typeface="Comic Sans MS"/>
              </a:rPr>
              <a:t>Fuaim</a:t>
            </a:r>
            <a:r>
              <a:rPr lang="en-GB" sz="1400" b="1" dirty="0">
                <a:solidFill>
                  <a:srgbClr val="FF3399"/>
                </a:solidFill>
                <a:latin typeface="Comic Sans MS"/>
                <a:ea typeface="Comic Sans MS"/>
                <a:cs typeface="Comic Sans MS"/>
                <a:sym typeface="Comic Sans MS"/>
              </a:rPr>
              <a:t> Ú, </a:t>
            </a:r>
            <a:r>
              <a:rPr lang="en-GB" sz="1400" b="1" dirty="0">
                <a:solidFill>
                  <a:srgbClr val="CC00CC"/>
                </a:solidFill>
                <a:latin typeface="Comic Sans MS"/>
                <a:ea typeface="Comic Sans MS"/>
                <a:cs typeface="Comic Sans MS"/>
                <a:sym typeface="Comic Sans MS"/>
              </a:rPr>
              <a:t>iMovie</a:t>
            </a:r>
            <a:r>
              <a:rPr lang="en-GB" sz="1400" b="1" dirty="0">
                <a:solidFill>
                  <a:srgbClr val="538CD5"/>
                </a:solidFill>
                <a:latin typeface="Comic Sans MS"/>
                <a:ea typeface="Comic Sans MS"/>
                <a:cs typeface="Comic Sans MS"/>
                <a:sym typeface="Comic Sans MS"/>
              </a:rPr>
              <a:t>, </a:t>
            </a:r>
            <a:r>
              <a:rPr lang="en-GB" sz="1400" b="1" dirty="0" err="1">
                <a:solidFill>
                  <a:srgbClr val="538CD5"/>
                </a:solidFill>
                <a:latin typeface="Comic Sans MS"/>
                <a:ea typeface="Comic Sans MS"/>
                <a:cs typeface="Comic Sans MS"/>
                <a:sym typeface="Comic Sans MS"/>
              </a:rPr>
              <a:t>Beebot</a:t>
            </a:r>
            <a:r>
              <a:rPr lang="en-GB" sz="1400" b="1" dirty="0">
                <a:solidFill>
                  <a:srgbClr val="538CD5"/>
                </a:solidFill>
                <a:latin typeface="Comic Sans MS"/>
                <a:ea typeface="Comic Sans MS"/>
                <a:cs typeface="Comic Sans MS"/>
                <a:sym typeface="Comic Sans MS"/>
              </a:rPr>
              <a:t>, </a:t>
            </a:r>
            <a:r>
              <a:rPr lang="en-GB" sz="1400" b="1" dirty="0">
                <a:solidFill>
                  <a:schemeClr val="dk2"/>
                </a:solidFill>
                <a:latin typeface="Comic Sans MS"/>
                <a:ea typeface="Comic Sans MS"/>
                <a:cs typeface="Comic Sans MS"/>
                <a:sym typeface="Comic Sans MS"/>
              </a:rPr>
              <a:t>Scratch Jr</a:t>
            </a:r>
            <a:r>
              <a:rPr lang="en-GB" sz="1400" b="1" dirty="0">
                <a:solidFill>
                  <a:srgbClr val="00FFFF"/>
                </a:solidFill>
                <a:latin typeface="Comic Sans MS"/>
                <a:ea typeface="Comic Sans MS"/>
                <a:cs typeface="Comic Sans MS"/>
                <a:sym typeface="Comic Sans MS"/>
              </a:rPr>
              <a:t>, </a:t>
            </a:r>
            <a:endParaRPr sz="1400" dirty="0"/>
          </a:p>
          <a:p>
            <a:pPr marL="0" lvl="0" indent="0" algn="ctr" rtl="0">
              <a:lnSpc>
                <a:spcPct val="100000"/>
              </a:lnSpc>
              <a:spcBef>
                <a:spcPts val="320"/>
              </a:spcBef>
              <a:spcAft>
                <a:spcPts val="0"/>
              </a:spcAft>
              <a:buClr>
                <a:srgbClr val="00FFFF"/>
              </a:buClr>
              <a:buSzPts val="1600"/>
              <a:buNone/>
            </a:pPr>
            <a:r>
              <a:rPr lang="en-GB" sz="1400" b="1" dirty="0">
                <a:solidFill>
                  <a:srgbClr val="00FFFF"/>
                </a:solidFill>
                <a:latin typeface="Comic Sans MS"/>
                <a:ea typeface="Comic Sans MS"/>
                <a:cs typeface="Comic Sans MS"/>
                <a:sym typeface="Comic Sans MS"/>
              </a:rPr>
              <a:t> </a:t>
            </a:r>
            <a:r>
              <a:rPr lang="en-GB" sz="1400" b="1" dirty="0">
                <a:solidFill>
                  <a:srgbClr val="FFC000"/>
                </a:solidFill>
                <a:latin typeface="Comic Sans MS"/>
                <a:ea typeface="Comic Sans MS"/>
                <a:cs typeface="Comic Sans MS"/>
                <a:sym typeface="Comic Sans MS"/>
              </a:rPr>
              <a:t>Book Creator, </a:t>
            </a:r>
            <a:r>
              <a:rPr lang="en-GB" sz="1400" b="1" dirty="0">
                <a:solidFill>
                  <a:srgbClr val="7030A0"/>
                </a:solidFill>
                <a:latin typeface="Comic Sans MS"/>
                <a:ea typeface="Comic Sans MS"/>
                <a:cs typeface="Comic Sans MS"/>
                <a:sym typeface="Comic Sans MS"/>
              </a:rPr>
              <a:t>Green Screen</a:t>
            </a:r>
            <a:endParaRPr sz="1400" dirty="0"/>
          </a:p>
          <a:p>
            <a:pPr marL="0" lvl="0" indent="0" algn="ctr" rtl="0">
              <a:lnSpc>
                <a:spcPct val="100000"/>
              </a:lnSpc>
              <a:spcBef>
                <a:spcPts val="320"/>
              </a:spcBef>
              <a:spcAft>
                <a:spcPts val="0"/>
              </a:spcAft>
              <a:buClr>
                <a:srgbClr val="000000"/>
              </a:buClr>
              <a:buSzPts val="1600"/>
              <a:buNone/>
            </a:pPr>
            <a:r>
              <a:rPr lang="en-GB" sz="1400" dirty="0">
                <a:solidFill>
                  <a:srgbClr val="000000"/>
                </a:solidFill>
                <a:latin typeface="Comic Sans MS"/>
                <a:ea typeface="Comic Sans MS"/>
                <a:cs typeface="Comic Sans MS"/>
                <a:sym typeface="Comic Sans MS"/>
              </a:rPr>
              <a:t>and we welcome any recommendations for good apps you may come across at home! Please send them in!</a:t>
            </a:r>
            <a:endParaRPr sz="1600" dirty="0">
              <a:solidFill>
                <a:srgbClr val="000000"/>
              </a:solidFill>
              <a:latin typeface="Comic Sans MS"/>
              <a:ea typeface="Comic Sans MS"/>
              <a:cs typeface="Comic Sans MS"/>
              <a:sym typeface="Comic Sans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4"/>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89" name="Google Shape;289;p24"/>
          <p:cNvSpPr txBox="1">
            <a:spLocks noGrp="1"/>
          </p:cNvSpPr>
          <p:nvPr>
            <p:ph type="body" idx="1"/>
          </p:nvPr>
        </p:nvSpPr>
        <p:spPr>
          <a:xfrm>
            <a:off x="167550" y="1407324"/>
            <a:ext cx="8629500" cy="455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18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dirty="0">
                <a:solidFill>
                  <a:srgbClr val="000000"/>
                </a:solidFill>
                <a:latin typeface="Comic Sans MS"/>
                <a:ea typeface="Comic Sans MS"/>
                <a:cs typeface="Comic Sans MS"/>
                <a:sym typeface="Comic Sans MS"/>
              </a:rPr>
              <a:t>Please inform staff of any health and medical needs your child has including any food allergies, asthma etc…that we’re not already aware of.</a:t>
            </a:r>
            <a:endParaRPr dirty="0"/>
          </a:p>
          <a:p>
            <a:pPr marL="0" lvl="0" indent="0" algn="l" rtl="0">
              <a:lnSpc>
                <a:spcPct val="10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dirty="0">
                <a:solidFill>
                  <a:srgbClr val="000000"/>
                </a:solidFill>
                <a:latin typeface="Comic Sans MS"/>
                <a:ea typeface="Comic Sans MS"/>
                <a:cs typeface="Comic Sans MS"/>
                <a:sym typeface="Comic Sans MS"/>
              </a:rPr>
              <a:t>If your child becomes ill while in school, we will contact the number you have provided on your data collection form. Please make sure this is always up to date - inform us of any changes throughout the year.</a:t>
            </a:r>
            <a:endParaRPr dirty="0"/>
          </a:p>
          <a:p>
            <a:pPr marL="0" lvl="0" indent="0" algn="l" rtl="0">
              <a:lnSpc>
                <a:spcPct val="10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dirty="0">
                <a:solidFill>
                  <a:srgbClr val="000000"/>
                </a:solidFill>
                <a:latin typeface="Comic Sans MS"/>
                <a:ea typeface="Comic Sans MS"/>
                <a:cs typeface="Comic Sans MS"/>
                <a:sym typeface="Comic Sans MS"/>
              </a:rPr>
              <a:t>In the case of wetting accidents, we encourage pupils to change independently using the change of clothes in their bags/in the cloakroom. In the rare case of a soiling incident, however, as per our ‘Intimate Care’ policy, pupils will be encouraged to clean themselves independently, made comfortable, and parents will be called.</a:t>
            </a:r>
            <a:endParaRPr dirty="0"/>
          </a:p>
          <a:p>
            <a:pPr marL="0" lvl="0" indent="0" algn="l" rtl="0">
              <a:lnSpc>
                <a:spcPct val="10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dirty="0">
                <a:solidFill>
                  <a:srgbClr val="000000"/>
                </a:solidFill>
                <a:latin typeface="Comic Sans MS"/>
                <a:ea typeface="Comic Sans MS"/>
                <a:cs typeface="Comic Sans MS"/>
                <a:sym typeface="Comic Sans MS"/>
              </a:rPr>
              <a:t>Please be aware that staff cannot administer medicine. If your child needs medication, feel free to come to the school to give it when needed.</a:t>
            </a:r>
            <a:endParaRPr dirty="0"/>
          </a:p>
          <a:p>
            <a:pPr marL="0" lvl="0" indent="0" algn="l" rtl="0">
              <a:lnSpc>
                <a:spcPct val="10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dirty="0">
                <a:solidFill>
                  <a:srgbClr val="000000"/>
                </a:solidFill>
                <a:latin typeface="Comic Sans MS"/>
                <a:ea typeface="Comic Sans MS"/>
                <a:cs typeface="Comic Sans MS"/>
                <a:sym typeface="Comic Sans MS"/>
              </a:rPr>
              <a:t>Please inform Máire or Ciarán of anything that may affect your child’s behaviour such as bereavement, sudden shock, separation, etc.  All information will be treated as strictly confidential. </a:t>
            </a:r>
            <a:endParaRPr sz="1600" dirty="0">
              <a:solidFill>
                <a:srgbClr val="000000"/>
              </a:solidFill>
              <a:latin typeface="Comic Sans MS"/>
              <a:ea typeface="Comic Sans MS"/>
              <a:cs typeface="Comic Sans MS"/>
              <a:sym typeface="Comic Sans MS"/>
            </a:endParaRPr>
          </a:p>
        </p:txBody>
      </p:sp>
      <p:sp>
        <p:nvSpPr>
          <p:cNvPr id="290" name="Google Shape;290;p24"/>
          <p:cNvSpPr txBox="1"/>
          <p:nvPr/>
        </p:nvSpPr>
        <p:spPr>
          <a:xfrm>
            <a:off x="0" y="448650"/>
            <a:ext cx="8964600" cy="233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Sláinte do pháiste</a:t>
            </a:r>
            <a:endParaRPr sz="40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Your child’s health and hygiene</a:t>
            </a:r>
            <a:endParaRPr sz="4000" b="0" i="0" u="none" strike="noStrike" cap="none">
              <a:solidFill>
                <a:srgbClr val="000000"/>
              </a:solidFill>
              <a:latin typeface="Comic Sans MS"/>
              <a:ea typeface="Comic Sans MS"/>
              <a:cs typeface="Comic Sans MS"/>
              <a:sym typeface="Comic Sans MS"/>
            </a:endParaRPr>
          </a:p>
        </p:txBody>
      </p:sp>
      <p:pic>
        <p:nvPicPr>
          <p:cNvPr id="291" name="Google Shape;291;p24"/>
          <p:cNvPicPr preferRelativeResize="0"/>
          <p:nvPr/>
        </p:nvPicPr>
        <p:blipFill rotWithShape="1">
          <a:blip r:embed="rId4">
            <a:alphaModFix/>
          </a:blip>
          <a:srcRect l="13790" t="14929" r="14380" b="14647"/>
          <a:stretch/>
        </p:blipFill>
        <p:spPr>
          <a:xfrm>
            <a:off x="8340550" y="2034563"/>
            <a:ext cx="540275" cy="4945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5"/>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98" name="Google Shape;298;p25"/>
          <p:cNvSpPr txBox="1"/>
          <p:nvPr/>
        </p:nvSpPr>
        <p:spPr>
          <a:xfrm>
            <a:off x="0" y="448650"/>
            <a:ext cx="8964600" cy="233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4000" b="0" i="0" u="none" strike="noStrike" cap="none">
                <a:solidFill>
                  <a:schemeClr val="dk1"/>
                </a:solidFill>
                <a:latin typeface="Comic Sans MS"/>
                <a:ea typeface="Comic Sans MS"/>
                <a:cs typeface="Comic Sans MS"/>
                <a:sym typeface="Comic Sans MS"/>
              </a:rPr>
              <a:t>Sláinte do pháiste</a:t>
            </a:r>
            <a:endParaRPr sz="40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Your child’s health and hygiene</a:t>
            </a:r>
            <a:endParaRPr sz="4000" b="0" i="0" u="none" strike="noStrike" cap="none">
              <a:solidFill>
                <a:srgbClr val="000000"/>
              </a:solidFill>
              <a:latin typeface="Comic Sans MS"/>
              <a:ea typeface="Comic Sans MS"/>
              <a:cs typeface="Comic Sans MS"/>
              <a:sym typeface="Comic Sans MS"/>
            </a:endParaRPr>
          </a:p>
        </p:txBody>
      </p:sp>
      <p:pic>
        <p:nvPicPr>
          <p:cNvPr id="299" name="Google Shape;299;p25"/>
          <p:cNvPicPr preferRelativeResize="0"/>
          <p:nvPr/>
        </p:nvPicPr>
        <p:blipFill rotWithShape="1">
          <a:blip r:embed="rId4">
            <a:alphaModFix/>
          </a:blip>
          <a:srcRect l="13790" t="14929" r="14380" b="14647"/>
          <a:stretch/>
        </p:blipFill>
        <p:spPr>
          <a:xfrm>
            <a:off x="7586121" y="5518260"/>
            <a:ext cx="1083200" cy="1061950"/>
          </a:xfrm>
          <a:prstGeom prst="rect">
            <a:avLst/>
          </a:prstGeom>
          <a:noFill/>
          <a:ln>
            <a:noFill/>
          </a:ln>
        </p:spPr>
      </p:pic>
      <p:sp>
        <p:nvSpPr>
          <p:cNvPr id="300" name="Google Shape;300;p25"/>
          <p:cNvSpPr txBox="1"/>
          <p:nvPr/>
        </p:nvSpPr>
        <p:spPr>
          <a:xfrm>
            <a:off x="401250" y="1932039"/>
            <a:ext cx="8418900" cy="358622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000" b="0" i="0" u="none" strike="noStrike" cap="none" dirty="0">
                <a:solidFill>
                  <a:srgbClr val="000000"/>
                </a:solidFill>
                <a:latin typeface="Comic Sans MS"/>
                <a:ea typeface="Comic Sans MS"/>
                <a:cs typeface="Comic Sans MS"/>
                <a:sym typeface="Comic Sans MS"/>
              </a:rPr>
              <a:t>If your child is ill, please keep them at home until they have fully recovered to help prevent the spread of infection. NHS guidance on incubation periods for common illnesses is available online via the following link:</a:t>
            </a:r>
            <a:endParaRPr sz="2000" b="0" i="0" u="none" strike="noStrike" cap="none" dirty="0">
              <a:solidFill>
                <a:srgbClr val="000000"/>
              </a:solidFill>
              <a:latin typeface="Comic Sans MS"/>
              <a:ea typeface="Comic Sans MS"/>
              <a:cs typeface="Comic Sans MS"/>
              <a:sym typeface="Comic Sans MS"/>
            </a:endParaRPr>
          </a:p>
          <a:p>
            <a:pPr marL="0" marR="0" lvl="0" indent="0" algn="l" rtl="0">
              <a:lnSpc>
                <a:spcPct val="115000"/>
              </a:lnSpc>
              <a:spcBef>
                <a:spcPts val="1600"/>
              </a:spcBef>
              <a:spcAft>
                <a:spcPts val="0"/>
              </a:spcAft>
              <a:buClr>
                <a:srgbClr val="000000"/>
              </a:buClr>
              <a:buSzPts val="2200"/>
              <a:buFont typeface="Arial"/>
              <a:buNone/>
            </a:pPr>
            <a:r>
              <a:rPr lang="en-GB" sz="2000" b="0" i="0" u="sng" strike="noStrike" cap="none" dirty="0">
                <a:solidFill>
                  <a:srgbClr val="000000"/>
                </a:solidFill>
                <a:latin typeface="Comic Sans MS"/>
                <a:ea typeface="Comic Sans MS"/>
                <a:cs typeface="Comic Sans MS"/>
                <a:sym typeface="Comic Sans MS"/>
                <a:hlinkClick r:id="rId5">
                  <a:extLst>
                    <a:ext uri="{A12FA001-AC4F-418D-AE19-62706E023703}">
                      <ahyp:hlinkClr xmlns:ahyp="http://schemas.microsoft.com/office/drawing/2018/hyperlinkcolor" val="tx"/>
                    </a:ext>
                  </a:extLst>
                </a:hlinkClick>
              </a:rPr>
              <a:t>https://www.publichealth.hscni.net/sites/default/files/Guidance_on_infection_control_in%20schools_poster.pdf</a:t>
            </a:r>
            <a:r>
              <a:rPr lang="en-GB" sz="2000" b="0" i="0" u="none" strike="noStrike" cap="none" dirty="0">
                <a:solidFill>
                  <a:srgbClr val="000000"/>
                </a:solidFill>
                <a:latin typeface="Comic Sans MS"/>
                <a:ea typeface="Comic Sans MS"/>
                <a:cs typeface="Comic Sans MS"/>
                <a:sym typeface="Comic Sans MS"/>
              </a:rPr>
              <a:t> </a:t>
            </a:r>
            <a:endParaRPr sz="2000" b="0" i="0" u="none" strike="noStrike" cap="none" dirty="0">
              <a:solidFill>
                <a:srgbClr val="000000"/>
              </a:solidFill>
              <a:latin typeface="Comic Sans MS"/>
              <a:ea typeface="Comic Sans MS"/>
              <a:cs typeface="Comic Sans MS"/>
              <a:sym typeface="Comic Sans MS"/>
            </a:endParaRPr>
          </a:p>
          <a:p>
            <a:pPr marL="0" marR="0" lvl="0" indent="0" algn="l" rtl="0">
              <a:lnSpc>
                <a:spcPct val="100000"/>
              </a:lnSpc>
              <a:spcBef>
                <a:spcPts val="1600"/>
              </a:spcBef>
              <a:spcAft>
                <a:spcPts val="0"/>
              </a:spcAft>
              <a:buClr>
                <a:srgbClr val="000000"/>
              </a:buClr>
              <a:buSzPts val="2200"/>
              <a:buFont typeface="Arial"/>
              <a:buNone/>
            </a:pPr>
            <a:r>
              <a:rPr lang="en-GB" sz="2000" b="0" i="0" u="none" strike="noStrike" cap="none" dirty="0">
                <a:solidFill>
                  <a:srgbClr val="000000"/>
                </a:solidFill>
                <a:latin typeface="Comic Sans MS"/>
                <a:ea typeface="Comic Sans MS"/>
                <a:cs typeface="Comic Sans MS"/>
                <a:sym typeface="Comic Sans MS"/>
              </a:rPr>
              <a:t>If you are in any doubt, please also just contact the school office for clarification. </a:t>
            </a:r>
            <a:endParaRPr sz="2000" b="0" i="0" u="none" strike="noStrike" cap="none" dirty="0">
              <a:solidFill>
                <a:srgbClr val="000000"/>
              </a:solidFill>
              <a:latin typeface="Comic Sans MS"/>
              <a:ea typeface="Comic Sans MS"/>
              <a:cs typeface="Comic Sans MS"/>
              <a:sym typeface="Comic Sans MS"/>
            </a:endParaRPr>
          </a:p>
          <a:p>
            <a:pPr marL="0" lvl="0" indent="0" algn="l" rtl="0">
              <a:spcBef>
                <a:spcPts val="1600"/>
              </a:spcBef>
              <a:spcAft>
                <a:spcPts val="1600"/>
              </a:spcAft>
              <a:buClr>
                <a:schemeClr val="dk1"/>
              </a:buClr>
              <a:buSzPts val="1100"/>
              <a:buFont typeface="Arial"/>
              <a:buNone/>
            </a:pPr>
            <a:r>
              <a:rPr lang="en-GB" sz="2000" dirty="0">
                <a:solidFill>
                  <a:schemeClr val="dk1"/>
                </a:solidFill>
                <a:latin typeface="Comic Sans MS"/>
                <a:ea typeface="Comic Sans MS"/>
                <a:cs typeface="Comic Sans MS"/>
                <a:sym typeface="Comic Sans MS"/>
              </a:rPr>
              <a:t>An absence slip should be taken to school upon your child’s return to school, These will be provided at the start of the year.</a:t>
            </a:r>
            <a:endParaRPr sz="2000" dirty="0">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7"/>
          <p:cNvPicPr preferRelativeResize="0"/>
          <p:nvPr/>
        </p:nvPicPr>
        <p:blipFill rotWithShape="1">
          <a:blip r:embed="rId3">
            <a:alphaModFix/>
          </a:blip>
          <a:srcRect/>
          <a:stretch/>
        </p:blipFill>
        <p:spPr>
          <a:xfrm>
            <a:off x="755650" y="448466"/>
            <a:ext cx="7740650" cy="1585913"/>
          </a:xfrm>
          <a:prstGeom prst="rect">
            <a:avLst/>
          </a:prstGeom>
          <a:noFill/>
          <a:ln>
            <a:noFill/>
          </a:ln>
        </p:spPr>
      </p:pic>
      <p:sp>
        <p:nvSpPr>
          <p:cNvPr id="315" name="Google Shape;315;p27"/>
          <p:cNvSpPr txBox="1">
            <a:spLocks noGrp="1"/>
          </p:cNvSpPr>
          <p:nvPr>
            <p:ph type="title"/>
          </p:nvPr>
        </p:nvSpPr>
        <p:spPr>
          <a:xfrm>
            <a:off x="511175" y="66992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Polasaithe Scoile</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School Policies</a:t>
            </a:r>
            <a:endParaRPr sz="3959">
              <a:latin typeface="Comic Sans MS"/>
              <a:ea typeface="Comic Sans MS"/>
              <a:cs typeface="Comic Sans MS"/>
              <a:sym typeface="Comic Sans MS"/>
            </a:endParaRPr>
          </a:p>
        </p:txBody>
      </p:sp>
      <p:sp>
        <p:nvSpPr>
          <p:cNvPr id="316" name="Google Shape;316;p27"/>
          <p:cNvSpPr txBox="1">
            <a:spLocks noGrp="1"/>
          </p:cNvSpPr>
          <p:nvPr>
            <p:ph type="body" idx="1"/>
          </p:nvPr>
        </p:nvSpPr>
        <p:spPr>
          <a:xfrm>
            <a:off x="457200" y="1772816"/>
            <a:ext cx="8229600" cy="4751809"/>
          </a:xfrm>
          <a:prstGeom prst="rect">
            <a:avLst/>
          </a:prstGeom>
          <a:noFill/>
          <a:ln>
            <a:noFill/>
          </a:ln>
        </p:spPr>
        <p:txBody>
          <a:bodyPr spcFirstLastPara="1" wrap="square" lIns="91425" tIns="45700" rIns="91425" bIns="45700" anchor="t" anchorCtr="0">
            <a:noAutofit/>
          </a:bodyPr>
          <a:lstStyle/>
          <a:p>
            <a:pPr marL="342900" lvl="0" indent="-165100" algn="just" rtl="0">
              <a:lnSpc>
                <a:spcPct val="100000"/>
              </a:lnSpc>
              <a:spcBef>
                <a:spcPts val="0"/>
              </a:spcBef>
              <a:spcAft>
                <a:spcPts val="0"/>
              </a:spcAft>
              <a:buClr>
                <a:schemeClr val="dk1"/>
              </a:buClr>
              <a:buSzPts val="2800"/>
              <a:buNone/>
            </a:pPr>
            <a:endParaRPr sz="2800" dirty="0">
              <a:latin typeface="Comic Sans MS"/>
              <a:ea typeface="Comic Sans MS"/>
              <a:cs typeface="Comic Sans MS"/>
              <a:sym typeface="Comic Sans MS"/>
            </a:endParaRPr>
          </a:p>
          <a:p>
            <a:pPr marL="342900" lvl="0" indent="-342900" algn="just" rtl="0">
              <a:lnSpc>
                <a:spcPct val="100000"/>
              </a:lnSpc>
              <a:spcBef>
                <a:spcPts val="560"/>
              </a:spcBef>
              <a:spcAft>
                <a:spcPts val="0"/>
              </a:spcAft>
              <a:buClr>
                <a:schemeClr val="dk1"/>
              </a:buClr>
              <a:buSzPts val="2800"/>
              <a:buChar char="•"/>
            </a:pPr>
            <a:r>
              <a:rPr lang="en-GB" sz="2800" dirty="0">
                <a:latin typeface="Comic Sans MS"/>
                <a:ea typeface="Comic Sans MS"/>
                <a:cs typeface="Comic Sans MS"/>
                <a:sym typeface="Comic Sans MS"/>
              </a:rPr>
              <a:t>A summary document of our Child Protection Policy was sent to you all in June.</a:t>
            </a:r>
            <a:endParaRPr dirty="0"/>
          </a:p>
          <a:p>
            <a:pPr marL="342900" lvl="0" indent="-165100" algn="just" rtl="0">
              <a:lnSpc>
                <a:spcPct val="100000"/>
              </a:lnSpc>
              <a:spcBef>
                <a:spcPts val="560"/>
              </a:spcBef>
              <a:spcAft>
                <a:spcPts val="0"/>
              </a:spcAft>
              <a:buClr>
                <a:schemeClr val="dk1"/>
              </a:buClr>
              <a:buSzPts val="2800"/>
              <a:buNone/>
            </a:pPr>
            <a:endParaRPr sz="2800" dirty="0">
              <a:latin typeface="Comic Sans MS"/>
              <a:ea typeface="Comic Sans MS"/>
              <a:cs typeface="Comic Sans MS"/>
              <a:sym typeface="Comic Sans MS"/>
            </a:endParaRPr>
          </a:p>
          <a:p>
            <a:pPr marL="342900" lvl="0" indent="-342900" algn="just" rtl="0">
              <a:lnSpc>
                <a:spcPct val="100000"/>
              </a:lnSpc>
              <a:spcBef>
                <a:spcPts val="560"/>
              </a:spcBef>
              <a:spcAft>
                <a:spcPts val="0"/>
              </a:spcAft>
              <a:buClr>
                <a:schemeClr val="dk1"/>
              </a:buClr>
              <a:buSzPts val="2800"/>
              <a:buChar char="•"/>
            </a:pPr>
            <a:r>
              <a:rPr lang="en-GB" sz="2800" dirty="0">
                <a:latin typeface="Comic Sans MS"/>
                <a:ea typeface="Comic Sans MS"/>
                <a:cs typeface="Comic Sans MS"/>
                <a:sym typeface="Comic Sans MS"/>
              </a:rPr>
              <a:t>All of our other school policies are available to view on the school website </a:t>
            </a:r>
            <a:r>
              <a:rPr lang="en-GB" sz="2800" u="sng" dirty="0">
                <a:solidFill>
                  <a:schemeClr val="hlink"/>
                </a:solidFill>
                <a:latin typeface="Comic Sans MS"/>
                <a:ea typeface="Comic Sans MS"/>
                <a:cs typeface="Comic Sans MS"/>
                <a:sym typeface="Comic Sans MS"/>
                <a:hlinkClick r:id="rId4"/>
              </a:rPr>
              <a:t>www.bunscoilbb.com</a:t>
            </a:r>
            <a:r>
              <a:rPr lang="en-GB" sz="2800" dirty="0">
                <a:latin typeface="Comic Sans MS"/>
                <a:ea typeface="Comic Sans MS"/>
                <a:cs typeface="Comic Sans MS"/>
                <a:sym typeface="Comic Sans MS"/>
              </a:rPr>
              <a:t> or from the school office by appointment with the principal</a:t>
            </a:r>
            <a:endParaRPr sz="2800" dirty="0">
              <a:solidFill>
                <a:srgbClr val="000000"/>
              </a:solidFill>
              <a:latin typeface="Comic Sans MS"/>
              <a:ea typeface="Comic Sans MS"/>
              <a:cs typeface="Comic Sans MS"/>
              <a:sym typeface="Comic Sans MS"/>
            </a:endParaRPr>
          </a:p>
          <a:p>
            <a:pPr marL="342900" lvl="0" indent="-139700" algn="l" rtl="0">
              <a:lnSpc>
                <a:spcPct val="100000"/>
              </a:lnSpc>
              <a:spcBef>
                <a:spcPts val="640"/>
              </a:spcBef>
              <a:spcAft>
                <a:spcPts val="0"/>
              </a:spcAft>
              <a:buClr>
                <a:schemeClr val="dk1"/>
              </a:buClr>
              <a:buSzPts val="3200"/>
              <a:buFont typeface="Arial"/>
              <a:buNone/>
            </a:pPr>
            <a:endParaRPr dirty="0">
              <a:solidFill>
                <a:srgbClr val="000000"/>
              </a:solidFill>
              <a:latin typeface="Times New Roman"/>
              <a:ea typeface="Times New Roman"/>
              <a:cs typeface="Times New Roman"/>
              <a:sym typeface="Times New Roman"/>
            </a:endParaRPr>
          </a:p>
          <a:p>
            <a:pPr marL="0" lvl="0" indent="0" algn="l" rtl="0">
              <a:lnSpc>
                <a:spcPct val="100000"/>
              </a:lnSpc>
              <a:spcBef>
                <a:spcPts val="640"/>
              </a:spcBef>
              <a:spcAft>
                <a:spcPts val="0"/>
              </a:spcAft>
              <a:buClr>
                <a:schemeClr val="dk1"/>
              </a:buClr>
              <a:buSzPts val="3200"/>
              <a:buFont typeface="Arial"/>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1"/>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children holding a parachute&#10;&#10;Description automatically generated">
            <a:extLst>
              <a:ext uri="{FF2B5EF4-FFF2-40B4-BE49-F238E27FC236}">
                <a16:creationId xmlns:a16="http://schemas.microsoft.com/office/drawing/2014/main" id="{A02424B8-96A9-0FC2-D971-16C489F2D684}"/>
              </a:ext>
            </a:extLst>
          </p:cNvPr>
          <p:cNvPicPr>
            <a:picLocks noChangeAspect="1"/>
          </p:cNvPicPr>
          <p:nvPr/>
        </p:nvPicPr>
        <p:blipFill>
          <a:blip r:embed="rId3"/>
          <a:srcRect r="-2" b="14963"/>
          <a:stretch/>
        </p:blipFill>
        <p:spPr>
          <a:xfrm>
            <a:off x="143313" y="171715"/>
            <a:ext cx="5859289" cy="3724422"/>
          </a:xfrm>
          <a:prstGeom prst="rect">
            <a:avLst/>
          </a:prstGeom>
        </p:spPr>
      </p:pic>
      <p:pic>
        <p:nvPicPr>
          <p:cNvPr id="10" name="Picture 9" descr="A group of children posing for a photo&#10;&#10;Description automatically generated">
            <a:extLst>
              <a:ext uri="{FF2B5EF4-FFF2-40B4-BE49-F238E27FC236}">
                <a16:creationId xmlns:a16="http://schemas.microsoft.com/office/drawing/2014/main" id="{0FB0721A-825F-B14A-E5DA-3AE652C628B2}"/>
              </a:ext>
            </a:extLst>
          </p:cNvPr>
          <p:cNvPicPr>
            <a:picLocks noChangeAspect="1"/>
          </p:cNvPicPr>
          <p:nvPr/>
        </p:nvPicPr>
        <p:blipFill>
          <a:blip r:embed="rId4"/>
          <a:srcRect r="-1" b="3690"/>
          <a:stretch/>
        </p:blipFill>
        <p:spPr>
          <a:xfrm>
            <a:off x="6146999" y="169254"/>
            <a:ext cx="2870033" cy="2066161"/>
          </a:xfrm>
          <a:prstGeom prst="rect">
            <a:avLst/>
          </a:prstGeom>
        </p:spPr>
      </p:pic>
      <p:pic>
        <p:nvPicPr>
          <p:cNvPr id="12" name="Picture 11" descr="A group of kids playing on a playground&#10;&#10;Description automatically generated">
            <a:extLst>
              <a:ext uri="{FF2B5EF4-FFF2-40B4-BE49-F238E27FC236}">
                <a16:creationId xmlns:a16="http://schemas.microsoft.com/office/drawing/2014/main" id="{AA856746-25A5-C097-7E53-EA2C98D9E0F2}"/>
              </a:ext>
            </a:extLst>
          </p:cNvPr>
          <p:cNvPicPr>
            <a:picLocks noChangeAspect="1"/>
          </p:cNvPicPr>
          <p:nvPr/>
        </p:nvPicPr>
        <p:blipFill>
          <a:blip r:embed="rId5"/>
          <a:srcRect l="10129" r="8498" b="-3"/>
          <a:stretch/>
        </p:blipFill>
        <p:spPr>
          <a:xfrm rot="10800000">
            <a:off x="143315" y="4070780"/>
            <a:ext cx="2856520" cy="2624098"/>
          </a:xfrm>
          <a:prstGeom prst="rect">
            <a:avLst/>
          </a:prstGeom>
        </p:spPr>
      </p:pic>
      <p:pic>
        <p:nvPicPr>
          <p:cNvPr id="4" name="Picture 3" descr="A group of children painting on a table&#10;&#10;Description automatically generated">
            <a:extLst>
              <a:ext uri="{FF2B5EF4-FFF2-40B4-BE49-F238E27FC236}">
                <a16:creationId xmlns:a16="http://schemas.microsoft.com/office/drawing/2014/main" id="{1DCB71D8-E0E9-5F02-58AC-CBCB5971C355}"/>
              </a:ext>
            </a:extLst>
          </p:cNvPr>
          <p:cNvPicPr>
            <a:picLocks noChangeAspect="1"/>
          </p:cNvPicPr>
          <p:nvPr/>
        </p:nvPicPr>
        <p:blipFill>
          <a:blip r:embed="rId6"/>
          <a:srcRect r="17920" b="3"/>
          <a:stretch/>
        </p:blipFill>
        <p:spPr>
          <a:xfrm rot="21600000">
            <a:off x="3139219" y="4074509"/>
            <a:ext cx="2860637" cy="2605117"/>
          </a:xfrm>
          <a:prstGeom prst="rect">
            <a:avLst/>
          </a:prstGeom>
        </p:spPr>
      </p:pic>
      <p:pic>
        <p:nvPicPr>
          <p:cNvPr id="6" name="Picture 5" descr="A group of children in a classroom&#10;&#10;Description automatically generated">
            <a:extLst>
              <a:ext uri="{FF2B5EF4-FFF2-40B4-BE49-F238E27FC236}">
                <a16:creationId xmlns:a16="http://schemas.microsoft.com/office/drawing/2014/main" id="{AEA814D5-826A-65D1-ADC8-0DEF9A3F4688}"/>
              </a:ext>
            </a:extLst>
          </p:cNvPr>
          <p:cNvPicPr>
            <a:picLocks noChangeAspect="1"/>
          </p:cNvPicPr>
          <p:nvPr/>
        </p:nvPicPr>
        <p:blipFill>
          <a:blip r:embed="rId7"/>
          <a:srcRect r="-1" b="3404"/>
          <a:stretch/>
        </p:blipFill>
        <p:spPr>
          <a:xfrm>
            <a:off x="6134581" y="2391883"/>
            <a:ext cx="2870033" cy="2072296"/>
          </a:xfrm>
          <a:prstGeom prst="rect">
            <a:avLst/>
          </a:prstGeom>
        </p:spPr>
      </p:pic>
      <p:pic>
        <p:nvPicPr>
          <p:cNvPr id="8" name="Picture 7" descr="A group of children sitting at a table with headphones&#10;&#10;Description automatically generated">
            <a:extLst>
              <a:ext uri="{FF2B5EF4-FFF2-40B4-BE49-F238E27FC236}">
                <a16:creationId xmlns:a16="http://schemas.microsoft.com/office/drawing/2014/main" id="{6F96D825-E02F-D1C2-43A0-A80D0E05FE99}"/>
              </a:ext>
            </a:extLst>
          </p:cNvPr>
          <p:cNvPicPr>
            <a:picLocks noChangeAspect="1"/>
          </p:cNvPicPr>
          <p:nvPr/>
        </p:nvPicPr>
        <p:blipFill>
          <a:blip r:embed="rId8"/>
          <a:srcRect r="-1" b="3655"/>
          <a:stretch/>
        </p:blipFill>
        <p:spPr>
          <a:xfrm rot="21600000">
            <a:off x="6145495" y="4620643"/>
            <a:ext cx="2870033" cy="206690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29" descr="https://lh4.googleusercontent.com/yoKINEKeDUu9pi3VSfJiBhTAUAtLhRUnUBki8qb5hOb6zy_Vv7PrIoFK674loK6i9QqAiUO146TQp5Fb3E8I52YRn4GHLdxuK1sbkJ70DRmKf5nxjsIJGfIypjT2lB5pJSasUZC0vRvxFi49ZVF3LW7sNa5LLMSZIuCIv11-HRMKk5qbapNUtEZgmps7"/>
          <p:cNvPicPr preferRelativeResize="0"/>
          <p:nvPr/>
        </p:nvPicPr>
        <p:blipFill rotWithShape="1">
          <a:blip r:embed="rId3">
            <a:alphaModFix/>
          </a:blip>
          <a:srcRect/>
          <a:stretch/>
        </p:blipFill>
        <p:spPr>
          <a:xfrm>
            <a:off x="922749" y="480291"/>
            <a:ext cx="7333116" cy="5835938"/>
          </a:xfrm>
          <a:prstGeom prst="rect">
            <a:avLst/>
          </a:prstGeom>
          <a:noFill/>
          <a:ln>
            <a:noFill/>
          </a:ln>
        </p:spPr>
      </p:pic>
      <p:pic>
        <p:nvPicPr>
          <p:cNvPr id="329" name="Google Shape;329;p29"/>
          <p:cNvPicPr preferRelativeResize="0"/>
          <p:nvPr/>
        </p:nvPicPr>
        <p:blipFill rotWithShape="1">
          <a:blip r:embed="rId4">
            <a:alphaModFix/>
          </a:blip>
          <a:srcRect/>
          <a:stretch/>
        </p:blipFill>
        <p:spPr>
          <a:xfrm>
            <a:off x="8623300" y="6337300"/>
            <a:ext cx="304800" cy="30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4"/>
          <p:cNvPicPr preferRelativeResize="0"/>
          <p:nvPr/>
        </p:nvPicPr>
        <p:blipFill rotWithShape="1">
          <a:blip r:embed="rId3">
            <a:alphaModFix/>
          </a:blip>
          <a:srcRect/>
          <a:stretch/>
        </p:blipFill>
        <p:spPr>
          <a:xfrm>
            <a:off x="323850" y="404813"/>
            <a:ext cx="8496300" cy="1584325"/>
          </a:xfrm>
          <a:prstGeom prst="rect">
            <a:avLst/>
          </a:prstGeom>
          <a:noFill/>
          <a:ln>
            <a:noFill/>
          </a:ln>
        </p:spPr>
      </p:pic>
      <p:sp>
        <p:nvSpPr>
          <p:cNvPr id="120" name="Google Shape;120;p4"/>
          <p:cNvSpPr txBox="1"/>
          <p:nvPr/>
        </p:nvSpPr>
        <p:spPr>
          <a:xfrm>
            <a:off x="0" y="261500"/>
            <a:ext cx="9144000" cy="18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Foireann na Scoile</a:t>
            </a:r>
            <a:endParaRPr sz="5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School Staff </a:t>
            </a:r>
            <a:endParaRPr sz="1400" b="0" i="0" u="none" strike="noStrike" cap="none">
              <a:solidFill>
                <a:srgbClr val="000000"/>
              </a:solidFill>
              <a:latin typeface="Arial"/>
              <a:ea typeface="Arial"/>
              <a:cs typeface="Arial"/>
              <a:sym typeface="Arial"/>
            </a:endParaRPr>
          </a:p>
        </p:txBody>
      </p:sp>
      <p:pic>
        <p:nvPicPr>
          <p:cNvPr id="121" name="Google Shape;121;p4"/>
          <p:cNvPicPr preferRelativeResize="0"/>
          <p:nvPr/>
        </p:nvPicPr>
        <p:blipFill rotWithShape="1">
          <a:blip r:embed="rId4">
            <a:alphaModFix/>
          </a:blip>
          <a:srcRect l="9852" t="10985" r="5286" b="10141"/>
          <a:stretch/>
        </p:blipFill>
        <p:spPr>
          <a:xfrm rot="10800000">
            <a:off x="4948874" y="2283125"/>
            <a:ext cx="2368851" cy="2739900"/>
          </a:xfrm>
          <a:prstGeom prst="rect">
            <a:avLst/>
          </a:prstGeom>
          <a:noFill/>
          <a:ln>
            <a:noFill/>
          </a:ln>
        </p:spPr>
      </p:pic>
      <p:sp>
        <p:nvSpPr>
          <p:cNvPr id="122" name="Google Shape;122;p4"/>
          <p:cNvSpPr txBox="1"/>
          <p:nvPr/>
        </p:nvSpPr>
        <p:spPr>
          <a:xfrm>
            <a:off x="4804725" y="5193950"/>
            <a:ext cx="2813100" cy="1219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Rúnaí na scoile/School Secretary - Mary Gallagher</a:t>
            </a:r>
            <a:endParaRPr sz="1400" b="0" i="0" u="none" strike="noStrike" cap="none">
              <a:solidFill>
                <a:srgbClr val="000000"/>
              </a:solidFill>
              <a:latin typeface="Comic Sans MS"/>
              <a:ea typeface="Comic Sans MS"/>
              <a:cs typeface="Comic Sans MS"/>
              <a:sym typeface="Comic Sans MS"/>
            </a:endParaRPr>
          </a:p>
        </p:txBody>
      </p:sp>
      <p:sp>
        <p:nvSpPr>
          <p:cNvPr id="123" name="Google Shape;123;p4"/>
          <p:cNvSpPr txBox="1"/>
          <p:nvPr/>
        </p:nvSpPr>
        <p:spPr>
          <a:xfrm>
            <a:off x="1711475" y="5193950"/>
            <a:ext cx="2697900" cy="145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Príomhoide/Principal – Ciarán Mac an tSionnaigh</a:t>
            </a:r>
            <a:endParaRPr sz="1400" b="0" i="0" u="none" strike="noStrike" cap="none">
              <a:solidFill>
                <a:srgbClr val="000000"/>
              </a:solidFill>
              <a:latin typeface="Comic Sans MS"/>
              <a:ea typeface="Comic Sans MS"/>
              <a:cs typeface="Comic Sans MS"/>
              <a:sym typeface="Comic Sans MS"/>
            </a:endParaRPr>
          </a:p>
        </p:txBody>
      </p:sp>
      <p:pic>
        <p:nvPicPr>
          <p:cNvPr id="3" name="Picture 2" descr="A person standing in front of a blue door&#10;&#10;Description automatically generated">
            <a:extLst>
              <a:ext uri="{FF2B5EF4-FFF2-40B4-BE49-F238E27FC236}">
                <a16:creationId xmlns:a16="http://schemas.microsoft.com/office/drawing/2014/main" id="{5D9994B4-B750-AAA1-D3E8-47662FBFCB54}"/>
              </a:ext>
            </a:extLst>
          </p:cNvPr>
          <p:cNvPicPr>
            <a:picLocks noChangeAspect="1"/>
          </p:cNvPicPr>
          <p:nvPr/>
        </p:nvPicPr>
        <p:blipFill rotWithShape="1">
          <a:blip r:embed="rId5"/>
          <a:srcRect l="16789" t="13204" r="24265" b="28394"/>
          <a:stretch/>
        </p:blipFill>
        <p:spPr>
          <a:xfrm rot="5400000">
            <a:off x="1718407" y="2636995"/>
            <a:ext cx="2846758" cy="21066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5"/>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31" name="Google Shape;131;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SzPts val="1400"/>
              <a:buNone/>
            </a:pPr>
            <a:r>
              <a:rPr lang="en-GB" b="1">
                <a:latin typeface="Comic Sans MS"/>
                <a:ea typeface="Comic Sans MS"/>
                <a:cs typeface="Comic Sans MS"/>
                <a:sym typeface="Comic Sans MS"/>
              </a:rPr>
              <a:t> </a:t>
            </a:r>
            <a:r>
              <a:rPr lang="en-GB">
                <a:latin typeface="Comic Sans MS"/>
                <a:ea typeface="Comic Sans MS"/>
                <a:cs typeface="Comic Sans MS"/>
                <a:sym typeface="Comic Sans MS"/>
              </a:rPr>
              <a:t>Curaclam  </a:t>
            </a:r>
            <a:endParaRPr>
              <a:latin typeface="Comic Sans MS"/>
              <a:ea typeface="Comic Sans MS"/>
              <a:cs typeface="Comic Sans MS"/>
              <a:sym typeface="Comic Sans MS"/>
            </a:endParaRPr>
          </a:p>
          <a:p>
            <a:pPr marL="342900" lvl="0" indent="-342900" algn="ctr" rtl="0">
              <a:lnSpc>
                <a:spcPct val="100000"/>
              </a:lnSpc>
              <a:spcBef>
                <a:spcPts val="0"/>
              </a:spcBef>
              <a:spcAft>
                <a:spcPts val="0"/>
              </a:spcAft>
              <a:buSzPts val="1400"/>
              <a:buNone/>
            </a:pPr>
            <a:r>
              <a:rPr lang="en-GB">
                <a:latin typeface="Comic Sans MS"/>
                <a:ea typeface="Comic Sans MS"/>
                <a:cs typeface="Comic Sans MS"/>
                <a:sym typeface="Comic Sans MS"/>
              </a:rPr>
              <a:t> Curriculum</a:t>
            </a:r>
            <a:endParaRPr>
              <a:latin typeface="Comic Sans MS"/>
              <a:ea typeface="Comic Sans MS"/>
              <a:cs typeface="Comic Sans MS"/>
              <a:sym typeface="Comic Sans MS"/>
            </a:endParaRPr>
          </a:p>
        </p:txBody>
      </p:sp>
      <p:sp>
        <p:nvSpPr>
          <p:cNvPr id="132" name="Google Shape;132;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720"/>
              <a:buFont typeface="Arial"/>
              <a:buNone/>
            </a:pPr>
            <a:endParaRPr sz="2720">
              <a:latin typeface="Comic Sans MS"/>
              <a:ea typeface="Comic Sans MS"/>
              <a:cs typeface="Comic Sans MS"/>
              <a:sym typeface="Comic Sans MS"/>
            </a:endParaRPr>
          </a:p>
          <a:p>
            <a:pPr marL="0" lvl="0" indent="0" algn="l" rtl="0">
              <a:lnSpc>
                <a:spcPct val="80000"/>
              </a:lnSpc>
              <a:spcBef>
                <a:spcPts val="0"/>
              </a:spcBef>
              <a:spcAft>
                <a:spcPts val="0"/>
              </a:spcAft>
              <a:buClr>
                <a:schemeClr val="dk1"/>
              </a:buClr>
              <a:buSzPts val="2720"/>
              <a:buFont typeface="Arial"/>
              <a:buNone/>
            </a:pPr>
            <a:r>
              <a:rPr lang="en-GB" sz="2720">
                <a:latin typeface="Comic Sans MS"/>
                <a:ea typeface="Comic Sans MS"/>
                <a:cs typeface="Comic Sans MS"/>
                <a:sym typeface="Comic Sans MS"/>
              </a:rPr>
              <a:t>There are three key stages in Primary School:</a:t>
            </a:r>
            <a:endParaRPr/>
          </a:p>
          <a:p>
            <a:pPr marL="342900" lvl="0" indent="-342900" algn="l" rtl="0">
              <a:lnSpc>
                <a:spcPct val="80000"/>
              </a:lnSpc>
              <a:spcBef>
                <a:spcPts val="544"/>
              </a:spcBef>
              <a:spcAft>
                <a:spcPts val="0"/>
              </a:spcAft>
              <a:buClr>
                <a:schemeClr val="dk1"/>
              </a:buClr>
              <a:buSzPts val="2720"/>
              <a:buFont typeface="Arial"/>
              <a:buChar char="•"/>
            </a:pPr>
            <a:r>
              <a:rPr lang="en-GB" sz="2720">
                <a:latin typeface="Comic Sans MS"/>
                <a:ea typeface="Comic Sans MS"/>
                <a:cs typeface="Comic Sans MS"/>
                <a:sym typeface="Comic Sans MS"/>
              </a:rPr>
              <a:t>Foundation Stage (Rang 1 and 2)</a:t>
            </a:r>
            <a:endParaRPr/>
          </a:p>
          <a:p>
            <a:pPr marL="342900" lvl="0" indent="-342900" algn="l" rtl="0">
              <a:lnSpc>
                <a:spcPct val="80000"/>
              </a:lnSpc>
              <a:spcBef>
                <a:spcPts val="544"/>
              </a:spcBef>
              <a:spcAft>
                <a:spcPts val="0"/>
              </a:spcAft>
              <a:buClr>
                <a:schemeClr val="dk1"/>
              </a:buClr>
              <a:buSzPts val="2720"/>
              <a:buFont typeface="Arial"/>
              <a:buChar char="•"/>
            </a:pPr>
            <a:r>
              <a:rPr lang="en-GB" sz="2720">
                <a:latin typeface="Comic Sans MS"/>
                <a:ea typeface="Comic Sans MS"/>
                <a:cs typeface="Comic Sans MS"/>
                <a:sym typeface="Comic Sans MS"/>
              </a:rPr>
              <a:t>Key Stage 1 (Rang 3 and 4)</a:t>
            </a:r>
            <a:endParaRPr/>
          </a:p>
          <a:p>
            <a:pPr marL="342900" lvl="0" indent="-342900" algn="l" rtl="0">
              <a:lnSpc>
                <a:spcPct val="80000"/>
              </a:lnSpc>
              <a:spcBef>
                <a:spcPts val="544"/>
              </a:spcBef>
              <a:spcAft>
                <a:spcPts val="0"/>
              </a:spcAft>
              <a:buClr>
                <a:schemeClr val="dk1"/>
              </a:buClr>
              <a:buSzPts val="2720"/>
              <a:buFont typeface="Arial"/>
              <a:buChar char="•"/>
            </a:pPr>
            <a:r>
              <a:rPr lang="en-GB" sz="2720">
                <a:latin typeface="Comic Sans MS"/>
                <a:ea typeface="Comic Sans MS"/>
                <a:cs typeface="Comic Sans MS"/>
                <a:sym typeface="Comic Sans MS"/>
              </a:rPr>
              <a:t>Key Stage 2 (Rang 5, 6 and 7)</a:t>
            </a:r>
            <a:endParaRPr/>
          </a:p>
          <a:p>
            <a:pPr marL="342900" lvl="0" indent="-170180" algn="l" rtl="0">
              <a:lnSpc>
                <a:spcPct val="80000"/>
              </a:lnSpc>
              <a:spcBef>
                <a:spcPts val="544"/>
              </a:spcBef>
              <a:spcAft>
                <a:spcPts val="0"/>
              </a:spcAft>
              <a:buClr>
                <a:schemeClr val="dk1"/>
              </a:buClr>
              <a:buSzPts val="2720"/>
              <a:buFont typeface="Arial"/>
              <a:buNone/>
            </a:pPr>
            <a:endParaRPr sz="2720">
              <a:latin typeface="Comic Sans MS"/>
              <a:ea typeface="Comic Sans MS"/>
              <a:cs typeface="Comic Sans MS"/>
              <a:sym typeface="Comic Sans MS"/>
            </a:endParaRPr>
          </a:p>
          <a:p>
            <a:pPr marL="0" lvl="0" indent="0" algn="l" rtl="0">
              <a:lnSpc>
                <a:spcPct val="80000"/>
              </a:lnSpc>
              <a:spcBef>
                <a:spcPts val="544"/>
              </a:spcBef>
              <a:spcAft>
                <a:spcPts val="0"/>
              </a:spcAft>
              <a:buClr>
                <a:schemeClr val="dk1"/>
              </a:buClr>
              <a:buSzPts val="2720"/>
              <a:buFont typeface="Arial"/>
              <a:buNone/>
            </a:pPr>
            <a:r>
              <a:rPr lang="en-GB" sz="2720">
                <a:latin typeface="Comic Sans MS"/>
                <a:ea typeface="Comic Sans MS"/>
                <a:cs typeface="Comic Sans MS"/>
                <a:sym typeface="Comic Sans MS"/>
              </a:rPr>
              <a:t>We follow the same Northern Ireland Curriculum as any other primary school in NI: Literacy,  Numeracy, The World Around Us, The Arts (Art &amp; Design, Music and Drama), P.E., Personal Development and Mutual Understanding (PDMU), Religious Education and  ICT.</a:t>
            </a:r>
            <a:endParaRPr/>
          </a:p>
          <a:p>
            <a:pPr marL="0" lvl="0" indent="0" algn="l" rtl="0">
              <a:lnSpc>
                <a:spcPct val="80000"/>
              </a:lnSpc>
              <a:spcBef>
                <a:spcPts val="544"/>
              </a:spcBef>
              <a:spcAft>
                <a:spcPts val="0"/>
              </a:spcAft>
              <a:buClr>
                <a:schemeClr val="dk1"/>
              </a:buClr>
              <a:buSzPts val="2720"/>
              <a:buFont typeface="Arial"/>
              <a:buNone/>
            </a:pPr>
            <a:endParaRPr sz="272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6"/>
          <p:cNvPicPr preferRelativeResize="0"/>
          <p:nvPr/>
        </p:nvPicPr>
        <p:blipFill rotWithShape="1">
          <a:blip r:embed="rId3">
            <a:alphaModFix/>
          </a:blip>
          <a:srcRect/>
          <a:stretch/>
        </p:blipFill>
        <p:spPr>
          <a:xfrm>
            <a:off x="-30163" y="260350"/>
            <a:ext cx="9174163" cy="64817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7"/>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45" name="Google Shape;1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Curaclam (ar lean…)</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Curriculum (continued…)</a:t>
            </a:r>
            <a:endParaRPr sz="3959">
              <a:latin typeface="Comic Sans MS"/>
              <a:ea typeface="Comic Sans MS"/>
              <a:cs typeface="Comic Sans MS"/>
              <a:sym typeface="Comic Sans MS"/>
            </a:endParaRPr>
          </a:p>
        </p:txBody>
      </p:sp>
      <p:sp>
        <p:nvSpPr>
          <p:cNvPr id="146" name="Google Shape;146;p7"/>
          <p:cNvSpPr txBox="1">
            <a:spLocks noGrp="1"/>
          </p:cNvSpPr>
          <p:nvPr>
            <p:ph type="body" idx="1"/>
          </p:nvPr>
        </p:nvSpPr>
        <p:spPr>
          <a:xfrm>
            <a:off x="457200" y="1412874"/>
            <a:ext cx="8229600" cy="544512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400"/>
              </a:spcBef>
              <a:spcAft>
                <a:spcPts val="0"/>
              </a:spcAft>
              <a:buClr>
                <a:schemeClr val="dk1"/>
              </a:buClr>
              <a:buSzPts val="2000"/>
              <a:buFont typeface="Arial"/>
              <a:buNone/>
            </a:pPr>
            <a:endParaRPr sz="1800" dirty="0">
              <a:latin typeface="Comic Sans MS"/>
              <a:ea typeface="Comic Sans MS"/>
              <a:cs typeface="Comic Sans MS"/>
              <a:sym typeface="Comic Sans MS"/>
            </a:endParaRPr>
          </a:p>
          <a:p>
            <a:pPr marL="0" lvl="0" indent="0" algn="l" rtl="0">
              <a:lnSpc>
                <a:spcPct val="90000"/>
              </a:lnSpc>
              <a:spcBef>
                <a:spcPts val="400"/>
              </a:spcBef>
              <a:spcAft>
                <a:spcPts val="0"/>
              </a:spcAft>
              <a:buClr>
                <a:schemeClr val="dk1"/>
              </a:buClr>
              <a:buSzPts val="2000"/>
              <a:buFont typeface="Arial"/>
              <a:buNone/>
            </a:pPr>
            <a:r>
              <a:rPr lang="en-GB" sz="1800" dirty="0">
                <a:latin typeface="Comic Sans MS"/>
                <a:ea typeface="Comic Sans MS"/>
                <a:cs typeface="Comic Sans MS"/>
                <a:sym typeface="Comic Sans MS"/>
              </a:rPr>
              <a:t>A majority of the curriculum in Rang 1 is delivered through play-based learning.  Children learn to problem solve, take turns, share,  explain their methods and extend their vocabulary and communication skills through language rich,  adult supervised/led play experiences.  We cover real-life topics such as  ‘The Post Office’, ‘At The Vet’ and ‘Hot and Cold’, as well as covering seasons, festivals and celebrations throughout the world. If we have any parents/family members who work in a vets/Post Office/hospital/café/farm or garden centre, we’d love to arrange a visit during the year!</a:t>
            </a:r>
            <a:endParaRPr sz="1800" dirty="0">
              <a:latin typeface="Comic Sans MS"/>
              <a:ea typeface="Comic Sans MS"/>
              <a:cs typeface="Comic Sans MS"/>
              <a:sym typeface="Comic Sans MS"/>
            </a:endParaRPr>
          </a:p>
          <a:p>
            <a:pPr marL="0" lvl="0" indent="0" algn="l" rtl="0">
              <a:lnSpc>
                <a:spcPct val="90000"/>
              </a:lnSpc>
              <a:spcBef>
                <a:spcPts val="400"/>
              </a:spcBef>
              <a:spcAft>
                <a:spcPts val="0"/>
              </a:spcAft>
              <a:buClr>
                <a:schemeClr val="dk1"/>
              </a:buClr>
              <a:buSzPts val="2000"/>
              <a:buFont typeface="Arial"/>
              <a:buNone/>
            </a:pPr>
            <a:r>
              <a:rPr lang="en-GB" sz="1800" dirty="0">
                <a:latin typeface="Comic Sans MS"/>
                <a:ea typeface="Comic Sans MS"/>
                <a:cs typeface="Comic Sans MS"/>
                <a:sym typeface="Comic Sans MS"/>
              </a:rPr>
              <a:t>We are very well resourced with ICT equipment,  with an average of 2 PCs,  1 laptop, an interactive board and a set of iPads in each classroom. We were awarded ‘Digital-School’ status in June 2017,  and we came first place in the Primary School section of the Northern Ireland C2K ICT Excellence Awards in June 2024.</a:t>
            </a:r>
            <a:endParaRPr sz="1800" dirty="0">
              <a:latin typeface="Comic Sans MS"/>
              <a:ea typeface="Comic Sans MS"/>
              <a:cs typeface="Comic Sans MS"/>
              <a:sym typeface="Comic Sans MS"/>
            </a:endParaRPr>
          </a:p>
          <a:p>
            <a:pPr marL="0" lvl="0" indent="0" algn="l" rtl="0">
              <a:lnSpc>
                <a:spcPct val="90000"/>
              </a:lnSpc>
              <a:spcBef>
                <a:spcPts val="400"/>
              </a:spcBef>
              <a:spcAft>
                <a:spcPts val="0"/>
              </a:spcAft>
              <a:buClr>
                <a:schemeClr val="dk1"/>
              </a:buClr>
              <a:buSzPts val="2000"/>
              <a:buNone/>
            </a:pPr>
            <a:r>
              <a:rPr lang="en-GB" sz="1800" dirty="0">
                <a:latin typeface="Comic Sans MS"/>
                <a:ea typeface="Comic Sans MS"/>
                <a:cs typeface="Comic Sans MS"/>
                <a:sym typeface="Comic Sans MS"/>
              </a:rPr>
              <a:t>We are an inter-denominational school, and we follow ‘Living Learning Together’,  a pastoral care programme which encourages personal development and mutual understanding of the world and the wider community. We also prepare children for the Catholic sacraments if their parents so wish, following the Veritas ‘Beo Go Deo’ Catholic Education Series. </a:t>
            </a:r>
            <a:endParaRPr sz="1800" dirty="0">
              <a:latin typeface="Comic Sans MS"/>
              <a:ea typeface="Comic Sans MS"/>
              <a:cs typeface="Comic Sans MS"/>
              <a:sym typeface="Comic Sans MS"/>
            </a:endParaRPr>
          </a:p>
          <a:p>
            <a:pPr marL="342900" lvl="0" indent="-292100" algn="l" rtl="0">
              <a:lnSpc>
                <a:spcPct val="80000"/>
              </a:lnSpc>
              <a:spcBef>
                <a:spcPts val="160"/>
              </a:spcBef>
              <a:spcAft>
                <a:spcPts val="0"/>
              </a:spcAft>
              <a:buClr>
                <a:schemeClr val="dk1"/>
              </a:buClr>
              <a:buSzPts val="800"/>
              <a:buFont typeface="Arial"/>
              <a:buNone/>
            </a:pPr>
            <a:endParaRPr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a:p>
        </p:txBody>
      </p:sp>
      <p:sp>
        <p:nvSpPr>
          <p:cNvPr id="163" name="Google Shape;163;p9"/>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400"/>
              </a:spcBef>
              <a:spcAft>
                <a:spcPts val="0"/>
              </a:spcAft>
              <a:buClr>
                <a:schemeClr val="dk1"/>
              </a:buClr>
              <a:buSzPts val="2000"/>
              <a:buFont typeface="Arial"/>
              <a:buNone/>
            </a:pPr>
            <a:r>
              <a:rPr lang="en-GB" sz="1800" dirty="0">
                <a:latin typeface="Comic Sans MS"/>
                <a:ea typeface="Comic Sans MS"/>
                <a:cs typeface="Comic Sans MS"/>
                <a:sym typeface="Comic Sans MS"/>
              </a:rPr>
              <a:t>The biggest question parents have about our curriculum is the</a:t>
            </a:r>
            <a:endParaRPr sz="1800" dirty="0"/>
          </a:p>
          <a:p>
            <a:pPr marL="342900" lvl="0" indent="-342900" algn="l" rtl="0">
              <a:lnSpc>
                <a:spcPct val="80000"/>
              </a:lnSpc>
              <a:spcBef>
                <a:spcPts val="400"/>
              </a:spcBef>
              <a:spcAft>
                <a:spcPts val="0"/>
              </a:spcAft>
              <a:buClr>
                <a:schemeClr val="dk1"/>
              </a:buClr>
              <a:buSzPts val="2000"/>
              <a:buFont typeface="Arial"/>
              <a:buNone/>
            </a:pPr>
            <a:r>
              <a:rPr lang="en-GB" sz="1800" dirty="0">
                <a:latin typeface="Comic Sans MS"/>
                <a:ea typeface="Comic Sans MS"/>
                <a:cs typeface="Comic Sans MS"/>
                <a:sym typeface="Comic Sans MS"/>
              </a:rPr>
              <a:t>teaching of Language and Literacy.  </a:t>
            </a:r>
            <a:endParaRPr sz="1800" dirty="0"/>
          </a:p>
          <a:p>
            <a:pPr marL="342900" lvl="0" indent="-330200" algn="l" rtl="0">
              <a:lnSpc>
                <a:spcPct val="80000"/>
              </a:lnSpc>
              <a:spcBef>
                <a:spcPts val="400"/>
              </a:spcBef>
              <a:spcAft>
                <a:spcPts val="0"/>
              </a:spcAft>
              <a:buClr>
                <a:schemeClr val="dk1"/>
              </a:buClr>
              <a:buSzPts val="1800"/>
              <a:buChar char="•"/>
            </a:pPr>
            <a:r>
              <a:rPr lang="en-GB" sz="1800" dirty="0">
                <a:latin typeface="Comic Sans MS"/>
                <a:ea typeface="Comic Sans MS"/>
                <a:cs typeface="Comic Sans MS"/>
                <a:sym typeface="Comic Sans MS"/>
              </a:rPr>
              <a:t>In Rang 1 we teach the same language concepts and literacy skills taught in any other Primary 1 classroom in Northern Ireland, i.e. Talking &amp; Listening Skills, Beginning Sounds,  Rhyme,  Syllables and Blending, we just happen to use Irish words as samples,  rather than English, such as ‘</a:t>
            </a:r>
            <a:r>
              <a:rPr lang="en-GB" sz="1800" dirty="0" err="1">
                <a:latin typeface="Comic Sans MS"/>
                <a:ea typeface="Comic Sans MS"/>
                <a:cs typeface="Comic Sans MS"/>
                <a:sym typeface="Comic Sans MS"/>
              </a:rPr>
              <a:t>madadh</a:t>
            </a:r>
            <a:r>
              <a:rPr lang="en-GB" sz="1800" dirty="0">
                <a:latin typeface="Comic Sans MS"/>
                <a:ea typeface="Comic Sans MS"/>
                <a:cs typeface="Comic Sans MS"/>
                <a:sym typeface="Comic Sans MS"/>
              </a:rPr>
              <a:t>’ and ‘</a:t>
            </a:r>
            <a:r>
              <a:rPr lang="en-GB" sz="1800" dirty="0" err="1">
                <a:latin typeface="Comic Sans MS"/>
                <a:ea typeface="Comic Sans MS"/>
                <a:cs typeface="Comic Sans MS"/>
                <a:sym typeface="Comic Sans MS"/>
              </a:rPr>
              <a:t>muc</a:t>
            </a:r>
            <a:r>
              <a:rPr lang="en-GB" sz="1800" dirty="0">
                <a:latin typeface="Comic Sans MS"/>
                <a:ea typeface="Comic Sans MS"/>
                <a:cs typeface="Comic Sans MS"/>
                <a:sym typeface="Comic Sans MS"/>
              </a:rPr>
              <a:t>’ instead of ‘mouse’ and ‘monkey’ or ‘</a:t>
            </a:r>
            <a:r>
              <a:rPr lang="en-GB" sz="1800" dirty="0" err="1">
                <a:latin typeface="Comic Sans MS"/>
                <a:ea typeface="Comic Sans MS"/>
                <a:cs typeface="Comic Sans MS"/>
                <a:sym typeface="Comic Sans MS"/>
              </a:rPr>
              <a:t>lón</a:t>
            </a:r>
            <a:r>
              <a:rPr lang="en-GB" sz="1800" dirty="0">
                <a:latin typeface="Comic Sans MS"/>
                <a:ea typeface="Comic Sans MS"/>
                <a:cs typeface="Comic Sans MS"/>
                <a:sym typeface="Comic Sans MS"/>
              </a:rPr>
              <a:t>’ rhymes with ‘</a:t>
            </a:r>
            <a:r>
              <a:rPr lang="en-GB" sz="1800" dirty="0" err="1">
                <a:latin typeface="Comic Sans MS"/>
                <a:ea typeface="Comic Sans MS"/>
                <a:cs typeface="Comic Sans MS"/>
                <a:sym typeface="Comic Sans MS"/>
              </a:rPr>
              <a:t>rón</a:t>
            </a:r>
            <a:r>
              <a:rPr lang="en-GB" sz="1800" dirty="0">
                <a:latin typeface="Comic Sans MS"/>
                <a:ea typeface="Comic Sans MS"/>
                <a:cs typeface="Comic Sans MS"/>
                <a:sym typeface="Comic Sans MS"/>
              </a:rPr>
              <a:t>’ etc… </a:t>
            </a:r>
            <a:endParaRPr sz="1800" dirty="0"/>
          </a:p>
          <a:p>
            <a:pPr marL="342900" lvl="0" indent="-330200" algn="l" rtl="0">
              <a:lnSpc>
                <a:spcPct val="80000"/>
              </a:lnSpc>
              <a:spcBef>
                <a:spcPts val="400"/>
              </a:spcBef>
              <a:spcAft>
                <a:spcPts val="0"/>
              </a:spcAft>
              <a:buClr>
                <a:schemeClr val="dk1"/>
              </a:buClr>
              <a:buSzPts val="1800"/>
              <a:buChar char="•"/>
            </a:pPr>
            <a:r>
              <a:rPr lang="en-GB" sz="1800" dirty="0">
                <a:latin typeface="Comic Sans MS"/>
                <a:ea typeface="Comic Sans MS"/>
                <a:cs typeface="Comic Sans MS"/>
                <a:sym typeface="Comic Sans MS"/>
              </a:rPr>
              <a:t>We teach phonics, usually looking at a sound a week,  and we send home weekly keywords to help pupils with emergent reading</a:t>
            </a:r>
            <a:endParaRPr sz="1800" dirty="0"/>
          </a:p>
          <a:p>
            <a:pPr marL="342900" lvl="0" indent="-330200" algn="l" rtl="0">
              <a:lnSpc>
                <a:spcPct val="80000"/>
              </a:lnSpc>
              <a:spcBef>
                <a:spcPts val="400"/>
              </a:spcBef>
              <a:spcAft>
                <a:spcPts val="0"/>
              </a:spcAft>
              <a:buClr>
                <a:schemeClr val="dk1"/>
              </a:buClr>
              <a:buSzPts val="1800"/>
              <a:buChar char="•"/>
            </a:pPr>
            <a:r>
              <a:rPr lang="en-GB" sz="1800" dirty="0">
                <a:latin typeface="Comic Sans MS"/>
                <a:ea typeface="Comic Sans MS"/>
                <a:cs typeface="Comic Sans MS"/>
                <a:sym typeface="Comic Sans MS"/>
              </a:rPr>
              <a:t>We teach reading skills,  such as turning pages,  reading from left to right, and using pictorial clues to help tell the story</a:t>
            </a:r>
            <a:endParaRPr sz="1800" dirty="0"/>
          </a:p>
          <a:p>
            <a:pPr marL="342900" lvl="0" indent="-330200" algn="l" rtl="0">
              <a:lnSpc>
                <a:spcPct val="80000"/>
              </a:lnSpc>
              <a:spcBef>
                <a:spcPts val="400"/>
              </a:spcBef>
              <a:spcAft>
                <a:spcPts val="0"/>
              </a:spcAft>
              <a:buClr>
                <a:schemeClr val="dk1"/>
              </a:buClr>
              <a:buSzPts val="1800"/>
              <a:buChar char="•"/>
            </a:pPr>
            <a:r>
              <a:rPr lang="en-GB" sz="1800" dirty="0">
                <a:latin typeface="Comic Sans MS"/>
                <a:ea typeface="Comic Sans MS"/>
                <a:cs typeface="Comic Sans MS"/>
                <a:sym typeface="Comic Sans MS"/>
              </a:rPr>
              <a:t>We teach writing skills,  starting off with individual letters/sounds, building up to words and their own names,  and progressing to sentence level towards the end of the year</a:t>
            </a:r>
            <a:endParaRPr sz="1800" dirty="0"/>
          </a:p>
          <a:p>
            <a:pPr marL="342900" lvl="0" indent="-330200" algn="l" rtl="0">
              <a:lnSpc>
                <a:spcPct val="80000"/>
              </a:lnSpc>
              <a:spcBef>
                <a:spcPts val="400"/>
              </a:spcBef>
              <a:spcAft>
                <a:spcPts val="0"/>
              </a:spcAft>
              <a:buClr>
                <a:schemeClr val="dk1"/>
              </a:buClr>
              <a:buSzPts val="1800"/>
              <a:buChar char="•"/>
            </a:pPr>
            <a:r>
              <a:rPr lang="en-GB" sz="1800" dirty="0">
                <a:latin typeface="Comic Sans MS"/>
                <a:ea typeface="Comic Sans MS"/>
                <a:cs typeface="Comic Sans MS"/>
                <a:sym typeface="Comic Sans MS"/>
              </a:rPr>
              <a:t>Pupils are taught English lessons from Rang 3 onwards,  but have the foundation literacy skills from Rang 1 and 2 already,  and so aren’t starting ‘from scratch’ at all.</a:t>
            </a:r>
            <a:endParaRPr sz="1800" dirty="0"/>
          </a:p>
        </p:txBody>
      </p:sp>
      <p:pic>
        <p:nvPicPr>
          <p:cNvPr id="164" name="Google Shape;164;p9"/>
          <p:cNvPicPr preferRelativeResize="0"/>
          <p:nvPr/>
        </p:nvPicPr>
        <p:blipFill rotWithShape="1">
          <a:blip r:embed="rId3">
            <a:alphaModFix/>
          </a:blip>
          <a:srcRect/>
          <a:stretch/>
        </p:blipFill>
        <p:spPr>
          <a:xfrm>
            <a:off x="323850" y="260350"/>
            <a:ext cx="8640773" cy="1339850"/>
          </a:xfrm>
          <a:prstGeom prst="rect">
            <a:avLst/>
          </a:prstGeom>
          <a:noFill/>
          <a:ln>
            <a:noFill/>
          </a:ln>
        </p:spPr>
      </p:pic>
      <p:sp>
        <p:nvSpPr>
          <p:cNvPr id="165" name="Google Shape;165;p9"/>
          <p:cNvSpPr/>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Comic Sans MS"/>
                <a:ea typeface="Comic Sans MS"/>
                <a:cs typeface="Comic Sans MS"/>
                <a:sym typeface="Comic Sans MS"/>
              </a:rPr>
              <a:t>Litearthacht </a:t>
            </a:r>
            <a:endParaRPr sz="44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Comic Sans MS"/>
                <a:ea typeface="Comic Sans MS"/>
                <a:cs typeface="Comic Sans MS"/>
                <a:sym typeface="Comic Sans MS"/>
              </a:rPr>
              <a:t> Literacy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a:p>
        </p:txBody>
      </p:sp>
      <p:sp>
        <p:nvSpPr>
          <p:cNvPr id="172" name="Google Shape;172;p10"/>
          <p:cNvSpPr txBox="1">
            <a:spLocks noGrp="1"/>
          </p:cNvSpPr>
          <p:nvPr>
            <p:ph type="body" idx="1"/>
          </p:nvPr>
        </p:nvSpPr>
        <p:spPr>
          <a:xfrm>
            <a:off x="463463" y="1700808"/>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GB" sz="1600" b="1" dirty="0">
                <a:latin typeface="Comic Sans MS"/>
                <a:ea typeface="Comic Sans MS"/>
                <a:cs typeface="Comic Sans MS"/>
                <a:sym typeface="Comic Sans MS"/>
              </a:rPr>
              <a:t>Another key question parents often ask is ‘how will my child be assessed?’</a:t>
            </a:r>
            <a:endParaRPr b="1" dirty="0"/>
          </a:p>
          <a:p>
            <a:pPr marL="342900" lvl="0" indent="-342900" algn="l" rtl="0">
              <a:lnSpc>
                <a:spcPct val="100000"/>
              </a:lnSpc>
              <a:spcBef>
                <a:spcPts val="320"/>
              </a:spcBef>
              <a:spcAft>
                <a:spcPts val="0"/>
              </a:spcAft>
              <a:buClr>
                <a:schemeClr val="dk1"/>
              </a:buClr>
              <a:buSzPts val="1600"/>
              <a:buChar char="•"/>
            </a:pPr>
            <a:r>
              <a:rPr lang="en-GB" sz="1600" dirty="0" err="1">
                <a:latin typeface="Comic Sans MS"/>
                <a:ea typeface="Comic Sans MS"/>
                <a:cs typeface="Comic Sans MS"/>
                <a:sym typeface="Comic Sans MS"/>
              </a:rPr>
              <a:t>Bunscoil</a:t>
            </a:r>
            <a:r>
              <a:rPr lang="en-GB" sz="1600" dirty="0">
                <a:latin typeface="Comic Sans MS"/>
                <a:ea typeface="Comic Sans MS"/>
                <a:cs typeface="Comic Sans MS"/>
                <a:sym typeface="Comic Sans MS"/>
              </a:rPr>
              <a:t> </a:t>
            </a:r>
            <a:r>
              <a:rPr lang="en-GB" sz="1600" dirty="0" err="1">
                <a:latin typeface="Comic Sans MS"/>
                <a:ea typeface="Comic Sans MS"/>
                <a:cs typeface="Comic Sans MS"/>
                <a:sym typeface="Comic Sans MS"/>
              </a:rPr>
              <a:t>Bheanna</a:t>
            </a:r>
            <a:r>
              <a:rPr lang="en-GB" sz="1600" dirty="0">
                <a:latin typeface="Comic Sans MS"/>
                <a:ea typeface="Comic Sans MS"/>
                <a:cs typeface="Comic Sans MS"/>
                <a:sym typeface="Comic Sans MS"/>
              </a:rPr>
              <a:t> Boirche assesses pupils in the </a:t>
            </a:r>
            <a:r>
              <a:rPr lang="en-GB" sz="1600" u="sng" dirty="0">
                <a:latin typeface="Comic Sans MS"/>
                <a:ea typeface="Comic Sans MS"/>
                <a:cs typeface="Comic Sans MS"/>
                <a:sym typeface="Comic Sans MS"/>
              </a:rPr>
              <a:t>same ways as pupils are assessed in any other primary school in Northern Ireland </a:t>
            </a:r>
            <a:r>
              <a:rPr lang="en-GB" sz="1600" dirty="0">
                <a:latin typeface="Comic Sans MS"/>
                <a:ea typeface="Comic Sans MS"/>
                <a:cs typeface="Comic Sans MS"/>
                <a:sym typeface="Comic Sans MS"/>
              </a:rPr>
              <a:t>– Irish or English medium. </a:t>
            </a:r>
            <a:endParaRPr dirty="0"/>
          </a:p>
          <a:p>
            <a:pPr marL="342900" lvl="0" indent="-342900" algn="l" rtl="0">
              <a:lnSpc>
                <a:spcPct val="10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In accordance with the NI Curriculum, in Years 1 – 7, teachers must assess your child’s learning.  </a:t>
            </a:r>
            <a:endParaRPr dirty="0"/>
          </a:p>
          <a:p>
            <a:pPr marL="342900" lvl="0" indent="-342900" algn="l" rtl="0">
              <a:lnSpc>
                <a:spcPct val="10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In Rang 1 &amp; 2, this predominantly takes the form of ongoing individual classroom observations.  In Rang 1 &amp; 2, rather than sitting end of year tests, pupils are assessed on a 6 – weekly basis on their key literacy and numeracy skills/targets,  albeit in a very informal style,  such as structured games and 1:1 activities.</a:t>
            </a:r>
            <a:endParaRPr dirty="0"/>
          </a:p>
          <a:p>
            <a:pPr marL="342900" lvl="0" indent="-342900" algn="l" rtl="0">
              <a:lnSpc>
                <a:spcPct val="10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In Rang 3 - 7, pupils undergo standardised tests in the summer term in English, Irish and Maths, which give a more formal indication of progress.  These scores are then analysed by the teachers, and used to plan the future teaching and learning of our pupils.</a:t>
            </a:r>
            <a:endParaRPr dirty="0"/>
          </a:p>
          <a:p>
            <a:pPr marL="342900" lvl="0" indent="-342900" algn="l" rtl="0">
              <a:lnSpc>
                <a:spcPct val="10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Every year, 1:1 parent-teacher meetings are held to update you on your child’s progress and to suggest areas to help support your child in the home environment.</a:t>
            </a:r>
            <a:endParaRPr dirty="0"/>
          </a:p>
          <a:p>
            <a:pPr marL="342900" lvl="0" indent="-342900" algn="l" rtl="0">
              <a:lnSpc>
                <a:spcPct val="10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At the end of each school year, you will receive a written report from your child’s teacher. This will describe your child’s progress in every aspect of the curriculum.</a:t>
            </a:r>
            <a:endParaRPr dirty="0"/>
          </a:p>
          <a:p>
            <a:pPr marL="342900" lvl="0" indent="-241300" algn="l" rtl="0">
              <a:lnSpc>
                <a:spcPct val="100000"/>
              </a:lnSpc>
              <a:spcBef>
                <a:spcPts val="320"/>
              </a:spcBef>
              <a:spcAft>
                <a:spcPts val="0"/>
              </a:spcAft>
              <a:buClr>
                <a:schemeClr val="dk1"/>
              </a:buClr>
              <a:buSzPts val="1600"/>
              <a:buNone/>
            </a:pPr>
            <a:endParaRPr sz="1600" dirty="0">
              <a:latin typeface="Comic Sans MS"/>
              <a:ea typeface="Comic Sans MS"/>
              <a:cs typeface="Comic Sans MS"/>
              <a:sym typeface="Comic Sans MS"/>
            </a:endParaRPr>
          </a:p>
          <a:p>
            <a:pPr marL="342900" lvl="0" indent="-241300" algn="l" rtl="0">
              <a:lnSpc>
                <a:spcPct val="100000"/>
              </a:lnSpc>
              <a:spcBef>
                <a:spcPts val="320"/>
              </a:spcBef>
              <a:spcAft>
                <a:spcPts val="0"/>
              </a:spcAft>
              <a:buClr>
                <a:schemeClr val="dk1"/>
              </a:buClr>
              <a:buSzPts val="1600"/>
              <a:buNone/>
            </a:pPr>
            <a:endParaRPr sz="1600" dirty="0">
              <a:latin typeface="Comic Sans MS"/>
              <a:ea typeface="Comic Sans MS"/>
              <a:cs typeface="Comic Sans MS"/>
              <a:sym typeface="Comic Sans MS"/>
            </a:endParaRPr>
          </a:p>
          <a:p>
            <a:pPr marL="342900" lvl="0" indent="-139700" algn="l" rtl="0">
              <a:lnSpc>
                <a:spcPct val="100000"/>
              </a:lnSpc>
              <a:spcBef>
                <a:spcPts val="640"/>
              </a:spcBef>
              <a:spcAft>
                <a:spcPts val="0"/>
              </a:spcAft>
              <a:buClr>
                <a:schemeClr val="dk1"/>
              </a:buClr>
              <a:buSzPts val="3200"/>
              <a:buNone/>
            </a:pPr>
            <a:endParaRPr dirty="0"/>
          </a:p>
        </p:txBody>
      </p:sp>
      <p:pic>
        <p:nvPicPr>
          <p:cNvPr id="173" name="Google Shape;173;p10"/>
          <p:cNvPicPr preferRelativeResize="0"/>
          <p:nvPr/>
        </p:nvPicPr>
        <p:blipFill rotWithShape="1">
          <a:blip r:embed="rId3">
            <a:alphaModFix/>
          </a:blip>
          <a:srcRect/>
          <a:stretch/>
        </p:blipFill>
        <p:spPr>
          <a:xfrm>
            <a:off x="251618" y="321513"/>
            <a:ext cx="8640763" cy="1451304"/>
          </a:xfrm>
          <a:prstGeom prst="rect">
            <a:avLst/>
          </a:prstGeom>
          <a:noFill/>
          <a:ln>
            <a:noFill/>
          </a:ln>
        </p:spPr>
      </p:pic>
      <p:sp>
        <p:nvSpPr>
          <p:cNvPr id="174" name="Google Shape;174;p10"/>
          <p:cNvSpPr/>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Comic Sans MS"/>
                <a:ea typeface="Comic Sans MS"/>
                <a:cs typeface="Comic Sans MS"/>
                <a:sym typeface="Comic Sans MS"/>
              </a:rPr>
              <a:t>Measúnú </a:t>
            </a:r>
            <a:endParaRPr sz="44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Comic Sans MS"/>
                <a:ea typeface="Comic Sans MS"/>
                <a:cs typeface="Comic Sans MS"/>
                <a:sym typeface="Comic Sans MS"/>
              </a:rPr>
              <a:t> Assessment</a:t>
            </a:r>
            <a:endParaRPr sz="4400" b="0" i="0" u="none" strike="noStrike" cap="none">
              <a:solidFill>
                <a:schemeClr val="dk1"/>
              </a:solidFill>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11"/>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81" name="Google Shape;181;p11"/>
          <p:cNvSpPr txBox="1">
            <a:spLocks noGrp="1"/>
          </p:cNvSpPr>
          <p:nvPr>
            <p:ph type="title"/>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Spóirt</a:t>
            </a:r>
            <a:endParaRPr>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Sports</a:t>
            </a:r>
            <a:endParaRPr>
              <a:latin typeface="Comic Sans MS"/>
              <a:ea typeface="Comic Sans MS"/>
              <a:cs typeface="Comic Sans MS"/>
              <a:sym typeface="Comic Sans MS"/>
            </a:endParaRPr>
          </a:p>
        </p:txBody>
      </p:sp>
      <p:sp>
        <p:nvSpPr>
          <p:cNvPr id="182" name="Google Shape;182;p11"/>
          <p:cNvSpPr txBox="1">
            <a:spLocks noGrp="1"/>
          </p:cNvSpPr>
          <p:nvPr>
            <p:ph type="body" idx="1"/>
          </p:nvPr>
        </p:nvSpPr>
        <p:spPr>
          <a:xfrm>
            <a:off x="457200" y="1268413"/>
            <a:ext cx="8229600" cy="532923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000"/>
              <a:buFont typeface="Arial"/>
              <a:buNone/>
            </a:pPr>
            <a:endParaRPr sz="10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Font typeface="Arial"/>
              <a:buNone/>
            </a:pPr>
            <a:endParaRPr sz="1600" dirty="0">
              <a:latin typeface="Comic Sans MS"/>
              <a:ea typeface="Comic Sans MS"/>
              <a:cs typeface="Comic Sans MS"/>
              <a:sym typeface="Comic Sans MS"/>
            </a:endParaRPr>
          </a:p>
          <a:p>
            <a:pPr marL="0" lvl="0" indent="0" algn="just" rtl="0">
              <a:lnSpc>
                <a:spcPct val="80000"/>
              </a:lnSpc>
              <a:spcBef>
                <a:spcPts val="320"/>
              </a:spcBef>
              <a:spcAft>
                <a:spcPts val="0"/>
              </a:spcAft>
              <a:buClr>
                <a:schemeClr val="dk1"/>
              </a:buClr>
              <a:buSzPts val="1600"/>
              <a:buFont typeface="Arial"/>
              <a:buNone/>
            </a:pPr>
            <a:endParaRPr sz="1600" dirty="0">
              <a:latin typeface="Comic Sans MS"/>
              <a:ea typeface="Comic Sans MS"/>
              <a:cs typeface="Comic Sans MS"/>
              <a:sym typeface="Comic Sans MS"/>
            </a:endParaRPr>
          </a:p>
          <a:p>
            <a:pPr marL="0" lvl="0" indent="0" algn="just" rtl="0">
              <a:lnSpc>
                <a:spcPct val="80000"/>
              </a:lnSpc>
              <a:spcBef>
                <a:spcPts val="480"/>
              </a:spcBef>
              <a:spcAft>
                <a:spcPts val="0"/>
              </a:spcAft>
              <a:buClr>
                <a:schemeClr val="dk1"/>
              </a:buClr>
              <a:buSzPts val="2400"/>
              <a:buFont typeface="Arial"/>
              <a:buNone/>
            </a:pPr>
            <a:r>
              <a:rPr lang="en-GB" sz="2000" dirty="0">
                <a:latin typeface="Comic Sans MS"/>
                <a:ea typeface="Comic Sans MS"/>
                <a:cs typeface="Comic Sans MS"/>
                <a:sym typeface="Comic Sans MS"/>
              </a:rPr>
              <a:t>At Bunscoil </a:t>
            </a:r>
            <a:r>
              <a:rPr lang="en-GB" sz="2000" dirty="0" err="1">
                <a:latin typeface="Comic Sans MS"/>
                <a:ea typeface="Comic Sans MS"/>
                <a:cs typeface="Comic Sans MS"/>
                <a:sym typeface="Comic Sans MS"/>
              </a:rPr>
              <a:t>Bheanna</a:t>
            </a:r>
            <a:r>
              <a:rPr lang="en-GB" sz="2000" dirty="0">
                <a:latin typeface="Comic Sans MS"/>
                <a:ea typeface="Comic Sans MS"/>
                <a:cs typeface="Comic Sans MS"/>
                <a:sym typeface="Comic Sans MS"/>
              </a:rPr>
              <a:t> </a:t>
            </a:r>
            <a:r>
              <a:rPr lang="en-GB" sz="2000" dirty="0" err="1">
                <a:latin typeface="Comic Sans MS"/>
                <a:ea typeface="Comic Sans MS"/>
                <a:cs typeface="Comic Sans MS"/>
                <a:sym typeface="Comic Sans MS"/>
              </a:rPr>
              <a:t>Boirche</a:t>
            </a:r>
            <a:r>
              <a:rPr lang="en-GB" sz="2000" dirty="0">
                <a:latin typeface="Comic Sans MS"/>
                <a:ea typeface="Comic Sans MS"/>
                <a:cs typeface="Comic Sans MS"/>
                <a:sym typeface="Comic Sans MS"/>
              </a:rPr>
              <a:t>, pupils have the opportunity to experience a wide range of sports.  </a:t>
            </a:r>
            <a:endParaRPr sz="2000" dirty="0">
              <a:latin typeface="Comic Sans MS"/>
              <a:ea typeface="Comic Sans MS"/>
              <a:cs typeface="Comic Sans MS"/>
              <a:sym typeface="Comic Sans MS"/>
            </a:endParaRPr>
          </a:p>
          <a:p>
            <a:pPr marL="0" lvl="0" indent="0" algn="just" rtl="0">
              <a:lnSpc>
                <a:spcPct val="80000"/>
              </a:lnSpc>
              <a:spcBef>
                <a:spcPts val="480"/>
              </a:spcBef>
              <a:spcAft>
                <a:spcPts val="0"/>
              </a:spcAft>
              <a:buClr>
                <a:schemeClr val="dk1"/>
              </a:buClr>
              <a:buSzPts val="2400"/>
              <a:buFont typeface="Arial"/>
              <a:buNone/>
            </a:pPr>
            <a:endParaRPr sz="2000" dirty="0">
              <a:latin typeface="Comic Sans MS"/>
              <a:ea typeface="Comic Sans MS"/>
              <a:cs typeface="Comic Sans MS"/>
              <a:sym typeface="Comic Sans MS"/>
            </a:endParaRPr>
          </a:p>
          <a:p>
            <a:pPr marL="342900" lvl="0" indent="-342900" algn="just" rtl="0">
              <a:lnSpc>
                <a:spcPct val="80000"/>
              </a:lnSpc>
              <a:spcBef>
                <a:spcPts val="480"/>
              </a:spcBef>
              <a:spcAft>
                <a:spcPts val="0"/>
              </a:spcAft>
              <a:buSzPts val="2000"/>
              <a:buFont typeface="Comic Sans MS"/>
              <a:buChar char="∙"/>
            </a:pPr>
            <a:r>
              <a:rPr lang="en-GB" sz="2000" dirty="0">
                <a:latin typeface="Comic Sans MS"/>
                <a:ea typeface="Comic Sans MS"/>
                <a:cs typeface="Comic Sans MS"/>
                <a:sym typeface="Comic Sans MS"/>
              </a:rPr>
              <a:t>Structured weekly PE lessons are taught, in which teachers follow a movement and athletics scheme which ensures continuity and progression of core skills and competences.</a:t>
            </a:r>
            <a:endParaRPr sz="2000" dirty="0">
              <a:latin typeface="Times New Roman"/>
              <a:ea typeface="Times New Roman"/>
              <a:cs typeface="Times New Roman"/>
              <a:sym typeface="Times New Roman"/>
            </a:endParaRPr>
          </a:p>
          <a:p>
            <a:pPr marL="342900" lvl="0" indent="-342900" algn="just" rtl="0">
              <a:lnSpc>
                <a:spcPct val="80000"/>
              </a:lnSpc>
              <a:spcBef>
                <a:spcPts val="480"/>
              </a:spcBef>
              <a:spcAft>
                <a:spcPts val="0"/>
              </a:spcAft>
              <a:buClr>
                <a:schemeClr val="dk1"/>
              </a:buClr>
              <a:buSzPts val="2000"/>
              <a:buFont typeface="Noto Sans Symbols"/>
              <a:buChar char="∙"/>
            </a:pPr>
            <a:r>
              <a:rPr lang="en-GB" sz="2000" dirty="0">
                <a:latin typeface="Comic Sans MS"/>
                <a:ea typeface="Comic Sans MS"/>
                <a:cs typeface="Comic Sans MS"/>
                <a:sym typeface="Comic Sans MS"/>
              </a:rPr>
              <a:t>Sports and games included in after-school club activities</a:t>
            </a:r>
            <a:endParaRPr sz="2000" dirty="0">
              <a:latin typeface="Times New Roman"/>
              <a:ea typeface="Times New Roman"/>
              <a:cs typeface="Times New Roman"/>
              <a:sym typeface="Times New Roman"/>
            </a:endParaRPr>
          </a:p>
          <a:p>
            <a:pPr marL="342900" lvl="0" indent="-342900" algn="just" rtl="0">
              <a:lnSpc>
                <a:spcPct val="80000"/>
              </a:lnSpc>
              <a:spcBef>
                <a:spcPts val="480"/>
              </a:spcBef>
              <a:spcAft>
                <a:spcPts val="0"/>
              </a:spcAft>
              <a:buClr>
                <a:schemeClr val="dk1"/>
              </a:buClr>
              <a:buSzPts val="2000"/>
              <a:buFont typeface="Noto Sans Symbols"/>
              <a:buChar char="∙"/>
            </a:pPr>
            <a:r>
              <a:rPr lang="en-GB" sz="2000" dirty="0">
                <a:latin typeface="Comic Sans MS"/>
                <a:ea typeface="Comic Sans MS"/>
                <a:cs typeface="Comic Sans MS"/>
                <a:sym typeface="Comic Sans MS"/>
              </a:rPr>
              <a:t>Key Stage 2 pupils play Gaelic football, hurling and soccer for the school in local inter-school competitions.</a:t>
            </a:r>
            <a:endParaRPr sz="2000" dirty="0">
              <a:latin typeface="Times New Roman"/>
              <a:ea typeface="Times New Roman"/>
              <a:cs typeface="Times New Roman"/>
              <a:sym typeface="Times New Roman"/>
            </a:endParaRPr>
          </a:p>
          <a:p>
            <a:pPr marL="342900" lvl="0" indent="-342900" algn="just" rtl="0">
              <a:lnSpc>
                <a:spcPct val="80000"/>
              </a:lnSpc>
              <a:spcBef>
                <a:spcPts val="480"/>
              </a:spcBef>
              <a:spcAft>
                <a:spcPts val="0"/>
              </a:spcAft>
              <a:buClr>
                <a:schemeClr val="dk1"/>
              </a:buClr>
              <a:buSzPts val="2000"/>
              <a:buFont typeface="Noto Sans Symbols"/>
              <a:buChar char="∙"/>
            </a:pPr>
            <a:r>
              <a:rPr lang="en-GB" sz="2000" dirty="0">
                <a:latin typeface="Comic Sans MS"/>
                <a:ea typeface="Comic Sans MS"/>
                <a:cs typeface="Comic Sans MS"/>
                <a:sym typeface="Comic Sans MS"/>
              </a:rPr>
              <a:t>Key Stage 2 pupils travel to Down Leisure Centre in Downpatrick every spring term for swimming lessons.</a:t>
            </a:r>
            <a:endParaRPr sz="2000" dirty="0">
              <a:latin typeface="Times New Roman"/>
              <a:ea typeface="Times New Roman"/>
              <a:cs typeface="Times New Roman"/>
              <a:sym typeface="Times New Roman"/>
            </a:endParaRPr>
          </a:p>
          <a:p>
            <a:pPr marL="342900" lvl="0" indent="-342900" algn="just" rtl="0">
              <a:lnSpc>
                <a:spcPct val="80000"/>
              </a:lnSpc>
              <a:spcBef>
                <a:spcPts val="480"/>
              </a:spcBef>
              <a:spcAft>
                <a:spcPts val="0"/>
              </a:spcAft>
              <a:buClr>
                <a:schemeClr val="dk1"/>
              </a:buClr>
              <a:buSzPts val="2000"/>
              <a:buFont typeface="Noto Sans Symbols"/>
              <a:buChar char="∙"/>
            </a:pPr>
            <a:r>
              <a:rPr lang="en-GB" sz="2000" dirty="0">
                <a:latin typeface="Comic Sans MS"/>
                <a:ea typeface="Comic Sans MS"/>
                <a:cs typeface="Comic Sans MS"/>
                <a:sym typeface="Comic Sans MS"/>
              </a:rPr>
              <a:t>Key Stage 2 pupils participate in the Cycling Proficiency Programme.</a:t>
            </a:r>
            <a:endParaRPr sz="2000" dirty="0">
              <a:latin typeface="Times New Roman"/>
              <a:ea typeface="Times New Roman"/>
              <a:cs typeface="Times New Roman"/>
              <a:sym typeface="Times New Roman"/>
            </a:endParaRPr>
          </a:p>
          <a:p>
            <a:pPr marL="0" lvl="0" indent="0" algn="just" rtl="0">
              <a:lnSpc>
                <a:spcPct val="80000"/>
              </a:lnSpc>
              <a:spcBef>
                <a:spcPts val="360"/>
              </a:spcBef>
              <a:spcAft>
                <a:spcPts val="0"/>
              </a:spcAft>
              <a:buClr>
                <a:schemeClr val="dk1"/>
              </a:buClr>
              <a:buSzPts val="1800"/>
              <a:buFont typeface="Arial"/>
              <a:buNone/>
            </a:pPr>
            <a:endParaRPr sz="2000" dirty="0">
              <a:latin typeface="Comic Sans MS"/>
              <a:ea typeface="Comic Sans MS"/>
              <a:cs typeface="Comic Sans MS"/>
              <a:sym typeface="Comic Sans MS"/>
            </a:endParaRPr>
          </a:p>
          <a:p>
            <a:pPr marL="0" lvl="0" indent="0" algn="l" rtl="0">
              <a:lnSpc>
                <a:spcPct val="80000"/>
              </a:lnSpc>
              <a:spcBef>
                <a:spcPts val="200"/>
              </a:spcBef>
              <a:spcAft>
                <a:spcPts val="0"/>
              </a:spcAft>
              <a:buClr>
                <a:schemeClr val="dk1"/>
              </a:buClr>
              <a:buSzPts val="1000"/>
              <a:buNone/>
            </a:pPr>
            <a:endParaRPr sz="10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4148</Words>
  <Application>Microsoft Office PowerPoint</Application>
  <PresentationFormat>On-screen Show (4:3)</PresentationFormat>
  <Paragraphs>248</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Noto Sans Symbols</vt:lpstr>
      <vt:lpstr>Comic Sans MS</vt:lpstr>
      <vt:lpstr>Arial</vt:lpstr>
      <vt:lpstr>Roboto</vt:lpstr>
      <vt:lpstr>Calibri</vt:lpstr>
      <vt:lpstr>Times New Roman</vt:lpstr>
      <vt:lpstr>Office Theme</vt:lpstr>
      <vt:lpstr> Fáilte go Rang 1!  </vt:lpstr>
      <vt:lpstr>PowerPoint Presentation</vt:lpstr>
      <vt:lpstr>PowerPoint Presentation</vt:lpstr>
      <vt:lpstr> Curaclam    Curriculum</vt:lpstr>
      <vt:lpstr>PowerPoint Presentation</vt:lpstr>
      <vt:lpstr>Curaclam (ar lean…) Curriculum (continued…)</vt:lpstr>
      <vt:lpstr>PowerPoint Presentation</vt:lpstr>
      <vt:lpstr>PowerPoint Presentation</vt:lpstr>
      <vt:lpstr>Spóirt Sports</vt:lpstr>
      <vt:lpstr> Imeachtaí Seach-churaclaim Extra-curricular activities </vt:lpstr>
      <vt:lpstr>An Lá Scoile The School Day</vt:lpstr>
      <vt:lpstr>An Lá Scoile ar lean… The School Day continued…</vt:lpstr>
      <vt:lpstr>PowerPoint Presentation</vt:lpstr>
      <vt:lpstr>Éide Scoile School Uniform</vt:lpstr>
      <vt:lpstr>Éide Scoile School Uniform</vt:lpstr>
      <vt:lpstr>PowerPoint Presentation</vt:lpstr>
      <vt:lpstr>Aip Scoile School App</vt:lpstr>
      <vt:lpstr> Safer Schools NI App</vt:lpstr>
      <vt:lpstr>Tuismitheoirí   Parents</vt:lpstr>
      <vt:lpstr>Foghlaim sa Bhaile Home-learning</vt:lpstr>
      <vt:lpstr>PowerPoint Presentation</vt:lpstr>
      <vt:lpstr>PowerPoint Presentation</vt:lpstr>
      <vt:lpstr>PowerPoint Presentation</vt:lpstr>
      <vt:lpstr>Ag cuidiú le do pháiste  Supporting your child</vt:lpstr>
      <vt:lpstr>PowerPoint Presentation</vt:lpstr>
      <vt:lpstr>PowerPoint Presentation</vt:lpstr>
      <vt:lpstr>Polasaithe Scoile School Policies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Fáilte go Rang 1!</dc:title>
  <dc:creator>M Boden</dc:creator>
  <cp:lastModifiedBy>C Fox</cp:lastModifiedBy>
  <cp:revision>10</cp:revision>
  <dcterms:modified xsi:type="dcterms:W3CDTF">2024-09-30T08:25:40Z</dcterms:modified>
</cp:coreProperties>
</file>