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2" r:id="rId3"/>
    <p:sldId id="263" r:id="rId4"/>
    <p:sldId id="264" r:id="rId5"/>
    <p:sldId id="278" r:id="rId6"/>
    <p:sldId id="279" r:id="rId7"/>
    <p:sldId id="269" r:id="rId8"/>
    <p:sldId id="275" r:id="rId9"/>
    <p:sldId id="276" r:id="rId10"/>
    <p:sldId id="270" r:id="rId11"/>
    <p:sldId id="271" r:id="rId12"/>
    <p:sldId id="272" r:id="rId13"/>
    <p:sldId id="281" r:id="rId14"/>
    <p:sldId id="273" r:id="rId1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7E2D394-A377-4CE5-8D38-D2FEECD2A64B}" type="datetimeFigureOut">
              <a:rPr lang="en-GB" smtClean="0"/>
              <a:t>12/09/2018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A3BFB7D-90A2-42B6-BE07-42B13413C34E}" type="slidenum">
              <a:rPr lang="en-GB" smtClean="0"/>
              <a:t>‹#›</a:t>
            </a:fld>
            <a:endParaRPr lang="en-GB"/>
          </a:p>
        </p:txBody>
      </p:sp>
    </p:spTree>
    <p:extLst>
      <p:ext uri="{BB962C8B-B14F-4D97-AF65-F5344CB8AC3E}">
        <p14:creationId xmlns:p14="http://schemas.microsoft.com/office/powerpoint/2010/main" val="4253232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703"/>
          </a:xfrm>
          <a:prstGeom prst="rect">
            <a:avLst/>
          </a:prstGeom>
        </p:spPr>
        <p:txBody>
          <a:bodyPr vert="horz" lIns="90635" tIns="45318" rIns="90635" bIns="45318" rtlCol="0"/>
          <a:lstStyle>
            <a:lvl1pPr algn="l">
              <a:defRPr sz="1200"/>
            </a:lvl1pPr>
          </a:lstStyle>
          <a:p>
            <a:endParaRPr lang="en-GB"/>
          </a:p>
        </p:txBody>
      </p:sp>
      <p:sp>
        <p:nvSpPr>
          <p:cNvPr id="3" name="Date Placeholder 2"/>
          <p:cNvSpPr>
            <a:spLocks noGrp="1"/>
          </p:cNvSpPr>
          <p:nvPr>
            <p:ph type="dt" idx="1"/>
          </p:nvPr>
        </p:nvSpPr>
        <p:spPr>
          <a:xfrm>
            <a:off x="3850443" y="0"/>
            <a:ext cx="2945659" cy="495703"/>
          </a:xfrm>
          <a:prstGeom prst="rect">
            <a:avLst/>
          </a:prstGeom>
        </p:spPr>
        <p:txBody>
          <a:bodyPr vert="horz" lIns="90635" tIns="45318" rIns="90635" bIns="45318" rtlCol="0"/>
          <a:lstStyle>
            <a:lvl1pPr algn="r">
              <a:defRPr sz="1200"/>
            </a:lvl1pPr>
          </a:lstStyle>
          <a:p>
            <a:fld id="{2F923EDB-DE7A-4758-A039-9160144AD7A8}" type="datetimeFigureOut">
              <a:rPr lang="en-GB" smtClean="0"/>
              <a:t>12/09/2018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635" tIns="45318" rIns="90635" bIns="45318" rtlCol="0" anchor="ctr"/>
          <a:lstStyle/>
          <a:p>
            <a:endParaRPr lang="en-GB"/>
          </a:p>
        </p:txBody>
      </p:sp>
      <p:sp>
        <p:nvSpPr>
          <p:cNvPr id="5" name="Notes Placeholder 4"/>
          <p:cNvSpPr>
            <a:spLocks noGrp="1"/>
          </p:cNvSpPr>
          <p:nvPr>
            <p:ph type="body" sz="quarter" idx="3"/>
          </p:nvPr>
        </p:nvSpPr>
        <p:spPr>
          <a:xfrm>
            <a:off x="679768" y="4714681"/>
            <a:ext cx="5438140" cy="4467617"/>
          </a:xfrm>
          <a:prstGeom prst="rect">
            <a:avLst/>
          </a:prstGeom>
        </p:spPr>
        <p:txBody>
          <a:bodyPr vert="horz" lIns="90635" tIns="45318" rIns="90635" bIns="453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362"/>
            <a:ext cx="2945659" cy="495703"/>
          </a:xfrm>
          <a:prstGeom prst="rect">
            <a:avLst/>
          </a:prstGeom>
        </p:spPr>
        <p:txBody>
          <a:bodyPr vert="horz" lIns="90635" tIns="45318" rIns="90635" bIns="45318"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9362"/>
            <a:ext cx="2945659" cy="495703"/>
          </a:xfrm>
          <a:prstGeom prst="rect">
            <a:avLst/>
          </a:prstGeom>
        </p:spPr>
        <p:txBody>
          <a:bodyPr vert="horz" lIns="90635" tIns="45318" rIns="90635" bIns="45318" rtlCol="0" anchor="b"/>
          <a:lstStyle>
            <a:lvl1pPr algn="r">
              <a:defRPr sz="1200"/>
            </a:lvl1pPr>
          </a:lstStyle>
          <a:p>
            <a:fld id="{395A8055-53F9-42DE-BD79-94A4DADB57D4}" type="slidenum">
              <a:rPr lang="en-GB" smtClean="0"/>
              <a:t>‹#›</a:t>
            </a:fld>
            <a:endParaRPr lang="en-GB"/>
          </a:p>
        </p:txBody>
      </p:sp>
    </p:spTree>
    <p:extLst>
      <p:ext uri="{BB962C8B-B14F-4D97-AF65-F5344CB8AC3E}">
        <p14:creationId xmlns:p14="http://schemas.microsoft.com/office/powerpoint/2010/main" val="919413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5A8055-53F9-42DE-BD79-94A4DADB57D4}" type="slidenum">
              <a:rPr lang="en-GB" smtClean="0"/>
              <a:t>3</a:t>
            </a:fld>
            <a:endParaRPr lang="en-GB"/>
          </a:p>
        </p:txBody>
      </p:sp>
    </p:spTree>
    <p:extLst>
      <p:ext uri="{BB962C8B-B14F-4D97-AF65-F5344CB8AC3E}">
        <p14:creationId xmlns:p14="http://schemas.microsoft.com/office/powerpoint/2010/main" val="117917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BEE02EB-A56A-4ABB-A560-DAA89621C7D9}" type="datetimeFigureOut">
              <a:rPr lang="en-GB"/>
              <a:pPr>
                <a:defRPr/>
              </a:pPr>
              <a:t>12/09/2018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B3A224D-AD65-4CA8-B7BD-6ED8D42626D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559220A-1652-4EA7-BDA0-D11E201AF5AB}" type="datetimeFigureOut">
              <a:rPr lang="en-GB"/>
              <a:pPr>
                <a:defRPr/>
              </a:pPr>
              <a:t>12/09/2018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34E9D1-7034-4E8E-9E67-F88B62413C2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40F02CB-F34A-44E7-93FF-A805254073F5}" type="datetimeFigureOut">
              <a:rPr lang="en-GB"/>
              <a:pPr>
                <a:defRPr/>
              </a:pPr>
              <a:t>12/09/2018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A06C07-8BF9-4753-A0C1-FE0AD326EAD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27D61CA-29B5-4C1F-922C-8D245069B6C5}" type="datetimeFigureOut">
              <a:rPr lang="en-GB"/>
              <a:pPr>
                <a:defRPr/>
              </a:pPr>
              <a:t>12/09/2018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023187B-F7DE-4C48-85BC-CF81B8C6676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449B1E-B8B5-490E-8BD8-550AB8A60DFB}" type="datetimeFigureOut">
              <a:rPr lang="en-GB"/>
              <a:pPr>
                <a:defRPr/>
              </a:pPr>
              <a:t>12/09/2018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E4BD7A8-2F60-4BE3-A1FF-8686058C84F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F9F39AB-5000-459C-944B-FD8A5FA792DB}" type="datetimeFigureOut">
              <a:rPr lang="en-GB"/>
              <a:pPr>
                <a:defRPr/>
              </a:pPr>
              <a:t>12/09/2018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7F848B3-6495-4A9C-B22D-E2769E234D7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0FBB3B4-DE32-4A78-A886-79DD4A63E998}" type="datetimeFigureOut">
              <a:rPr lang="en-GB"/>
              <a:pPr>
                <a:defRPr/>
              </a:pPr>
              <a:t>12/09/2018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C778D73-A140-4ECE-8AB2-212C04EC52A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A47BBED-CD98-40BE-829C-3ED034A5707F}" type="datetimeFigureOut">
              <a:rPr lang="en-GB"/>
              <a:pPr>
                <a:defRPr/>
              </a:pPr>
              <a:t>12/09/2018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B08CAEF-F5FA-4F08-8E20-93866E7FE48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D4E3B6-F280-4EC4-B3EC-6BD508A6503E}" type="datetimeFigureOut">
              <a:rPr lang="en-GB"/>
              <a:pPr>
                <a:defRPr/>
              </a:pPr>
              <a:t>12/09/2018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B0D40E3-11B9-41A4-9465-0A031D10064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C94717-0F2B-4254-95B4-1CFDAEA22A29}" type="datetimeFigureOut">
              <a:rPr lang="en-GB"/>
              <a:pPr>
                <a:defRPr/>
              </a:pPr>
              <a:t>12/09/2018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95A30A3-C9E7-4CFF-AABA-79D33602A0D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3CF9-45D6-45B5-BDC9-F383260D85C9}" type="datetimeFigureOut">
              <a:rPr lang="en-GB"/>
              <a:pPr>
                <a:defRPr/>
              </a:pPr>
              <a:t>12/09/2018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7723329-5401-43CC-9316-42982376DF8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3BD8F6-8605-4BAE-A45C-EAF32D658A33}" type="datetimeFigureOut">
              <a:rPr lang="en-GB"/>
              <a:pPr>
                <a:defRPr/>
              </a:pPr>
              <a:t>12/09/2018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D7864EB-0775-4AC5-977F-75392BEA159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unscoilbb.com/" TargetMode="Externa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bair.ie/" TargetMode="Externa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http://www.irishforparents.ie/" TargetMode="External"/><Relationship Id="rId5" Type="http://schemas.openxmlformats.org/officeDocument/2006/relationships/hyperlink" Target="http://www.bbc.co.uk/northernireland/irish/blas" TargetMode="External"/><Relationship Id="rId4" Type="http://schemas.openxmlformats.org/officeDocument/2006/relationships/hyperlink" Target="http://www.tearma.i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noChangeArrowheads="1"/>
          </p:cNvPicPr>
          <p:nvPr/>
        </p:nvPicPr>
        <p:blipFill>
          <a:blip r:embed="rId2"/>
          <a:srcRect/>
          <a:stretch>
            <a:fillRect/>
          </a:stretch>
        </p:blipFill>
        <p:spPr bwMode="auto">
          <a:xfrm>
            <a:off x="323850" y="404813"/>
            <a:ext cx="8496300" cy="1584325"/>
          </a:xfrm>
          <a:prstGeom prst="rect">
            <a:avLst/>
          </a:prstGeom>
          <a:noFill/>
          <a:ln w="9525">
            <a:noFill/>
            <a:miter lim="800000"/>
            <a:headEnd/>
            <a:tailEnd/>
          </a:ln>
        </p:spPr>
      </p:pic>
      <p:sp>
        <p:nvSpPr>
          <p:cNvPr id="13314" name="Title 1"/>
          <p:cNvSpPr>
            <a:spLocks noGrp="1"/>
          </p:cNvSpPr>
          <p:nvPr>
            <p:ph type="ctrTitle"/>
          </p:nvPr>
        </p:nvSpPr>
        <p:spPr>
          <a:xfrm>
            <a:off x="685800" y="1613867"/>
            <a:ext cx="7772400" cy="1470025"/>
          </a:xfrm>
        </p:spPr>
        <p:txBody>
          <a:bodyPr/>
          <a:lstStyle/>
          <a:p>
            <a:pPr eaLnBrk="1" hangingPunct="1"/>
            <a:r>
              <a:rPr lang="en-GB" sz="5400" dirty="0" err="1" smtClean="0">
                <a:latin typeface="Comic Sans MS" pitchFamily="66" charset="0"/>
              </a:rPr>
              <a:t>Fáilte</a:t>
            </a:r>
            <a:r>
              <a:rPr lang="en-GB" sz="5400" dirty="0" smtClean="0">
                <a:latin typeface="Comic Sans MS" pitchFamily="66" charset="0"/>
              </a:rPr>
              <a:t> go </a:t>
            </a:r>
            <a:br>
              <a:rPr lang="en-GB" sz="5400" dirty="0" smtClean="0">
                <a:latin typeface="Comic Sans MS" pitchFamily="66" charset="0"/>
              </a:rPr>
            </a:br>
            <a:r>
              <a:rPr lang="en-GB" sz="5400" dirty="0" err="1" smtClean="0">
                <a:latin typeface="Comic Sans MS" pitchFamily="66" charset="0"/>
              </a:rPr>
              <a:t>Bunscoil</a:t>
            </a:r>
            <a:r>
              <a:rPr lang="en-GB" sz="5400" dirty="0" smtClean="0">
                <a:latin typeface="Comic Sans MS" pitchFamily="66" charset="0"/>
              </a:rPr>
              <a:t> </a:t>
            </a:r>
            <a:r>
              <a:rPr lang="en-GB" sz="5400" dirty="0" err="1" smtClean="0">
                <a:latin typeface="Comic Sans MS" pitchFamily="66" charset="0"/>
              </a:rPr>
              <a:t>Bheanna</a:t>
            </a:r>
            <a:r>
              <a:rPr lang="en-GB" sz="5400" dirty="0" smtClean="0">
                <a:latin typeface="Comic Sans MS" pitchFamily="66" charset="0"/>
              </a:rPr>
              <a:t> </a:t>
            </a:r>
            <a:r>
              <a:rPr lang="en-GB" sz="5400" dirty="0" err="1" smtClean="0">
                <a:latin typeface="Comic Sans MS" pitchFamily="66" charset="0"/>
              </a:rPr>
              <a:t>Boirche</a:t>
            </a:r>
            <a:r>
              <a:rPr lang="en-GB" sz="4000" dirty="0" smtClean="0">
                <a:latin typeface="Comic Sans MS" pitchFamily="66" charset="0"/>
              </a:rPr>
              <a:t/>
            </a:r>
            <a:br>
              <a:rPr lang="en-GB" sz="4000" dirty="0" smtClean="0">
                <a:latin typeface="Comic Sans MS" pitchFamily="66" charset="0"/>
              </a:rPr>
            </a:br>
            <a:r>
              <a:rPr lang="en-GB" sz="5400" dirty="0" smtClean="0">
                <a:latin typeface="Comic Sans MS" pitchFamily="66" charset="0"/>
              </a:rPr>
              <a:t/>
            </a:r>
            <a:br>
              <a:rPr lang="en-GB" sz="5400" dirty="0" smtClean="0">
                <a:latin typeface="Comic Sans MS" pitchFamily="66" charset="0"/>
              </a:rPr>
            </a:br>
            <a:endParaRPr lang="en-GB" sz="5400" dirty="0" smtClean="0">
              <a:latin typeface="Comic Sans MS" pitchFamily="66" charset="0"/>
            </a:endParaRPr>
          </a:p>
        </p:txBody>
      </p:sp>
      <p:sp>
        <p:nvSpPr>
          <p:cNvPr id="13315" name="Subtitle 2"/>
          <p:cNvSpPr>
            <a:spLocks noGrp="1"/>
          </p:cNvSpPr>
          <p:nvPr>
            <p:ph type="subTitle" idx="1"/>
          </p:nvPr>
        </p:nvSpPr>
        <p:spPr>
          <a:xfrm>
            <a:off x="1476375" y="4797425"/>
            <a:ext cx="6400800" cy="1752600"/>
          </a:xfrm>
        </p:spPr>
        <p:txBody>
          <a:bodyPr/>
          <a:lstStyle/>
          <a:p>
            <a:pPr eaLnBrk="1" hangingPunct="1"/>
            <a:r>
              <a:rPr lang="en-GB" sz="2800" dirty="0" smtClean="0">
                <a:solidFill>
                  <a:srgbClr val="898989"/>
                </a:solidFill>
                <a:latin typeface="Comic Sans MS" pitchFamily="66" charset="0"/>
              </a:rPr>
              <a:t>Rang a 2</a:t>
            </a:r>
          </a:p>
          <a:p>
            <a:pPr eaLnBrk="1" hangingPunct="1"/>
            <a:r>
              <a:rPr lang="en-GB" sz="2800" dirty="0" err="1" smtClean="0">
                <a:solidFill>
                  <a:srgbClr val="898989"/>
                </a:solidFill>
                <a:latin typeface="Comic Sans MS" pitchFamily="66" charset="0"/>
              </a:rPr>
              <a:t>Dé</a:t>
            </a:r>
            <a:r>
              <a:rPr lang="en-GB" sz="2800" dirty="0" smtClean="0">
                <a:solidFill>
                  <a:srgbClr val="898989"/>
                </a:solidFill>
                <a:latin typeface="Comic Sans MS" pitchFamily="66" charset="0"/>
              </a:rPr>
              <a:t> </a:t>
            </a:r>
            <a:r>
              <a:rPr lang="en-GB" sz="2800" dirty="0" err="1" smtClean="0">
                <a:solidFill>
                  <a:srgbClr val="898989"/>
                </a:solidFill>
                <a:latin typeface="Comic Sans MS" pitchFamily="66" charset="0"/>
              </a:rPr>
              <a:t>Máirt</a:t>
            </a:r>
            <a:r>
              <a:rPr lang="en-GB" sz="2800" dirty="0" smtClean="0">
                <a:solidFill>
                  <a:srgbClr val="898989"/>
                </a:solidFill>
                <a:latin typeface="Comic Sans MS" pitchFamily="66" charset="0"/>
              </a:rPr>
              <a:t> </a:t>
            </a:r>
            <a:r>
              <a:rPr lang="en-GB" sz="2800" dirty="0" smtClean="0">
                <a:solidFill>
                  <a:srgbClr val="898989"/>
                </a:solidFill>
                <a:latin typeface="Comic Sans MS" pitchFamily="66" charset="0"/>
              </a:rPr>
              <a:t>18 </a:t>
            </a:r>
            <a:r>
              <a:rPr lang="en-GB" sz="2800" dirty="0" err="1" smtClean="0">
                <a:solidFill>
                  <a:srgbClr val="898989"/>
                </a:solidFill>
                <a:latin typeface="Comic Sans MS" pitchFamily="66" charset="0"/>
              </a:rPr>
              <a:t>úMéan</a:t>
            </a:r>
            <a:r>
              <a:rPr lang="en-GB" sz="2800" dirty="0" smtClean="0">
                <a:solidFill>
                  <a:srgbClr val="898989"/>
                </a:solidFill>
                <a:latin typeface="Comic Sans MS" pitchFamily="66" charset="0"/>
              </a:rPr>
              <a:t> </a:t>
            </a:r>
            <a:r>
              <a:rPr lang="en-GB" sz="2800" dirty="0" err="1" smtClean="0">
                <a:solidFill>
                  <a:srgbClr val="898989"/>
                </a:solidFill>
                <a:latin typeface="Comic Sans MS" pitchFamily="66" charset="0"/>
              </a:rPr>
              <a:t>Fómhair</a:t>
            </a:r>
            <a:r>
              <a:rPr lang="en-GB" sz="2800" dirty="0" smtClean="0">
                <a:solidFill>
                  <a:srgbClr val="898989"/>
                </a:solidFill>
                <a:latin typeface="Comic Sans MS" pitchFamily="66" charset="0"/>
              </a:rPr>
              <a:t> 2018</a:t>
            </a:r>
          </a:p>
          <a:p>
            <a:pPr eaLnBrk="1" hangingPunct="1"/>
            <a:r>
              <a:rPr lang="en-GB" sz="2800" dirty="0" smtClean="0">
                <a:solidFill>
                  <a:srgbClr val="898989"/>
                </a:solidFill>
                <a:latin typeface="Comic Sans MS" pitchFamily="66" charset="0"/>
              </a:rPr>
              <a:t>Tuesday 18</a:t>
            </a:r>
            <a:r>
              <a:rPr lang="en-GB" sz="2800" baseline="30000" dirty="0" smtClean="0">
                <a:solidFill>
                  <a:srgbClr val="898989"/>
                </a:solidFill>
                <a:latin typeface="Comic Sans MS" pitchFamily="66" charset="0"/>
              </a:rPr>
              <a:t>th</a:t>
            </a:r>
            <a:r>
              <a:rPr lang="en-GB" sz="2800" dirty="0" smtClean="0">
                <a:solidFill>
                  <a:srgbClr val="898989"/>
                </a:solidFill>
                <a:latin typeface="Comic Sans MS" pitchFamily="66" charset="0"/>
              </a:rPr>
              <a:t> September </a:t>
            </a:r>
            <a:r>
              <a:rPr lang="en-GB" sz="2800" dirty="0" smtClean="0">
                <a:solidFill>
                  <a:srgbClr val="898989"/>
                </a:solidFill>
                <a:latin typeface="Comic Sans MS" pitchFamily="66" charset="0"/>
              </a:rPr>
              <a:t>2018</a:t>
            </a:r>
            <a:endParaRPr lang="en-GB" sz="1800" dirty="0" smtClean="0">
              <a:solidFill>
                <a:srgbClr val="898989"/>
              </a:solidFill>
              <a:latin typeface="Comic Sans MS" pitchFamily="66" charset="0"/>
            </a:endParaRPr>
          </a:p>
        </p:txBody>
      </p:sp>
      <p:pic>
        <p:nvPicPr>
          <p:cNvPr id="6" name="Picture 5" descr="C:\Users\bmccomiskey765\AppData\Local\Microsoft\Windows\Temporary Internet Files\Content.Word\IMG_279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2627783" y="2636911"/>
            <a:ext cx="4247678" cy="216051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err="1" smtClean="0">
                <a:latin typeface="Comic Sans MS" pitchFamily="66" charset="0"/>
              </a:rPr>
              <a:t>Éadaí</a:t>
            </a:r>
            <a:r>
              <a:rPr lang="en-GB" dirty="0" smtClean="0">
                <a:latin typeface="Comic Sans MS" pitchFamily="66" charset="0"/>
              </a:rPr>
              <a:t> </a:t>
            </a:r>
            <a:r>
              <a:rPr lang="en-GB" dirty="0" err="1" smtClean="0">
                <a:latin typeface="Comic Sans MS" pitchFamily="66" charset="0"/>
              </a:rPr>
              <a:t>Scoile</a:t>
            </a:r>
            <a:r>
              <a:rPr lang="en-GB" dirty="0" smtClean="0">
                <a:latin typeface="Comic Sans MS" pitchFamily="66" charset="0"/>
              </a:rPr>
              <a:t/>
            </a:r>
            <a:br>
              <a:rPr lang="en-GB" dirty="0" smtClean="0">
                <a:latin typeface="Comic Sans MS" pitchFamily="66" charset="0"/>
              </a:rPr>
            </a:br>
            <a:r>
              <a:rPr lang="en-GB" dirty="0" smtClean="0">
                <a:latin typeface="Comic Sans MS" pitchFamily="66" charset="0"/>
              </a:rPr>
              <a:t>School Uniform</a:t>
            </a:r>
            <a:endParaRPr lang="en-GB" dirty="0">
              <a:latin typeface="Comic Sans MS" pitchFamily="66" charset="0"/>
            </a:endParaRPr>
          </a:p>
        </p:txBody>
      </p:sp>
      <p:sp>
        <p:nvSpPr>
          <p:cNvPr id="3" name="Content Placeholder 2"/>
          <p:cNvSpPr>
            <a:spLocks noGrp="1"/>
          </p:cNvSpPr>
          <p:nvPr>
            <p:ph idx="1"/>
          </p:nvPr>
        </p:nvSpPr>
        <p:spPr>
          <a:xfrm>
            <a:off x="457200" y="1600200"/>
            <a:ext cx="8229600" cy="5069160"/>
          </a:xfrm>
        </p:spPr>
        <p:txBody>
          <a:bodyPr rtlCol="0">
            <a:normAutofit fontScale="47500" lnSpcReduction="20000"/>
          </a:bodyPr>
          <a:lstStyle/>
          <a:p>
            <a:pPr marL="0" indent="0" eaLnBrk="1" fontAlgn="auto" hangingPunct="1">
              <a:spcAft>
                <a:spcPts val="0"/>
              </a:spcAft>
              <a:buFont typeface="Arial" pitchFamily="34" charset="0"/>
              <a:buNone/>
              <a:defRPr/>
            </a:pPr>
            <a:r>
              <a:rPr lang="en-GB" b="1" dirty="0" smtClean="0">
                <a:solidFill>
                  <a:srgbClr val="000000"/>
                </a:solidFill>
                <a:latin typeface="Comic Sans MS"/>
                <a:ea typeface="Times New Roman"/>
              </a:rPr>
              <a:t>Our uniform consists of:</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Navy sweatshirt embroidered with the school logo and motto (available from O’Hare’s Clothes Shop in </a:t>
            </a:r>
            <a:r>
              <a:rPr lang="en-GB" dirty="0" err="1" smtClean="0">
                <a:solidFill>
                  <a:srgbClr val="000000"/>
                </a:solidFill>
                <a:latin typeface="Comic Sans MS"/>
                <a:ea typeface="Times New Roman"/>
              </a:rPr>
              <a:t>Castlewellan</a:t>
            </a:r>
            <a:r>
              <a:rPr lang="en-GB" dirty="0" smtClean="0">
                <a:solidFill>
                  <a:srgbClr val="000000"/>
                </a:solidFill>
                <a:latin typeface="Comic Sans MS"/>
                <a:ea typeface="Times New Roman"/>
              </a:rPr>
              <a:t>, Co. Down);</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Grey trousers, skirt or shorts;</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Green polo shirt embroidered with the school logo and motto;</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Navy school coat (optional);</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Black shoes;</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Girls may wear navy knee socks, navy tights or white ankle socks;</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Girls may wear navy or green gingham dresses in the summer time;</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During periods of cold weather girls may wear trousers.</a:t>
            </a:r>
            <a:endParaRPr lang="en-GB" dirty="0" smtClean="0">
              <a:latin typeface="Times New Roman"/>
              <a:ea typeface="Times New Roman"/>
            </a:endParaRPr>
          </a:p>
          <a:p>
            <a:pPr marL="0" indent="0" eaLnBrk="1" fontAlgn="auto" hangingPunct="1">
              <a:spcAft>
                <a:spcPts val="0"/>
              </a:spcAft>
              <a:buFont typeface="Arial" pitchFamily="34" charset="0"/>
              <a:buNone/>
              <a:defRPr/>
            </a:pPr>
            <a:endParaRPr lang="en-GB" b="1" dirty="0" smtClean="0">
              <a:solidFill>
                <a:srgbClr val="000000"/>
              </a:solidFill>
              <a:latin typeface="Comic Sans MS"/>
              <a:ea typeface="Times New Roman"/>
            </a:endParaRPr>
          </a:p>
          <a:p>
            <a:pPr marL="0" indent="0" eaLnBrk="1" fontAlgn="auto" hangingPunct="1">
              <a:spcAft>
                <a:spcPts val="0"/>
              </a:spcAft>
              <a:buFont typeface="Arial" pitchFamily="34" charset="0"/>
              <a:buNone/>
              <a:defRPr/>
            </a:pPr>
            <a:endParaRPr lang="en-GB" b="1" dirty="0" smtClean="0">
              <a:solidFill>
                <a:srgbClr val="000000"/>
              </a:solidFill>
              <a:latin typeface="Comic Sans MS"/>
              <a:ea typeface="Times New Roman"/>
            </a:endParaRPr>
          </a:p>
          <a:p>
            <a:pPr marL="0" indent="0" eaLnBrk="1" fontAlgn="auto" hangingPunct="1">
              <a:spcAft>
                <a:spcPts val="0"/>
              </a:spcAft>
              <a:buFont typeface="Arial" pitchFamily="34" charset="0"/>
              <a:buNone/>
              <a:defRPr/>
            </a:pPr>
            <a:r>
              <a:rPr lang="en-GB" b="1" dirty="0" smtClean="0">
                <a:solidFill>
                  <a:srgbClr val="000000"/>
                </a:solidFill>
                <a:latin typeface="Comic Sans MS"/>
                <a:ea typeface="Times New Roman"/>
              </a:rPr>
              <a:t>P.E. uniform consists of:</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Grey/ navy track bottoms, or grey/navy shorts;</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Suitable trainers</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School football jersey (optional) available to order </a:t>
            </a:r>
          </a:p>
          <a:p>
            <a:pPr fontAlgn="auto">
              <a:spcAft>
                <a:spcPts val="0"/>
              </a:spcAft>
              <a:buFont typeface="Symbol"/>
              <a:buChar char=""/>
              <a:defRPr/>
            </a:pPr>
            <a:r>
              <a:rPr lang="en-GB" dirty="0">
                <a:solidFill>
                  <a:srgbClr val="000000"/>
                </a:solidFill>
                <a:latin typeface="Comic Sans MS"/>
                <a:ea typeface="Times New Roman"/>
              </a:rPr>
              <a:t>We have a school jersey which is OPTIONAL</a:t>
            </a:r>
          </a:p>
          <a:p>
            <a:pPr fontAlgn="auto">
              <a:spcAft>
                <a:spcPts val="0"/>
              </a:spcAft>
              <a:buFont typeface="Symbol"/>
              <a:buChar char=""/>
              <a:defRPr/>
            </a:pPr>
            <a:r>
              <a:rPr lang="en-GB" dirty="0">
                <a:solidFill>
                  <a:srgbClr val="000000"/>
                </a:solidFill>
                <a:latin typeface="Comic Sans MS"/>
                <a:ea typeface="Times New Roman"/>
              </a:rPr>
              <a:t>NO JERSEYS OR BRANDED HOODIES</a:t>
            </a:r>
          </a:p>
          <a:p>
            <a:pPr marL="0" indent="0" fontAlgn="auto">
              <a:spcAft>
                <a:spcPts val="0"/>
              </a:spcAft>
              <a:buNone/>
              <a:defRPr/>
            </a:pPr>
            <a:endParaRPr lang="en-GB" dirty="0">
              <a:solidFill>
                <a:srgbClr val="000000"/>
              </a:solidFill>
              <a:latin typeface="Comic Sans MS"/>
            </a:endParaRPr>
          </a:p>
          <a:p>
            <a:pPr marL="0" indent="0" fontAlgn="auto">
              <a:spcAft>
                <a:spcPts val="0"/>
              </a:spcAft>
              <a:buNone/>
              <a:defRPr/>
            </a:pPr>
            <a:r>
              <a:rPr lang="en-GB" dirty="0">
                <a:solidFill>
                  <a:srgbClr val="000000"/>
                </a:solidFill>
                <a:latin typeface="Comic Sans MS"/>
              </a:rPr>
              <a:t>**PLEASE ENSURE ALL ITEMS OF CLOTHING ARE LABELLED CLEARLY!**</a:t>
            </a:r>
            <a:endParaRPr lang="en-GB" dirty="0"/>
          </a:p>
          <a:p>
            <a:pPr eaLnBrk="1" fontAlgn="auto" hangingPunct="1">
              <a:spcAft>
                <a:spcPts val="0"/>
              </a:spcAft>
              <a:buFont typeface="Symbol"/>
              <a:buChar cha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 calcmode="lin" valueType="num">
                                      <p:cBhvr additive="base">
                                        <p:cTn id="6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 calcmode="lin" valueType="num">
                                      <p:cBhvr additive="base">
                                        <p:cTn id="7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 calcmode="lin" valueType="num">
                                      <p:cBhvr additive="base">
                                        <p:cTn id="8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3">
                                            <p:txEl>
                                              <p:pRg st="14" end="14"/>
                                            </p:txEl>
                                          </p:spTgt>
                                        </p:tgtEl>
                                        <p:attrNameLst>
                                          <p:attrName>style.visibility</p:attrName>
                                        </p:attrNameLst>
                                      </p:cBhvr>
                                      <p:to>
                                        <p:strVal val="visible"/>
                                      </p:to>
                                    </p:set>
                                    <p:anim calcmode="lin" valueType="num">
                                      <p:cBhvr additive="base">
                                        <p:cTn id="86"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3">
                                            <p:txEl>
                                              <p:pRg st="15" end="15"/>
                                            </p:txEl>
                                          </p:spTgt>
                                        </p:tgtEl>
                                        <p:attrNameLst>
                                          <p:attrName>style.visibility</p:attrName>
                                        </p:attrNameLst>
                                      </p:cBhvr>
                                      <p:to>
                                        <p:strVal val="visible"/>
                                      </p:to>
                                    </p:set>
                                    <p:anim calcmode="lin" valueType="num">
                                      <p:cBhvr additive="base">
                                        <p:cTn id="92"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3">
                                            <p:txEl>
                                              <p:pRg st="16" end="16"/>
                                            </p:txEl>
                                          </p:spTgt>
                                        </p:tgtEl>
                                        <p:attrNameLst>
                                          <p:attrName>style.visibility</p:attrName>
                                        </p:attrNameLst>
                                      </p:cBhvr>
                                      <p:to>
                                        <p:strVal val="visible"/>
                                      </p:to>
                                    </p:set>
                                    <p:anim calcmode="lin" valueType="num">
                                      <p:cBhvr additive="base">
                                        <p:cTn id="98"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3">
                                            <p:txEl>
                                              <p:pRg st="18" end="18"/>
                                            </p:txEl>
                                          </p:spTgt>
                                        </p:tgtEl>
                                        <p:attrNameLst>
                                          <p:attrName>style.visibility</p:attrName>
                                        </p:attrNameLst>
                                      </p:cBhvr>
                                      <p:to>
                                        <p:strVal val="visible"/>
                                      </p:to>
                                    </p:set>
                                    <p:anim calcmode="lin" valueType="num">
                                      <p:cBhvr additive="base">
                                        <p:cTn id="104"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3554" name="Title 1"/>
          <p:cNvSpPr>
            <a:spLocks noGrp="1"/>
          </p:cNvSpPr>
          <p:nvPr>
            <p:ph type="title"/>
          </p:nvPr>
        </p:nvSpPr>
        <p:spPr/>
        <p:txBody>
          <a:bodyPr/>
          <a:lstStyle/>
          <a:p>
            <a:pPr eaLnBrk="1" hangingPunct="1"/>
            <a:r>
              <a:rPr lang="en-GB" smtClean="0">
                <a:latin typeface="Comic Sans MS" pitchFamily="66" charset="0"/>
              </a:rPr>
              <a:t>Tuismitheoirí - Parents</a:t>
            </a:r>
          </a:p>
        </p:txBody>
      </p:sp>
      <p:sp>
        <p:nvSpPr>
          <p:cNvPr id="3" name="Content Placeholder 2"/>
          <p:cNvSpPr>
            <a:spLocks noGrp="1"/>
          </p:cNvSpPr>
          <p:nvPr>
            <p:ph idx="1"/>
          </p:nvPr>
        </p:nvSpPr>
        <p:spPr>
          <a:xfrm>
            <a:off x="457200" y="1341438"/>
            <a:ext cx="8229600" cy="4967287"/>
          </a:xfrm>
        </p:spPr>
        <p:txBody>
          <a:bodyPr rtlCol="0">
            <a:normAutofit fontScale="47500" lnSpcReduction="20000"/>
          </a:bodyPr>
          <a:lstStyle/>
          <a:p>
            <a:pPr marL="0" indent="0" algn="just" eaLnBrk="1" fontAlgn="auto" hangingPunct="1">
              <a:spcAft>
                <a:spcPts val="0"/>
              </a:spcAft>
              <a:buFont typeface="Arial" pitchFamily="34" charset="0"/>
              <a:buNone/>
              <a:defRPr/>
            </a:pPr>
            <a:endParaRPr lang="en-GB" dirty="0" smtClean="0">
              <a:solidFill>
                <a:srgbClr val="000000"/>
              </a:solidFill>
              <a:latin typeface="Comic Sans MS"/>
              <a:ea typeface="ヒラギノ角ゴ Pro W3"/>
            </a:endParaRPr>
          </a:p>
          <a:p>
            <a:pPr marL="0" indent="0" algn="just" fontAlgn="auto">
              <a:spcAft>
                <a:spcPts val="0"/>
              </a:spcAft>
              <a:buFont typeface="Arial" pitchFamily="34" charset="0"/>
              <a:buNone/>
              <a:defRPr/>
            </a:pPr>
            <a:r>
              <a:rPr lang="en-GB" dirty="0" smtClean="0">
                <a:solidFill>
                  <a:srgbClr val="000000"/>
                </a:solidFill>
                <a:latin typeface="Comic Sans MS"/>
                <a:ea typeface="ヒラギノ角ゴ Pro W3"/>
              </a:rPr>
              <a:t> </a:t>
            </a:r>
            <a:r>
              <a:rPr lang="en-GB" dirty="0">
                <a:solidFill>
                  <a:srgbClr val="000000"/>
                </a:solidFill>
                <a:latin typeface="Comic Sans MS"/>
                <a:ea typeface="ヒラギノ角ゴ Pro W3"/>
              </a:rPr>
              <a:t>Our caring, family ethos at </a:t>
            </a:r>
            <a:r>
              <a:rPr lang="en-GB" dirty="0" err="1">
                <a:solidFill>
                  <a:srgbClr val="000000"/>
                </a:solidFill>
                <a:latin typeface="Comic Sans MS"/>
                <a:ea typeface="ヒラギノ角ゴ Pro W3"/>
              </a:rPr>
              <a:t>Bunscoil</a:t>
            </a:r>
            <a:r>
              <a:rPr lang="en-GB" dirty="0">
                <a:solidFill>
                  <a:srgbClr val="000000"/>
                </a:solidFill>
                <a:latin typeface="Comic Sans MS"/>
                <a:ea typeface="ヒラギノ角ゴ Pro W3"/>
              </a:rPr>
              <a:t> </a:t>
            </a:r>
            <a:r>
              <a:rPr lang="en-GB" dirty="0" err="1">
                <a:solidFill>
                  <a:srgbClr val="000000"/>
                </a:solidFill>
                <a:latin typeface="Comic Sans MS"/>
                <a:ea typeface="ヒラギノ角ゴ Pro W3"/>
              </a:rPr>
              <a:t>Bheanna</a:t>
            </a:r>
            <a:r>
              <a:rPr lang="en-GB" dirty="0">
                <a:solidFill>
                  <a:srgbClr val="000000"/>
                </a:solidFill>
                <a:latin typeface="Comic Sans MS"/>
                <a:ea typeface="ヒラギノ角ゴ Pro W3"/>
              </a:rPr>
              <a:t> </a:t>
            </a:r>
            <a:r>
              <a:rPr lang="en-GB" dirty="0" err="1">
                <a:solidFill>
                  <a:srgbClr val="000000"/>
                </a:solidFill>
                <a:latin typeface="Comic Sans MS"/>
                <a:ea typeface="ヒラギノ角ゴ Pro W3"/>
              </a:rPr>
              <a:t>Boirche</a:t>
            </a:r>
            <a:r>
              <a:rPr lang="en-GB" dirty="0">
                <a:solidFill>
                  <a:srgbClr val="000000"/>
                </a:solidFill>
                <a:latin typeface="Comic Sans MS"/>
                <a:ea typeface="ヒラギノ角ゴ Pro W3"/>
              </a:rPr>
              <a:t> means that we strongly value the importance of parental input in their child’s education,  and we enjoy a wonderful level of parental participation and involvement in our school community here at </a:t>
            </a:r>
            <a:r>
              <a:rPr lang="en-GB" dirty="0" err="1">
                <a:solidFill>
                  <a:srgbClr val="000000"/>
                </a:solidFill>
                <a:latin typeface="Comic Sans MS"/>
                <a:ea typeface="ヒラギノ角ゴ Pro W3"/>
              </a:rPr>
              <a:t>Bunscoil</a:t>
            </a:r>
            <a:r>
              <a:rPr lang="en-GB" dirty="0">
                <a:solidFill>
                  <a:srgbClr val="000000"/>
                </a:solidFill>
                <a:latin typeface="Comic Sans MS"/>
                <a:ea typeface="ヒラギノ角ゴ Pro W3"/>
              </a:rPr>
              <a:t> </a:t>
            </a:r>
            <a:r>
              <a:rPr lang="en-GB" dirty="0" err="1">
                <a:solidFill>
                  <a:srgbClr val="000000"/>
                </a:solidFill>
                <a:latin typeface="Comic Sans MS"/>
                <a:ea typeface="ヒラギノ角ゴ Pro W3"/>
              </a:rPr>
              <a:t>Bheanna</a:t>
            </a:r>
            <a:r>
              <a:rPr lang="en-GB" dirty="0">
                <a:solidFill>
                  <a:srgbClr val="000000"/>
                </a:solidFill>
                <a:latin typeface="Comic Sans MS"/>
                <a:ea typeface="ヒラギノ角ゴ Pro W3"/>
              </a:rPr>
              <a:t> </a:t>
            </a:r>
            <a:r>
              <a:rPr lang="en-GB" dirty="0" err="1">
                <a:solidFill>
                  <a:srgbClr val="000000"/>
                </a:solidFill>
                <a:latin typeface="Comic Sans MS"/>
                <a:ea typeface="ヒラギノ角ゴ Pro W3"/>
              </a:rPr>
              <a:t>Boirche</a:t>
            </a:r>
            <a:r>
              <a:rPr lang="en-GB" dirty="0">
                <a:solidFill>
                  <a:srgbClr val="000000"/>
                </a:solidFill>
                <a:latin typeface="Comic Sans MS"/>
                <a:ea typeface="ヒラギノ角ゴ Pro W3"/>
              </a:rPr>
              <a:t>. </a:t>
            </a:r>
          </a:p>
          <a:p>
            <a:pPr marL="0" indent="0" algn="just" fontAlgn="auto">
              <a:spcAft>
                <a:spcPts val="0"/>
              </a:spcAft>
              <a:buFont typeface="Arial" pitchFamily="34" charset="0"/>
              <a:buNone/>
              <a:defRPr/>
            </a:pPr>
            <a:r>
              <a:rPr lang="en-GB" dirty="0">
                <a:solidFill>
                  <a:srgbClr val="000000"/>
                </a:solidFill>
                <a:latin typeface="Comic Sans MS"/>
                <a:ea typeface="ヒラギノ角ゴ Pro W3"/>
              </a:rPr>
              <a:t> </a:t>
            </a:r>
            <a:endParaRPr lang="en-GB" dirty="0">
              <a:solidFill>
                <a:srgbClr val="000000"/>
              </a:solidFill>
              <a:latin typeface="Times New Roman"/>
              <a:ea typeface="ヒラギノ角ゴ Pro W3"/>
            </a:endParaRPr>
          </a:p>
          <a:p>
            <a:pPr marL="0" indent="0" algn="just" fontAlgn="auto">
              <a:spcAft>
                <a:spcPts val="0"/>
              </a:spcAft>
              <a:buFont typeface="Arial" pitchFamily="34" charset="0"/>
              <a:buNone/>
              <a:defRPr/>
            </a:pPr>
            <a:r>
              <a:rPr lang="en-GB" dirty="0">
                <a:solidFill>
                  <a:srgbClr val="000000"/>
                </a:solidFill>
                <a:latin typeface="Comic Sans MS"/>
                <a:ea typeface="ヒラギノ角ゴ Pro W3"/>
              </a:rPr>
              <a:t>We strive to involve parents in the life of the school.  Parents help </a:t>
            </a:r>
            <a:r>
              <a:rPr lang="en-GB" dirty="0" smtClean="0">
                <a:solidFill>
                  <a:srgbClr val="000000"/>
                </a:solidFill>
                <a:latin typeface="Comic Sans MS"/>
                <a:ea typeface="ヒラギノ角ゴ Pro W3"/>
              </a:rPr>
              <a:t>with </a:t>
            </a:r>
            <a:r>
              <a:rPr lang="en-GB" dirty="0">
                <a:solidFill>
                  <a:srgbClr val="000000"/>
                </a:solidFill>
                <a:latin typeface="Comic Sans MS"/>
                <a:ea typeface="ヒラギノ角ゴ Pro W3"/>
              </a:rPr>
              <a:t>after-school activities and assist on school trips and events.  Parents are employed in the school as lunchtime supervisors and classroom assistants. Parents are also involved in school fundraising,  and we have a very active and vibrant Parents’ Support Group who regularly organise fundraising events and activities to help subsidise school trips and equipment.</a:t>
            </a:r>
            <a:endParaRPr lang="en-GB" dirty="0">
              <a:solidFill>
                <a:srgbClr val="000000"/>
              </a:solidFill>
              <a:latin typeface="Times New Roman"/>
              <a:ea typeface="ヒラギノ角ゴ Pro W3"/>
            </a:endParaRPr>
          </a:p>
          <a:p>
            <a:pPr marL="0" indent="0" algn="just" fontAlgn="auto">
              <a:spcAft>
                <a:spcPts val="0"/>
              </a:spcAft>
              <a:buFont typeface="Arial" pitchFamily="34" charset="0"/>
              <a:buNone/>
              <a:defRPr/>
            </a:pPr>
            <a:r>
              <a:rPr lang="en-GB" dirty="0">
                <a:solidFill>
                  <a:srgbClr val="000000"/>
                </a:solidFill>
                <a:latin typeface="Comic Sans MS"/>
                <a:ea typeface="ヒラギノ角ゴ Pro W3"/>
              </a:rPr>
              <a:t> </a:t>
            </a:r>
            <a:endParaRPr lang="en-GB" dirty="0">
              <a:solidFill>
                <a:srgbClr val="000000"/>
              </a:solidFill>
              <a:latin typeface="Times New Roman"/>
              <a:ea typeface="ヒラギノ角ゴ Pro W3"/>
            </a:endParaRPr>
          </a:p>
          <a:p>
            <a:pPr marL="0" indent="0" algn="just" fontAlgn="auto">
              <a:spcAft>
                <a:spcPts val="0"/>
              </a:spcAft>
              <a:buFont typeface="Arial" pitchFamily="34" charset="0"/>
              <a:buNone/>
              <a:defRPr/>
            </a:pPr>
            <a:r>
              <a:rPr lang="en-GB" dirty="0">
                <a:solidFill>
                  <a:srgbClr val="000000"/>
                </a:solidFill>
                <a:latin typeface="Comic Sans MS"/>
                <a:ea typeface="ヒラギノ角ゴ Pro W3"/>
              </a:rPr>
              <a:t>We believe that happy children are more effective learners.  </a:t>
            </a:r>
            <a:r>
              <a:rPr lang="en-GB" u="sng" dirty="0">
                <a:solidFill>
                  <a:srgbClr val="000000"/>
                </a:solidFill>
                <a:latin typeface="Comic Sans MS"/>
                <a:ea typeface="ヒラギノ角ゴ Pro W3"/>
              </a:rPr>
              <a:t>Parents are always encouraged to discuss any concerns they may have either with the class teacher or with the principal</a:t>
            </a:r>
            <a:r>
              <a:rPr lang="en-GB" dirty="0">
                <a:solidFill>
                  <a:srgbClr val="000000"/>
                </a:solidFill>
                <a:latin typeface="Comic Sans MS"/>
                <a:ea typeface="ヒラギノ角ゴ Pro W3"/>
              </a:rPr>
              <a:t>.  Our door is always open, and we pride ourselves here at </a:t>
            </a:r>
            <a:r>
              <a:rPr lang="en-GB" dirty="0" err="1">
                <a:solidFill>
                  <a:srgbClr val="000000"/>
                </a:solidFill>
                <a:latin typeface="Comic Sans MS"/>
                <a:ea typeface="ヒラギノ角ゴ Pro W3"/>
              </a:rPr>
              <a:t>Bunscoil</a:t>
            </a:r>
            <a:r>
              <a:rPr lang="en-GB" dirty="0">
                <a:solidFill>
                  <a:srgbClr val="000000"/>
                </a:solidFill>
                <a:latin typeface="Comic Sans MS"/>
                <a:ea typeface="ヒラギノ角ゴ Pro W3"/>
              </a:rPr>
              <a:t> </a:t>
            </a:r>
            <a:r>
              <a:rPr lang="en-GB" dirty="0" err="1">
                <a:solidFill>
                  <a:srgbClr val="000000"/>
                </a:solidFill>
                <a:latin typeface="Comic Sans MS"/>
                <a:ea typeface="ヒラギノ角ゴ Pro W3"/>
              </a:rPr>
              <a:t>Bheanna</a:t>
            </a:r>
            <a:r>
              <a:rPr lang="en-GB" dirty="0">
                <a:solidFill>
                  <a:srgbClr val="000000"/>
                </a:solidFill>
                <a:latin typeface="Comic Sans MS"/>
                <a:ea typeface="ヒラギノ角ゴ Pro W3"/>
              </a:rPr>
              <a:t> </a:t>
            </a:r>
            <a:r>
              <a:rPr lang="en-GB" dirty="0" err="1">
                <a:solidFill>
                  <a:srgbClr val="000000"/>
                </a:solidFill>
                <a:latin typeface="Comic Sans MS"/>
                <a:ea typeface="ヒラギノ角ゴ Pro W3"/>
              </a:rPr>
              <a:t>Boirche</a:t>
            </a:r>
            <a:r>
              <a:rPr lang="en-GB" dirty="0">
                <a:solidFill>
                  <a:srgbClr val="000000"/>
                </a:solidFill>
                <a:latin typeface="Comic Sans MS"/>
                <a:ea typeface="ヒラギノ角ゴ Pro W3"/>
              </a:rPr>
              <a:t> in our open and friendly relationships between teachers and parents. </a:t>
            </a:r>
          </a:p>
          <a:p>
            <a:pPr marL="0" indent="0" algn="just" fontAlgn="auto">
              <a:spcAft>
                <a:spcPts val="0"/>
              </a:spcAft>
              <a:buFont typeface="Arial" pitchFamily="34" charset="0"/>
              <a:buNone/>
              <a:defRPr/>
            </a:pPr>
            <a:endParaRPr lang="en-GB" dirty="0">
              <a:solidFill>
                <a:srgbClr val="000000"/>
              </a:solidFill>
              <a:latin typeface="Comic Sans MS"/>
              <a:ea typeface="ヒラギノ角ゴ Pro W3"/>
            </a:endParaRPr>
          </a:p>
          <a:p>
            <a:pPr marL="0" indent="0" algn="just" fontAlgn="auto">
              <a:spcAft>
                <a:spcPts val="0"/>
              </a:spcAft>
              <a:buFont typeface="Arial" pitchFamily="34" charset="0"/>
              <a:buNone/>
              <a:defRPr/>
            </a:pPr>
            <a:r>
              <a:rPr lang="en-GB" dirty="0" smtClean="0">
                <a:solidFill>
                  <a:srgbClr val="000000"/>
                </a:solidFill>
                <a:latin typeface="Comic Sans MS"/>
                <a:ea typeface="ヒラギノ角ゴ Pro W3"/>
              </a:rPr>
              <a:t>In </a:t>
            </a:r>
            <a:r>
              <a:rPr lang="en-GB" dirty="0">
                <a:solidFill>
                  <a:srgbClr val="000000"/>
                </a:solidFill>
                <a:latin typeface="Comic Sans MS"/>
                <a:ea typeface="ヒラギノ角ゴ Pro W3"/>
              </a:rPr>
              <a:t>addition, BBB has a private Facebook Group which would regularly post photos and reminders of what’s been happening at school. Make sure to join!</a:t>
            </a:r>
            <a:endParaRPr lang="en-GB" dirty="0">
              <a:solidFill>
                <a:srgbClr val="000000"/>
              </a:solidFill>
              <a:latin typeface="Times New Roman"/>
              <a:ea typeface="ヒラギノ角ゴ Pro W3"/>
            </a:endParaRPr>
          </a:p>
          <a:p>
            <a:pPr marL="0" indent="0" fontAlgn="auto">
              <a:spcAft>
                <a:spcPts val="0"/>
              </a:spcAft>
              <a:buFont typeface="Arial" pitchFamily="34" charset="0"/>
              <a:buNone/>
              <a:defRPr/>
            </a:pPr>
            <a:endParaRPr lang="en-GB" dirty="0"/>
          </a:p>
          <a:p>
            <a:pPr eaLnBrk="1" fontAlgn="auto" hangingPunct="1">
              <a:spcAft>
                <a:spcPts val="0"/>
              </a:spcAft>
              <a:buFont typeface="Arial" pitchFamily="34" charset="0"/>
              <a:buChar char="•"/>
              <a:defRPr/>
            </a:pPr>
            <a:r>
              <a:rPr lang="en-GB" dirty="0">
                <a:latin typeface="Comic Sans MS" panose="030F0702030302020204" pitchFamily="66" charset="0"/>
              </a:rPr>
              <a:t>App </a:t>
            </a:r>
            <a:r>
              <a:rPr lang="en-GB" dirty="0" err="1">
                <a:latin typeface="Comic Sans MS" panose="030F0702030302020204" pitchFamily="66" charset="0"/>
              </a:rPr>
              <a:t>scoile</a:t>
            </a:r>
            <a:r>
              <a:rPr lang="en-GB" dirty="0">
                <a:latin typeface="Comic Sans MS" panose="030F0702030302020204" pitchFamily="66" charset="0"/>
              </a:rPr>
              <a:t> ‘</a:t>
            </a:r>
            <a:r>
              <a:rPr lang="en-GB" dirty="0" err="1">
                <a:latin typeface="Comic Sans MS" panose="030F0702030302020204" pitchFamily="66" charset="0"/>
              </a:rPr>
              <a:t>SchoolsNI</a:t>
            </a:r>
            <a:r>
              <a:rPr lang="en-GB" dirty="0">
                <a:latin typeface="Comic Sans MS" panose="030F0702030302020204" pitchFamily="66" charset="0"/>
              </a:rPr>
              <a:t>’ a </a:t>
            </a:r>
            <a:r>
              <a:rPr lang="en-GB" dirty="0" err="1">
                <a:latin typeface="Comic Sans MS" panose="030F0702030302020204" pitchFamily="66" charset="0"/>
              </a:rPr>
              <a:t>íoslódáíl</a:t>
            </a:r>
            <a:r>
              <a:rPr lang="en-GB" dirty="0">
                <a:latin typeface="Comic Sans MS" panose="030F0702030302020204" pitchFamily="66" charset="0"/>
              </a:rPr>
              <a:t>- Download the School App for texts  </a:t>
            </a:r>
            <a:r>
              <a:rPr lang="en-GB" dirty="0" err="1">
                <a:latin typeface="Comic Sans MS" panose="030F0702030302020204" pitchFamily="66" charset="0"/>
              </a:rPr>
              <a:t>Feilire</a:t>
            </a:r>
            <a:r>
              <a:rPr lang="en-GB" dirty="0">
                <a:latin typeface="Comic Sans MS" panose="030F0702030302020204" pitchFamily="66" charset="0"/>
              </a:rPr>
              <a:t> </a:t>
            </a:r>
            <a:r>
              <a:rPr lang="en-GB" dirty="0" err="1">
                <a:latin typeface="Comic Sans MS" panose="030F0702030302020204" pitchFamily="66" charset="0"/>
              </a:rPr>
              <a:t>scoile</a:t>
            </a:r>
            <a:r>
              <a:rPr lang="en-GB" dirty="0">
                <a:latin typeface="Comic Sans MS" panose="030F0702030302020204" pitchFamily="66" charset="0"/>
              </a:rPr>
              <a:t> </a:t>
            </a:r>
            <a:r>
              <a:rPr lang="en-GB" dirty="0" err="1">
                <a:latin typeface="Comic Sans MS" panose="030F0702030302020204" pitchFamily="66" charset="0"/>
              </a:rPr>
              <a:t>ar</a:t>
            </a:r>
            <a:r>
              <a:rPr lang="en-GB" dirty="0">
                <a:latin typeface="Comic Sans MS" panose="030F0702030302020204" pitchFamily="66" charset="0"/>
              </a:rPr>
              <a:t> </a:t>
            </a:r>
            <a:r>
              <a:rPr lang="en-GB" u="sng" dirty="0">
                <a:latin typeface="Comic Sans MS" panose="030F0702030302020204" pitchFamily="66" charset="0"/>
                <a:hlinkClick r:id="rId3"/>
              </a:rPr>
              <a:t>www.bunscoilbb.com</a:t>
            </a:r>
            <a:r>
              <a:rPr lang="en-GB" dirty="0">
                <a:latin typeface="Comic Sans MS" panose="030F0702030302020204" pitchFamily="66" charset="0"/>
              </a:rPr>
              <a:t> a </a:t>
            </a:r>
            <a:r>
              <a:rPr lang="en-GB" dirty="0" err="1">
                <a:latin typeface="Comic Sans MS" panose="030F0702030302020204" pitchFamily="66" charset="0"/>
              </a:rPr>
              <a:t>úsáid</a:t>
            </a:r>
            <a:r>
              <a:rPr lang="en-GB" dirty="0">
                <a:latin typeface="Comic Sans MS" panose="030F0702030302020204" pitchFamily="66" charset="0"/>
              </a:rPr>
              <a:t> go </a:t>
            </a:r>
            <a:r>
              <a:rPr lang="en-GB" dirty="0" err="1">
                <a:latin typeface="Comic Sans MS" panose="030F0702030302020204" pitchFamily="66" charset="0"/>
              </a:rPr>
              <a:t>minic</a:t>
            </a:r>
            <a:r>
              <a:rPr lang="en-GB" dirty="0">
                <a:latin typeface="Comic Sans MS" panose="030F0702030302020204" pitchFamily="66" charset="0"/>
              </a:rPr>
              <a:t> </a:t>
            </a:r>
          </a:p>
          <a:p>
            <a:pPr eaLnBrk="1" fontAlgn="auto" hangingPunct="1">
              <a:spcAft>
                <a:spcPts val="0"/>
              </a:spcAft>
              <a:buFont typeface="Arial" pitchFamily="34" charset="0"/>
              <a:buChar char="•"/>
              <a:defRPr/>
            </a:pPr>
            <a:r>
              <a:rPr lang="en-GB" dirty="0">
                <a:latin typeface="Comic Sans MS" panose="030F0702030302020204" pitchFamily="66" charset="0"/>
              </a:rPr>
              <a:t>Check the school calendar for </a:t>
            </a:r>
            <a:r>
              <a:rPr lang="en-GB" dirty="0" smtClean="0">
                <a:latin typeface="Comic Sans MS" panose="030F0702030302020204" pitchFamily="66" charset="0"/>
              </a:rPr>
              <a:t>class/school updates </a:t>
            </a:r>
            <a:endParaRPr lang="en-GB" dirty="0">
              <a:latin typeface="Comic Sans MS" panose="030F0702030302020204" pitchFamily="66" charset="0"/>
            </a:endParaRPr>
          </a:p>
          <a:p>
            <a:pPr marL="0" indent="0" algn="just" eaLnBrk="1" fontAlgn="auto" hangingPunct="1">
              <a:spcAft>
                <a:spcPts val="0"/>
              </a:spcAft>
              <a:buFont typeface="Arial" pitchFamily="34" charset="0"/>
              <a:buNone/>
              <a:defRPr/>
            </a:pPr>
            <a:endParaRPr lang="en-GB" dirty="0" smtClean="0">
              <a:solidFill>
                <a:srgbClr val="000000"/>
              </a:solidFill>
              <a:latin typeface="Times New Roman"/>
              <a:ea typeface="ヒラギノ角ゴ Pro W3"/>
            </a:endParaRPr>
          </a:p>
          <a:p>
            <a:pPr marL="0" indent="0" eaLnBrk="1" fontAlgn="auto" hangingPunct="1">
              <a:spcAft>
                <a:spcPts val="0"/>
              </a:spcAft>
              <a:buFont typeface="Arial" pitchFamily="34" charset="0"/>
              <a:buNone/>
              <a:defRPr/>
            </a:pP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latin typeface="Comic Sans MS" pitchFamily="66" charset="0"/>
              </a:rPr>
              <a:t>Ag </a:t>
            </a:r>
            <a:r>
              <a:rPr lang="en-GB" dirty="0" err="1" smtClean="0">
                <a:latin typeface="Comic Sans MS" pitchFamily="66" charset="0"/>
              </a:rPr>
              <a:t>cuidiú</a:t>
            </a:r>
            <a:r>
              <a:rPr lang="en-GB" dirty="0" smtClean="0">
                <a:latin typeface="Comic Sans MS" pitchFamily="66" charset="0"/>
              </a:rPr>
              <a:t> le do </a:t>
            </a:r>
            <a:r>
              <a:rPr lang="en-GB" dirty="0" err="1" smtClean="0">
                <a:latin typeface="Comic Sans MS" pitchFamily="66" charset="0"/>
              </a:rPr>
              <a:t>pháiste</a:t>
            </a:r>
            <a:r>
              <a:rPr lang="en-GB" dirty="0" smtClean="0">
                <a:latin typeface="Comic Sans MS" pitchFamily="66" charset="0"/>
              </a:rPr>
              <a:t> </a:t>
            </a:r>
            <a:br>
              <a:rPr lang="en-GB" dirty="0" smtClean="0">
                <a:latin typeface="Comic Sans MS" pitchFamily="66" charset="0"/>
              </a:rPr>
            </a:br>
            <a:r>
              <a:rPr lang="en-GB" dirty="0" smtClean="0">
                <a:latin typeface="Comic Sans MS" pitchFamily="66" charset="0"/>
              </a:rPr>
              <a:t>Supporting your child</a:t>
            </a:r>
            <a:endParaRPr lang="en-GB" dirty="0">
              <a:latin typeface="Comic Sans MS" pitchFamily="66" charset="0"/>
            </a:endParaRPr>
          </a:p>
        </p:txBody>
      </p:sp>
      <p:sp>
        <p:nvSpPr>
          <p:cNvPr id="3" name="Content Placeholder 2"/>
          <p:cNvSpPr>
            <a:spLocks noGrp="1"/>
          </p:cNvSpPr>
          <p:nvPr>
            <p:ph idx="1"/>
          </p:nvPr>
        </p:nvSpPr>
        <p:spPr>
          <a:xfrm>
            <a:off x="457200" y="1600200"/>
            <a:ext cx="8229600" cy="4924425"/>
          </a:xfrm>
        </p:spPr>
        <p:txBody>
          <a:bodyPr rtlCol="0">
            <a:normAutofit fontScale="32500" lnSpcReduction="20000"/>
          </a:bodyPr>
          <a:lstStyle/>
          <a:p>
            <a:pPr marL="0" indent="0" algn="just" eaLnBrk="1" fontAlgn="auto" hangingPunct="1">
              <a:spcAft>
                <a:spcPts val="0"/>
              </a:spcAft>
              <a:buFont typeface="Arial" pitchFamily="34" charset="0"/>
              <a:buNone/>
              <a:defRPr/>
            </a:pPr>
            <a:endParaRPr lang="en-GB" sz="3400" dirty="0" smtClean="0">
              <a:latin typeface="Comic Sans MS" pitchFamily="66" charset="0"/>
            </a:endParaRPr>
          </a:p>
          <a:p>
            <a:pPr marL="0" indent="0" algn="just" eaLnBrk="1" fontAlgn="auto" hangingPunct="1">
              <a:spcAft>
                <a:spcPts val="0"/>
              </a:spcAft>
              <a:buFont typeface="Arial" pitchFamily="34" charset="0"/>
              <a:buNone/>
              <a:defRPr/>
            </a:pPr>
            <a:r>
              <a:rPr lang="en-GB" sz="3400" dirty="0" smtClean="0">
                <a:latin typeface="Comic Sans MS" pitchFamily="66" charset="0"/>
              </a:rPr>
              <a:t>As previously mentioned, </a:t>
            </a:r>
            <a:r>
              <a:rPr lang="en-GB" sz="3400" dirty="0">
                <a:solidFill>
                  <a:srgbClr val="000000"/>
                </a:solidFill>
                <a:latin typeface="Comic Sans MS" pitchFamily="66" charset="0"/>
              </a:rPr>
              <a:t>w</a:t>
            </a:r>
            <a:r>
              <a:rPr lang="en-GB" sz="3400" dirty="0" smtClean="0">
                <a:solidFill>
                  <a:srgbClr val="000000"/>
                </a:solidFill>
                <a:latin typeface="Comic Sans MS" pitchFamily="66" charset="0"/>
                <a:ea typeface="ヒラギノ角ゴ Pro W3"/>
              </a:rPr>
              <a:t>hilst having Irish in the home is not a prerequisite to attend </a:t>
            </a:r>
            <a:r>
              <a:rPr lang="en-GB" sz="3400" dirty="0" err="1" smtClean="0">
                <a:solidFill>
                  <a:srgbClr val="000000"/>
                </a:solidFill>
                <a:latin typeface="Comic Sans MS" pitchFamily="66" charset="0"/>
                <a:ea typeface="ヒラギノ角ゴ Pro W3"/>
              </a:rPr>
              <a:t>Bunscoil</a:t>
            </a:r>
            <a:r>
              <a:rPr lang="en-GB" sz="3400" dirty="0" smtClean="0">
                <a:solidFill>
                  <a:srgbClr val="000000"/>
                </a:solidFill>
                <a:latin typeface="Comic Sans MS" pitchFamily="66" charset="0"/>
                <a:ea typeface="ヒラギノ角ゴ Pro W3"/>
              </a:rPr>
              <a:t> </a:t>
            </a:r>
            <a:r>
              <a:rPr lang="en-GB" sz="3400" dirty="0" err="1" smtClean="0">
                <a:solidFill>
                  <a:srgbClr val="000000"/>
                </a:solidFill>
                <a:latin typeface="Comic Sans MS" pitchFamily="66" charset="0"/>
                <a:ea typeface="ヒラギノ角ゴ Pro W3"/>
              </a:rPr>
              <a:t>Bheanna</a:t>
            </a:r>
            <a:r>
              <a:rPr lang="en-GB" sz="3400" dirty="0" smtClean="0">
                <a:solidFill>
                  <a:srgbClr val="000000"/>
                </a:solidFill>
                <a:latin typeface="Comic Sans MS" pitchFamily="66" charset="0"/>
                <a:ea typeface="ヒラギノ角ゴ Pro W3"/>
              </a:rPr>
              <a:t> </a:t>
            </a:r>
            <a:r>
              <a:rPr lang="en-GB" sz="3400" dirty="0" err="1" smtClean="0">
                <a:solidFill>
                  <a:srgbClr val="000000"/>
                </a:solidFill>
                <a:latin typeface="Comic Sans MS" pitchFamily="66" charset="0"/>
                <a:ea typeface="ヒラギノ角ゴ Pro W3"/>
              </a:rPr>
              <a:t>Boirche</a:t>
            </a:r>
            <a:r>
              <a:rPr lang="en-GB" sz="3400" dirty="0" smtClean="0">
                <a:solidFill>
                  <a:srgbClr val="000000"/>
                </a:solidFill>
                <a:latin typeface="Comic Sans MS" pitchFamily="66" charset="0"/>
                <a:ea typeface="ヒラギノ角ゴ Pro W3"/>
              </a:rPr>
              <a:t>, parents are strongly encouraged to avail of the many great Irish Language classes that are available in the area in order to be able to support their child’s learning.  </a:t>
            </a:r>
          </a:p>
          <a:p>
            <a:pPr marL="0" indent="0" algn="just" eaLnBrk="1" fontAlgn="auto" hangingPunct="1">
              <a:spcAft>
                <a:spcPts val="0"/>
              </a:spcAft>
              <a:buFont typeface="Arial" pitchFamily="34" charset="0"/>
              <a:buNone/>
              <a:defRPr/>
            </a:pPr>
            <a:endParaRPr lang="en-GB" sz="3400" dirty="0">
              <a:solidFill>
                <a:srgbClr val="000000"/>
              </a:solidFill>
              <a:latin typeface="Comic Sans MS"/>
              <a:ea typeface="ヒラギノ角ゴ Pro W3"/>
            </a:endParaRPr>
          </a:p>
          <a:p>
            <a:pPr marL="0" indent="0" algn="just" eaLnBrk="1" fontAlgn="auto" hangingPunct="1">
              <a:spcAft>
                <a:spcPts val="0"/>
              </a:spcAft>
              <a:buFont typeface="Arial" pitchFamily="34" charset="0"/>
              <a:buNone/>
              <a:defRPr/>
            </a:pPr>
            <a:r>
              <a:rPr lang="en-GB" sz="3400" dirty="0" smtClean="0">
                <a:solidFill>
                  <a:srgbClr val="000000"/>
                </a:solidFill>
                <a:latin typeface="Comic Sans MS"/>
                <a:ea typeface="ヒラギノ角ゴ Pro W3"/>
              </a:rPr>
              <a:t>In addition, support materials are always provided with homework’s for parents to use to help with pronunciation and meaning.  </a:t>
            </a:r>
          </a:p>
          <a:p>
            <a:pPr marL="0" indent="0" algn="just" eaLnBrk="1" fontAlgn="auto" hangingPunct="1">
              <a:spcAft>
                <a:spcPts val="0"/>
              </a:spcAft>
              <a:buFont typeface="Arial" pitchFamily="34" charset="0"/>
              <a:buNone/>
              <a:defRPr/>
            </a:pPr>
            <a:endParaRPr lang="en-GB" sz="3400" dirty="0">
              <a:solidFill>
                <a:srgbClr val="000000"/>
              </a:solidFill>
              <a:latin typeface="Comic Sans MS"/>
              <a:ea typeface="ヒラギノ角ゴ Pro W3"/>
            </a:endParaRPr>
          </a:p>
          <a:p>
            <a:pPr marL="0" indent="0" algn="just" eaLnBrk="1" fontAlgn="auto" hangingPunct="1">
              <a:spcAft>
                <a:spcPts val="0"/>
              </a:spcAft>
              <a:buFont typeface="Arial" pitchFamily="34" charset="0"/>
              <a:buNone/>
              <a:defRPr/>
            </a:pPr>
            <a:r>
              <a:rPr lang="en-GB" sz="3400" dirty="0" smtClean="0">
                <a:solidFill>
                  <a:srgbClr val="000000"/>
                </a:solidFill>
                <a:latin typeface="Comic Sans MS"/>
                <a:ea typeface="ヒラギノ角ゴ Pro W3"/>
              </a:rPr>
              <a:t>There are some fantastic websites to assist parents with Irish and support their child,  such as:</a:t>
            </a:r>
          </a:p>
          <a:p>
            <a:pPr algn="just" eaLnBrk="1" fontAlgn="auto" hangingPunct="1">
              <a:spcAft>
                <a:spcPts val="0"/>
              </a:spcAft>
              <a:buFont typeface="Arial" pitchFamily="34" charset="0"/>
              <a:buChar char="•"/>
              <a:defRPr/>
            </a:pPr>
            <a:r>
              <a:rPr lang="en-GB" sz="3400" dirty="0" smtClean="0">
                <a:solidFill>
                  <a:srgbClr val="000000"/>
                </a:solidFill>
                <a:latin typeface="Comic Sans MS"/>
                <a:ea typeface="ヒラギノ角ゴ Pro W3"/>
                <a:hlinkClick r:id="rId3"/>
              </a:rPr>
              <a:t>www.abair.ie</a:t>
            </a:r>
            <a:endParaRPr lang="en-GB" sz="3400" dirty="0" smtClean="0">
              <a:solidFill>
                <a:srgbClr val="000000"/>
              </a:solidFill>
              <a:latin typeface="Comic Sans MS"/>
              <a:ea typeface="ヒラギノ角ゴ Pro W3"/>
            </a:endParaRPr>
          </a:p>
          <a:p>
            <a:pPr algn="just" eaLnBrk="1" fontAlgn="auto" hangingPunct="1">
              <a:spcAft>
                <a:spcPts val="0"/>
              </a:spcAft>
              <a:buFont typeface="Arial" pitchFamily="34" charset="0"/>
              <a:buChar char="•"/>
              <a:defRPr/>
            </a:pPr>
            <a:r>
              <a:rPr lang="en-GB" sz="3400" dirty="0" smtClean="0">
                <a:solidFill>
                  <a:srgbClr val="000000"/>
                </a:solidFill>
                <a:latin typeface="Comic Sans MS"/>
                <a:ea typeface="ヒラギノ角ゴ Pro W3"/>
                <a:hlinkClick r:id="rId4"/>
              </a:rPr>
              <a:t>www.tearma.ie</a:t>
            </a:r>
            <a:r>
              <a:rPr lang="en-GB" sz="3400" dirty="0" smtClean="0">
                <a:solidFill>
                  <a:srgbClr val="000000"/>
                </a:solidFill>
                <a:latin typeface="Comic Sans MS"/>
                <a:ea typeface="ヒラギノ角ゴ Pro W3"/>
              </a:rPr>
              <a:t> </a:t>
            </a:r>
          </a:p>
          <a:p>
            <a:pPr algn="just" eaLnBrk="1" fontAlgn="auto" hangingPunct="1">
              <a:spcAft>
                <a:spcPts val="0"/>
              </a:spcAft>
              <a:buFont typeface="Arial" pitchFamily="34" charset="0"/>
              <a:buChar char="•"/>
              <a:defRPr/>
            </a:pPr>
            <a:r>
              <a:rPr lang="en-GB" sz="3400" dirty="0" smtClean="0">
                <a:solidFill>
                  <a:srgbClr val="000000"/>
                </a:solidFill>
                <a:latin typeface="Comic Sans MS"/>
                <a:ea typeface="ヒラギノ角ゴ Pro W3"/>
                <a:hlinkClick r:id="rId5"/>
              </a:rPr>
              <a:t>www.bbc.co.uk/northernireland/irish/blas</a:t>
            </a:r>
            <a:endParaRPr lang="en-GB" sz="3400" dirty="0" smtClean="0">
              <a:solidFill>
                <a:srgbClr val="000000"/>
              </a:solidFill>
              <a:latin typeface="Comic Sans MS"/>
              <a:ea typeface="ヒラギノ角ゴ Pro W3"/>
            </a:endParaRPr>
          </a:p>
          <a:p>
            <a:pPr marL="0" indent="0" algn="just" eaLnBrk="1" fontAlgn="auto" hangingPunct="1">
              <a:spcAft>
                <a:spcPts val="0"/>
              </a:spcAft>
              <a:buFont typeface="Arial" pitchFamily="34" charset="0"/>
              <a:buNone/>
              <a:defRPr/>
            </a:pPr>
            <a:endParaRPr lang="en-GB" sz="3400" dirty="0">
              <a:solidFill>
                <a:srgbClr val="000000"/>
              </a:solidFill>
              <a:latin typeface="Comic Sans MS"/>
              <a:ea typeface="ヒラギノ角ゴ Pro W3"/>
            </a:endParaRPr>
          </a:p>
          <a:p>
            <a:pPr marL="0" indent="0" algn="just" eaLnBrk="1" fontAlgn="auto" hangingPunct="1">
              <a:spcAft>
                <a:spcPts val="0"/>
              </a:spcAft>
              <a:buFont typeface="Arial" pitchFamily="34" charset="0"/>
              <a:buNone/>
              <a:defRPr/>
            </a:pPr>
            <a:r>
              <a:rPr lang="en-GB" sz="3800" dirty="0" smtClean="0">
                <a:solidFill>
                  <a:srgbClr val="000000"/>
                </a:solidFill>
                <a:latin typeface="Comic Sans MS"/>
                <a:ea typeface="ヒラギノ角ゴ Pro W3"/>
              </a:rPr>
              <a:t>Remember,  homework is a REVISION of work/topics covered in class,  so pupils will be able to tell you what they are meant to do,  and will take great joy in doing so!</a:t>
            </a:r>
          </a:p>
          <a:p>
            <a:pPr marL="0" indent="0" algn="just" fontAlgn="auto">
              <a:spcAft>
                <a:spcPts val="0"/>
              </a:spcAft>
              <a:buFont typeface="Arial" pitchFamily="34" charset="0"/>
              <a:buNone/>
              <a:defRPr/>
            </a:pPr>
            <a:r>
              <a:rPr lang="en-GB" dirty="0">
                <a:solidFill>
                  <a:srgbClr val="000000"/>
                </a:solidFill>
                <a:latin typeface="Comic Sans MS"/>
                <a:ea typeface="ヒラギノ角ゴ Pro W3"/>
              </a:rPr>
              <a:t>There are some fantastic websites to assist parents with Irish and support their child,  such as:		</a:t>
            </a:r>
            <a:r>
              <a:rPr lang="en-GB" dirty="0">
                <a:solidFill>
                  <a:srgbClr val="000000"/>
                </a:solidFill>
                <a:latin typeface="Comic Sans MS"/>
                <a:ea typeface="ヒラギノ角ゴ Pro W3"/>
                <a:hlinkClick r:id="rId3"/>
              </a:rPr>
              <a:t>www.abair.ie</a:t>
            </a:r>
            <a:r>
              <a:rPr lang="en-GB" dirty="0">
                <a:solidFill>
                  <a:srgbClr val="000000"/>
                </a:solidFill>
                <a:latin typeface="Comic Sans MS"/>
                <a:ea typeface="ヒラギノ角ゴ Pro W3"/>
              </a:rPr>
              <a:t>            </a:t>
            </a:r>
            <a:r>
              <a:rPr lang="en-GB" dirty="0">
                <a:solidFill>
                  <a:srgbClr val="000000"/>
                </a:solidFill>
                <a:latin typeface="Comic Sans MS"/>
                <a:ea typeface="ヒラギノ角ゴ Pro W3"/>
                <a:hlinkClick r:id="rId4"/>
              </a:rPr>
              <a:t>www.tearma.ie</a:t>
            </a:r>
            <a:r>
              <a:rPr lang="en-GB" dirty="0">
                <a:solidFill>
                  <a:srgbClr val="000000"/>
                </a:solidFill>
                <a:latin typeface="Comic Sans MS"/>
                <a:ea typeface="ヒラギノ角ゴ Pro W3"/>
              </a:rPr>
              <a:t>           </a:t>
            </a:r>
          </a:p>
          <a:p>
            <a:pPr marL="0" indent="0" algn="ctr" fontAlgn="auto">
              <a:spcAft>
                <a:spcPts val="0"/>
              </a:spcAft>
              <a:buNone/>
              <a:defRPr/>
            </a:pPr>
            <a:r>
              <a:rPr lang="en-GB" dirty="0">
                <a:solidFill>
                  <a:srgbClr val="000000"/>
                </a:solidFill>
                <a:latin typeface="Comic Sans MS"/>
                <a:ea typeface="ヒラギノ角ゴ Pro W3"/>
                <a:hlinkClick r:id="rId5"/>
              </a:rPr>
              <a:t>www.bbc.co.uk/northernireland/irish/blas</a:t>
            </a:r>
            <a:r>
              <a:rPr lang="en-GB" dirty="0">
                <a:solidFill>
                  <a:srgbClr val="000000"/>
                </a:solidFill>
                <a:latin typeface="Comic Sans MS"/>
                <a:ea typeface="ヒラギノ角ゴ Pro W3"/>
              </a:rPr>
              <a:t>  </a:t>
            </a:r>
            <a:r>
              <a:rPr lang="en-GB" dirty="0">
                <a:solidFill>
                  <a:srgbClr val="000000"/>
                </a:solidFill>
                <a:latin typeface="Comic Sans MS"/>
                <a:ea typeface="ヒラギノ角ゴ Pro W3"/>
                <a:hlinkClick r:id="rId6"/>
              </a:rPr>
              <a:t>www.irishforparents.ie</a:t>
            </a:r>
            <a:r>
              <a:rPr lang="en-GB" dirty="0">
                <a:solidFill>
                  <a:srgbClr val="000000"/>
                </a:solidFill>
                <a:latin typeface="Comic Sans MS"/>
                <a:ea typeface="ヒラギノ角ゴ Pro W3"/>
              </a:rPr>
              <a:t> </a:t>
            </a:r>
          </a:p>
          <a:p>
            <a:pPr marL="0" indent="0" algn="just" fontAlgn="auto">
              <a:spcAft>
                <a:spcPts val="0"/>
              </a:spcAft>
              <a:buNone/>
              <a:defRPr/>
            </a:pPr>
            <a:endParaRPr lang="en-GB" dirty="0">
              <a:solidFill>
                <a:srgbClr val="000000"/>
              </a:solidFill>
              <a:latin typeface="Comic Sans MS"/>
              <a:ea typeface="ヒラギノ角ゴ Pro W3"/>
            </a:endParaRPr>
          </a:p>
          <a:p>
            <a:pPr marL="0" indent="0" algn="just" fontAlgn="auto">
              <a:spcAft>
                <a:spcPts val="0"/>
              </a:spcAft>
              <a:buNone/>
              <a:defRPr/>
            </a:pPr>
            <a:r>
              <a:rPr lang="en-GB" dirty="0">
                <a:solidFill>
                  <a:srgbClr val="000000"/>
                </a:solidFill>
                <a:latin typeface="Comic Sans MS"/>
                <a:ea typeface="ヒラギノ角ゴ Pro W3"/>
              </a:rPr>
              <a:t>We also recommend using the following apps if you have a tablet device at home:</a:t>
            </a:r>
          </a:p>
          <a:p>
            <a:pPr marL="0" indent="0" algn="ctr" fontAlgn="auto">
              <a:spcAft>
                <a:spcPts val="0"/>
              </a:spcAft>
              <a:buNone/>
              <a:defRPr/>
            </a:pPr>
            <a:endParaRPr lang="en-GB" b="1" dirty="0" smtClean="0">
              <a:solidFill>
                <a:srgbClr val="FF0000"/>
              </a:solidFill>
              <a:latin typeface="Comic Sans MS"/>
              <a:ea typeface="ヒラギノ角ゴ Pro W3"/>
            </a:endParaRPr>
          </a:p>
          <a:p>
            <a:pPr marL="0" indent="0" algn="ctr" fontAlgn="auto">
              <a:spcAft>
                <a:spcPts val="0"/>
              </a:spcAft>
              <a:buNone/>
              <a:defRPr/>
            </a:pPr>
            <a:r>
              <a:rPr lang="en-GB" b="1" dirty="0" err="1" smtClean="0">
                <a:solidFill>
                  <a:srgbClr val="FF0000"/>
                </a:solidFill>
                <a:latin typeface="Comic Sans MS"/>
                <a:ea typeface="ヒラギノ角ゴ Pro W3"/>
              </a:rPr>
              <a:t>Cód</a:t>
            </a:r>
            <a:r>
              <a:rPr lang="en-GB" b="1" dirty="0" smtClean="0">
                <a:solidFill>
                  <a:srgbClr val="FF0000"/>
                </a:solidFill>
                <a:latin typeface="Comic Sans MS"/>
                <a:ea typeface="ヒラギノ角ゴ Pro W3"/>
              </a:rPr>
              <a:t> </a:t>
            </a:r>
            <a:r>
              <a:rPr lang="en-GB" b="1" dirty="0" err="1">
                <a:solidFill>
                  <a:srgbClr val="FF0000"/>
                </a:solidFill>
                <a:latin typeface="Comic Sans MS"/>
                <a:ea typeface="ヒラギノ角ゴ Pro W3"/>
              </a:rPr>
              <a:t>na</a:t>
            </a:r>
            <a:r>
              <a:rPr lang="en-GB" b="1" dirty="0">
                <a:solidFill>
                  <a:srgbClr val="FF0000"/>
                </a:solidFill>
                <a:latin typeface="Comic Sans MS"/>
                <a:ea typeface="ヒラギノ角ゴ Pro W3"/>
              </a:rPr>
              <a:t> </a:t>
            </a:r>
            <a:r>
              <a:rPr lang="en-GB" b="1" dirty="0" err="1">
                <a:solidFill>
                  <a:srgbClr val="FF0000"/>
                </a:solidFill>
                <a:latin typeface="Comic Sans MS"/>
                <a:ea typeface="ヒラギノ角ゴ Pro W3"/>
              </a:rPr>
              <a:t>Gaeilge</a:t>
            </a:r>
            <a:r>
              <a:rPr lang="en-GB" b="1" dirty="0" smtClean="0">
                <a:solidFill>
                  <a:srgbClr val="FF0000"/>
                </a:solidFill>
                <a:latin typeface="Comic Sans MS"/>
                <a:ea typeface="ヒラギノ角ゴ Pro W3"/>
              </a:rPr>
              <a:t>,  </a:t>
            </a:r>
            <a:r>
              <a:rPr lang="en-GB" b="1" dirty="0" smtClean="0">
                <a:solidFill>
                  <a:schemeClr val="accent6"/>
                </a:solidFill>
                <a:latin typeface="Comic Sans MS"/>
                <a:ea typeface="ヒラギノ角ゴ Pro W3"/>
              </a:rPr>
              <a:t>  </a:t>
            </a:r>
            <a:r>
              <a:rPr lang="en-GB" b="1" dirty="0" err="1">
                <a:solidFill>
                  <a:srgbClr val="92D050"/>
                </a:solidFill>
                <a:latin typeface="Calibri" panose="020F0502020204030204" pitchFamily="34" charset="0"/>
                <a:ea typeface="ヒラギノ角ゴ Pro W3"/>
              </a:rPr>
              <a:t>Sumdog</a:t>
            </a:r>
            <a:r>
              <a:rPr lang="en-GB" b="1" dirty="0">
                <a:solidFill>
                  <a:srgbClr val="92D050"/>
                </a:solidFill>
                <a:latin typeface="Calibri" panose="020F0502020204030204" pitchFamily="34" charset="0"/>
                <a:ea typeface="ヒラギノ角ゴ Pro W3"/>
              </a:rPr>
              <a:t>,  </a:t>
            </a:r>
            <a:r>
              <a:rPr lang="en-GB" b="1" dirty="0" smtClean="0">
                <a:solidFill>
                  <a:srgbClr val="92D050"/>
                </a:solidFill>
                <a:latin typeface="Calibri" panose="020F0502020204030204" pitchFamily="34" charset="0"/>
                <a:ea typeface="ヒラギノ角ゴ Pro W3"/>
              </a:rPr>
              <a:t> </a:t>
            </a:r>
            <a:r>
              <a:rPr lang="en-GB" b="1" dirty="0" err="1" smtClean="0">
                <a:solidFill>
                  <a:srgbClr val="00FF00"/>
                </a:solidFill>
                <a:latin typeface="Calibri" panose="020F0502020204030204" pitchFamily="34" charset="0"/>
                <a:ea typeface="ヒラギノ角ゴ Pro W3"/>
              </a:rPr>
              <a:t>Cúla</a:t>
            </a:r>
            <a:r>
              <a:rPr lang="en-GB" b="1" dirty="0" smtClean="0">
                <a:solidFill>
                  <a:srgbClr val="00FF00"/>
                </a:solidFill>
                <a:latin typeface="Calibri" panose="020F0502020204030204" pitchFamily="34" charset="0"/>
                <a:ea typeface="ヒラギノ角ゴ Pro W3"/>
              </a:rPr>
              <a:t> </a:t>
            </a:r>
            <a:r>
              <a:rPr lang="en-GB" b="1" dirty="0">
                <a:solidFill>
                  <a:srgbClr val="00FF00"/>
                </a:solidFill>
                <a:latin typeface="Calibri" panose="020F0502020204030204" pitchFamily="34" charset="0"/>
                <a:ea typeface="ヒラギノ角ゴ Pro W3"/>
              </a:rPr>
              <a:t>4</a:t>
            </a:r>
            <a:r>
              <a:rPr lang="en-GB" b="1" dirty="0" smtClean="0">
                <a:solidFill>
                  <a:srgbClr val="00FF00"/>
                </a:solidFill>
                <a:latin typeface="Calibri" panose="020F0502020204030204" pitchFamily="34" charset="0"/>
                <a:ea typeface="ヒラギノ角ゴ Pro W3"/>
              </a:rPr>
              <a:t>,       </a:t>
            </a:r>
            <a:r>
              <a:rPr lang="en-GB" b="1" dirty="0" err="1">
                <a:solidFill>
                  <a:srgbClr val="FF3399"/>
                </a:solidFill>
                <a:latin typeface="Calibri" panose="020F0502020204030204" pitchFamily="34" charset="0"/>
                <a:ea typeface="ヒラギノ角ゴ Pro W3"/>
              </a:rPr>
              <a:t>Fuaim</a:t>
            </a:r>
            <a:r>
              <a:rPr lang="en-GB" b="1" dirty="0">
                <a:solidFill>
                  <a:srgbClr val="FF3399"/>
                </a:solidFill>
                <a:latin typeface="Calibri" panose="020F0502020204030204" pitchFamily="34" charset="0"/>
                <a:ea typeface="ヒラギノ角ゴ Pro W3"/>
              </a:rPr>
              <a:t> Ú, </a:t>
            </a:r>
            <a:r>
              <a:rPr lang="en-GB" b="1" dirty="0" smtClean="0">
                <a:solidFill>
                  <a:srgbClr val="FF3399"/>
                </a:solidFill>
                <a:latin typeface="Calibri" panose="020F0502020204030204" pitchFamily="34" charset="0"/>
                <a:ea typeface="ヒラギノ角ゴ Pro W3"/>
              </a:rPr>
              <a:t>   </a:t>
            </a:r>
            <a:r>
              <a:rPr lang="en-GB" b="1" dirty="0" smtClean="0">
                <a:solidFill>
                  <a:srgbClr val="CC00CC"/>
                </a:solidFill>
                <a:latin typeface="Calibri" panose="020F0502020204030204" pitchFamily="34" charset="0"/>
                <a:ea typeface="ヒラギノ角ゴ Pro W3"/>
              </a:rPr>
              <a:t>iMovie</a:t>
            </a:r>
            <a:r>
              <a:rPr lang="en-GB" b="1" dirty="0">
                <a:solidFill>
                  <a:schemeClr val="tx2">
                    <a:lumMod val="60000"/>
                    <a:lumOff val="40000"/>
                  </a:schemeClr>
                </a:solidFill>
                <a:latin typeface="Calibri" panose="020F0502020204030204" pitchFamily="34" charset="0"/>
                <a:ea typeface="ヒラギノ角ゴ Pro W3"/>
              </a:rPr>
              <a:t>, </a:t>
            </a:r>
            <a:r>
              <a:rPr lang="en-GB" b="1" dirty="0" smtClean="0">
                <a:solidFill>
                  <a:schemeClr val="tx2">
                    <a:lumMod val="60000"/>
                    <a:lumOff val="40000"/>
                  </a:schemeClr>
                </a:solidFill>
                <a:latin typeface="Calibri" panose="020F0502020204030204" pitchFamily="34" charset="0"/>
                <a:ea typeface="ヒラギノ角ゴ Pro W3"/>
              </a:rPr>
              <a:t>       </a:t>
            </a:r>
            <a:r>
              <a:rPr lang="en-GB" b="1" dirty="0" err="1" smtClean="0">
                <a:solidFill>
                  <a:schemeClr val="tx2">
                    <a:lumMod val="60000"/>
                    <a:lumOff val="40000"/>
                  </a:schemeClr>
                </a:solidFill>
                <a:latin typeface="Calibri" panose="020F0502020204030204" pitchFamily="34" charset="0"/>
                <a:ea typeface="ヒラギノ角ゴ Pro W3"/>
              </a:rPr>
              <a:t>Beebot</a:t>
            </a:r>
            <a:r>
              <a:rPr lang="en-GB" b="1" dirty="0" smtClean="0">
                <a:solidFill>
                  <a:schemeClr val="tx2">
                    <a:lumMod val="60000"/>
                    <a:lumOff val="40000"/>
                  </a:schemeClr>
                </a:solidFill>
                <a:latin typeface="Calibri" panose="020F0502020204030204" pitchFamily="34" charset="0"/>
                <a:ea typeface="ヒラギノ角ゴ Pro W3"/>
              </a:rPr>
              <a:t>,         </a:t>
            </a:r>
            <a:r>
              <a:rPr lang="en-GB" b="1" dirty="0">
                <a:solidFill>
                  <a:schemeClr val="tx2"/>
                </a:solidFill>
                <a:latin typeface="Calibri" panose="020F0502020204030204" pitchFamily="34" charset="0"/>
                <a:ea typeface="ヒラギノ角ゴ Pro W3"/>
              </a:rPr>
              <a:t>Scratch </a:t>
            </a:r>
            <a:r>
              <a:rPr lang="en-GB" b="1" dirty="0" smtClean="0">
                <a:solidFill>
                  <a:schemeClr val="tx2"/>
                </a:solidFill>
                <a:latin typeface="Calibri" panose="020F0502020204030204" pitchFamily="34" charset="0"/>
                <a:ea typeface="ヒラギノ角ゴ Pro W3"/>
              </a:rPr>
              <a:t>Jr    </a:t>
            </a:r>
            <a:r>
              <a:rPr lang="en-GB" b="1" dirty="0" smtClean="0">
                <a:solidFill>
                  <a:srgbClr val="FFC000"/>
                </a:solidFill>
                <a:latin typeface="Calibri" panose="020F0502020204030204" pitchFamily="34" charset="0"/>
                <a:ea typeface="ヒラギノ角ゴ Pro W3"/>
              </a:rPr>
              <a:t>Book </a:t>
            </a:r>
            <a:r>
              <a:rPr lang="en-GB" b="1" dirty="0">
                <a:solidFill>
                  <a:srgbClr val="FFC000"/>
                </a:solidFill>
                <a:latin typeface="Calibri" panose="020F0502020204030204" pitchFamily="34" charset="0"/>
                <a:ea typeface="ヒラギノ角ゴ Pro W3"/>
              </a:rPr>
              <a:t>Creator, </a:t>
            </a:r>
            <a:endParaRPr lang="en-GB" b="1" dirty="0" smtClean="0">
              <a:solidFill>
                <a:srgbClr val="FFC000"/>
              </a:solidFill>
              <a:latin typeface="Calibri" panose="020F0502020204030204" pitchFamily="34" charset="0"/>
              <a:ea typeface="ヒラギノ角ゴ Pro W3"/>
            </a:endParaRPr>
          </a:p>
          <a:p>
            <a:pPr marL="0" indent="0" algn="ctr" fontAlgn="auto">
              <a:spcAft>
                <a:spcPts val="0"/>
              </a:spcAft>
              <a:buNone/>
              <a:defRPr/>
            </a:pPr>
            <a:r>
              <a:rPr lang="en-GB" b="1" dirty="0" smtClean="0">
                <a:solidFill>
                  <a:srgbClr val="7030A0"/>
                </a:solidFill>
                <a:latin typeface="Calibri" panose="020F0502020204030204" pitchFamily="34" charset="0"/>
                <a:ea typeface="ヒラギノ角ゴ Pro W3"/>
              </a:rPr>
              <a:t>Green </a:t>
            </a:r>
            <a:r>
              <a:rPr lang="en-GB" b="1" dirty="0">
                <a:solidFill>
                  <a:srgbClr val="7030A0"/>
                </a:solidFill>
                <a:latin typeface="Calibri" panose="020F0502020204030204" pitchFamily="34" charset="0"/>
                <a:ea typeface="ヒラギノ角ゴ Pro W3"/>
              </a:rPr>
              <a:t>Screen</a:t>
            </a:r>
          </a:p>
          <a:p>
            <a:pPr marL="0" indent="0" algn="ctr" fontAlgn="auto">
              <a:spcAft>
                <a:spcPts val="0"/>
              </a:spcAft>
              <a:buNone/>
              <a:defRPr/>
            </a:pPr>
            <a:endParaRPr lang="en-GB" b="1" dirty="0" smtClean="0">
              <a:solidFill>
                <a:srgbClr val="FFFF00"/>
              </a:solidFill>
              <a:latin typeface="Comic Sans MS"/>
              <a:ea typeface="ヒラギノ角ゴ Pro W3"/>
            </a:endParaRPr>
          </a:p>
          <a:p>
            <a:pPr marL="0" indent="0" algn="ctr" fontAlgn="auto">
              <a:spcAft>
                <a:spcPts val="0"/>
              </a:spcAft>
              <a:buNone/>
              <a:defRPr/>
            </a:pPr>
            <a:endParaRPr lang="en-GB" b="1" dirty="0">
              <a:solidFill>
                <a:srgbClr val="FFFF00"/>
              </a:solidFill>
              <a:latin typeface="Comic Sans MS"/>
              <a:ea typeface="ヒラギノ角ゴ Pro W3"/>
            </a:endParaRPr>
          </a:p>
          <a:p>
            <a:pPr marL="0" indent="0" algn="ctr" fontAlgn="auto">
              <a:spcAft>
                <a:spcPts val="0"/>
              </a:spcAft>
              <a:buNone/>
              <a:defRPr/>
            </a:pPr>
            <a:r>
              <a:rPr lang="en-GB" dirty="0">
                <a:solidFill>
                  <a:srgbClr val="000000"/>
                </a:solidFill>
                <a:latin typeface="Comic Sans MS"/>
                <a:ea typeface="ヒラギノ角ゴ Pro W3"/>
              </a:rPr>
              <a:t>and we welcome any recommendations for good apps you may come across at home! Please send them in</a:t>
            </a:r>
            <a:r>
              <a:rPr lang="en-GB" dirty="0" smtClean="0">
                <a:solidFill>
                  <a:srgbClr val="000000"/>
                </a:solidFill>
                <a:latin typeface="Comic Sans MS"/>
                <a:ea typeface="ヒラギノ角ゴ Pro W3"/>
              </a:rPr>
              <a:t>!</a:t>
            </a:r>
          </a:p>
          <a:p>
            <a:pPr marL="0" indent="0" algn="ctr" fontAlgn="auto">
              <a:spcAft>
                <a:spcPts val="0"/>
              </a:spcAft>
              <a:buNone/>
              <a:defRPr/>
            </a:pPr>
            <a:endParaRPr lang="en-GB" dirty="0">
              <a:solidFill>
                <a:srgbClr val="000000"/>
              </a:solidFill>
              <a:latin typeface="Comic Sans MS"/>
              <a:ea typeface="ヒラギノ角ゴ Pro W3"/>
            </a:endParaRPr>
          </a:p>
          <a:p>
            <a:pPr eaLnBrk="1" fontAlgn="auto" hangingPunct="1">
              <a:spcAft>
                <a:spcPts val="0"/>
              </a:spcAft>
              <a:buFont typeface="Arial" pitchFamily="34" charset="0"/>
              <a:buChar char="•"/>
              <a:defRPr/>
            </a:pPr>
            <a:endParaRPr lang="en-GB" dirty="0" smtClean="0">
              <a:solidFill>
                <a:srgbClr val="000000"/>
              </a:solidFill>
              <a:latin typeface="Times New Roman"/>
              <a:ea typeface="ヒラギノ角ゴ Pro W3"/>
            </a:endParaRPr>
          </a:p>
          <a:p>
            <a:pPr marL="0" indent="0" eaLnBrk="1" fontAlgn="auto" hangingPunct="1">
              <a:spcAft>
                <a:spcPts val="0"/>
              </a:spcAft>
              <a:buFont typeface="Arial" pitchFamily="34" charset="0"/>
              <a:buNone/>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down)">
                                      <p:cBhvr>
                                        <p:cTn id="35" dur="500"/>
                                        <p:tgtEl>
                                          <p:spTgt spid="3">
                                            <p:txEl>
                                              <p:pRg st="11" end="11"/>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wipe(down)">
                                      <p:cBhvr>
                                        <p:cTn id="38" dur="500"/>
                                        <p:tgtEl>
                                          <p:spTgt spid="3">
                                            <p:txEl>
                                              <p:pRg st="12" end="12"/>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Effect transition="in" filter="wipe(down)">
                                      <p:cBhvr>
                                        <p:cTn id="41" dur="500"/>
                                        <p:tgtEl>
                                          <p:spTgt spid="3">
                                            <p:txEl>
                                              <p:pRg st="14" end="14"/>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3">
                                            <p:txEl>
                                              <p:pRg st="16" end="16"/>
                                            </p:txEl>
                                          </p:spTgt>
                                        </p:tgtEl>
                                        <p:attrNameLst>
                                          <p:attrName>style.visibility</p:attrName>
                                        </p:attrNameLst>
                                      </p:cBhvr>
                                      <p:to>
                                        <p:strVal val="visible"/>
                                      </p:to>
                                    </p:set>
                                    <p:animEffect transition="in" filter="wipe(down)">
                                      <p:cBhvr>
                                        <p:cTn id="44" dur="500"/>
                                        <p:tgtEl>
                                          <p:spTgt spid="3">
                                            <p:txEl>
                                              <p:pRg st="16" end="16"/>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animEffect transition="in" filter="wipe(down)">
                                      <p:cBhvr>
                                        <p:cTn id="47" dur="500"/>
                                        <p:tgtEl>
                                          <p:spTgt spid="3">
                                            <p:txEl>
                                              <p:pRg st="17" end="17"/>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3">
                                            <p:txEl>
                                              <p:pRg st="20" end="20"/>
                                            </p:txEl>
                                          </p:spTgt>
                                        </p:tgtEl>
                                        <p:attrNameLst>
                                          <p:attrName>style.visibility</p:attrName>
                                        </p:attrNameLst>
                                      </p:cBhvr>
                                      <p:to>
                                        <p:strVal val="visible"/>
                                      </p:to>
                                    </p:set>
                                    <p:animEffect transition="in" filter="wipe(down)">
                                      <p:cBhvr>
                                        <p:cTn id="50"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470" y="1990577"/>
            <a:ext cx="8482993" cy="4668242"/>
          </a:xfrm>
        </p:spPr>
        <p:txBody>
          <a:bodyPr/>
          <a:lstStyle/>
          <a:p>
            <a:pPr marL="0" indent="0" algn="ctr">
              <a:buNone/>
            </a:pPr>
            <a:endParaRPr lang="en-GB" dirty="0" smtClean="0">
              <a:latin typeface="Comic Sans MS" panose="030F0702030302020204" pitchFamily="66" charset="0"/>
            </a:endParaRPr>
          </a:p>
          <a:p>
            <a:pPr marL="0" indent="0" algn="ctr">
              <a:buNone/>
            </a:pPr>
            <a:r>
              <a:rPr lang="en-GB" dirty="0" smtClean="0">
                <a:latin typeface="Comic Sans MS" panose="030F0702030302020204" pitchFamily="66" charset="0"/>
              </a:rPr>
              <a:t>We have a pupil in the school with an allergy to eggs. We ask parents to ensure that pupils do not take ANY EGGS to school with them, either for break or for lunch. We greatly appreciate your cooperation with this matter.</a:t>
            </a:r>
            <a:endParaRPr lang="en-GB" dirty="0">
              <a:latin typeface="Comic Sans MS" panose="030F0702030302020204" pitchFamily="66" charset="0"/>
            </a:endParaRPr>
          </a:p>
        </p:txBody>
      </p:sp>
      <p:pic>
        <p:nvPicPr>
          <p:cNvPr id="4" name="Picture 2"/>
          <p:cNvPicPr>
            <a:picLocks noChangeAspect="1" noChangeArrowheads="1"/>
          </p:cNvPicPr>
          <p:nvPr/>
        </p:nvPicPr>
        <p:blipFill>
          <a:blip r:embed="rId2"/>
          <a:srcRect/>
          <a:stretch>
            <a:fillRect/>
          </a:stretch>
        </p:blipFill>
        <p:spPr bwMode="auto">
          <a:xfrm>
            <a:off x="265471" y="404664"/>
            <a:ext cx="8640763" cy="1585913"/>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p>
            <a:r>
              <a:rPr lang="en-GB" dirty="0" err="1" smtClean="0">
                <a:latin typeface="Comic Sans MS" pitchFamily="66" charset="0"/>
              </a:rPr>
              <a:t>Ailéirge</a:t>
            </a:r>
            <a:r>
              <a:rPr lang="en-GB" dirty="0" smtClean="0">
                <a:latin typeface="Comic Sans MS" pitchFamily="66" charset="0"/>
              </a:rPr>
              <a:t> - Allergy</a:t>
            </a:r>
          </a:p>
        </p:txBody>
      </p:sp>
    </p:spTree>
    <p:extLst>
      <p:ext uri="{BB962C8B-B14F-4D97-AF65-F5344CB8AC3E}">
        <p14:creationId xmlns:p14="http://schemas.microsoft.com/office/powerpoint/2010/main" val="1487238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p:txBody>
          <a:bodyPr/>
          <a:lstStyle/>
          <a:p>
            <a:pPr marL="0" indent="0" algn="ctr" eaLnBrk="1" hangingPunct="1">
              <a:buFont typeface="Arial" charset="0"/>
              <a:buNone/>
            </a:pPr>
            <a:endParaRPr lang="en-GB" sz="1000" smtClean="0">
              <a:latin typeface="Comic Sans MS" pitchFamily="66" charset="0"/>
            </a:endParaRPr>
          </a:p>
          <a:p>
            <a:pPr marL="0" indent="0" algn="ctr" eaLnBrk="1" hangingPunct="1">
              <a:buFont typeface="Arial" charset="0"/>
              <a:buNone/>
            </a:pPr>
            <a:endParaRPr lang="en-GB" sz="1000" smtClean="0">
              <a:latin typeface="Comic Sans MS" pitchFamily="66" charset="0"/>
            </a:endParaRPr>
          </a:p>
          <a:p>
            <a:pPr marL="0" indent="0" algn="ctr" eaLnBrk="1" hangingPunct="1">
              <a:buFont typeface="Arial" charset="0"/>
              <a:buNone/>
            </a:pPr>
            <a:endParaRPr lang="en-GB" sz="1200" smtClean="0">
              <a:latin typeface="Comic Sans MS" pitchFamily="66" charset="0"/>
            </a:endParaRPr>
          </a:p>
          <a:p>
            <a:pPr marL="0" indent="0" algn="ctr" eaLnBrk="1" hangingPunct="1">
              <a:buFont typeface="Arial" charset="0"/>
              <a:buNone/>
            </a:pPr>
            <a:endParaRPr lang="en-GB" sz="1200" smtClean="0">
              <a:latin typeface="Comic Sans MS" pitchFamily="66" charset="0"/>
            </a:endParaRPr>
          </a:p>
          <a:p>
            <a:pPr marL="0" indent="0" algn="ctr" eaLnBrk="1" hangingPunct="1">
              <a:buFont typeface="Arial" charset="0"/>
              <a:buNone/>
            </a:pPr>
            <a:r>
              <a:rPr lang="en-GB" sz="6000" smtClean="0">
                <a:latin typeface="Comic Sans MS" pitchFamily="66" charset="0"/>
              </a:rPr>
              <a:t>Ceisteanna ar bith?</a:t>
            </a:r>
          </a:p>
          <a:p>
            <a:pPr marL="0" indent="0" algn="ctr" eaLnBrk="1" hangingPunct="1">
              <a:buFont typeface="Arial" charset="0"/>
              <a:buNone/>
            </a:pPr>
            <a:r>
              <a:rPr lang="en-GB" sz="6000" smtClean="0">
                <a:latin typeface="Comic Sans MS" pitchFamily="66" charset="0"/>
              </a:rPr>
              <a:t>Any questions?</a:t>
            </a:r>
          </a:p>
        </p:txBody>
      </p:sp>
      <p:pic>
        <p:nvPicPr>
          <p:cNvPr id="25602" name="Picture 2"/>
          <p:cNvPicPr>
            <a:picLocks noChangeAspect="1" noChangeArrowheads="1"/>
          </p:cNvPicPr>
          <p:nvPr/>
        </p:nvPicPr>
        <p:blipFill>
          <a:blip r:embed="rId2"/>
          <a:srcRect/>
          <a:stretch>
            <a:fillRect/>
          </a:stretch>
        </p:blipFill>
        <p:spPr bwMode="auto">
          <a:xfrm>
            <a:off x="755650" y="476250"/>
            <a:ext cx="7740650" cy="158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30163" y="260350"/>
            <a:ext cx="9174163" cy="6481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barn(inVertical)">
                                      <p:cBhvr>
                                        <p:cTn id="7"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err="1" smtClean="0">
                <a:latin typeface="Comic Sans MS" pitchFamily="66" charset="0"/>
              </a:rPr>
              <a:t>Curaclam</a:t>
            </a:r>
            <a:r>
              <a:rPr lang="en-GB" dirty="0" smtClean="0">
                <a:latin typeface="Comic Sans MS" pitchFamily="66" charset="0"/>
              </a:rPr>
              <a:t> (</a:t>
            </a:r>
            <a:r>
              <a:rPr lang="en-GB" dirty="0" err="1" smtClean="0">
                <a:latin typeface="Comic Sans MS" pitchFamily="66" charset="0"/>
              </a:rPr>
              <a:t>ar</a:t>
            </a:r>
            <a:r>
              <a:rPr lang="en-GB" dirty="0" smtClean="0">
                <a:latin typeface="Comic Sans MS" pitchFamily="66" charset="0"/>
              </a:rPr>
              <a:t> lean…)</a:t>
            </a:r>
            <a:br>
              <a:rPr lang="en-GB" dirty="0" smtClean="0">
                <a:latin typeface="Comic Sans MS" pitchFamily="66" charset="0"/>
              </a:rPr>
            </a:br>
            <a:r>
              <a:rPr lang="en-GB" dirty="0" smtClean="0">
                <a:latin typeface="Comic Sans MS" pitchFamily="66" charset="0"/>
              </a:rPr>
              <a:t>Curriculum (continued…)</a:t>
            </a:r>
            <a:endParaRPr lang="en-GB" dirty="0">
              <a:latin typeface="Comic Sans MS" pitchFamily="66" charset="0"/>
            </a:endParaRPr>
          </a:p>
        </p:txBody>
      </p:sp>
      <p:sp>
        <p:nvSpPr>
          <p:cNvPr id="16387" name="Content Placeholder 2"/>
          <p:cNvSpPr>
            <a:spLocks noGrp="1"/>
          </p:cNvSpPr>
          <p:nvPr>
            <p:ph idx="1"/>
          </p:nvPr>
        </p:nvSpPr>
        <p:spPr>
          <a:xfrm>
            <a:off x="457200" y="1412875"/>
            <a:ext cx="8229600" cy="4713288"/>
          </a:xfrm>
        </p:spPr>
        <p:txBody>
          <a:bodyPr/>
          <a:lstStyle/>
          <a:p>
            <a:pPr marL="0" indent="0" algn="just" eaLnBrk="1" hangingPunct="1">
              <a:lnSpc>
                <a:spcPct val="80000"/>
              </a:lnSpc>
              <a:buFont typeface="Arial" charset="0"/>
              <a:buNone/>
            </a:pPr>
            <a:r>
              <a:rPr lang="en-GB" sz="2000" dirty="0" smtClean="0">
                <a:latin typeface="Comic Sans MS" pitchFamily="66" charset="0"/>
              </a:rPr>
              <a:t>A significant proportion of the curriculum in Rang 1/2 is delivered through play-based learning.  Children learn to problem solve, take turns, share,  explain their methods and extend their vocabulary and communication skills through language rich, adult supervised/led play experiences.  We cover real-life topics such as  ‘People who help us’, ‘Birthdays’, ‘Castles’, ‘Transport’ etc., as well as covering seasons, festivals and celebrations throughout the world.</a:t>
            </a:r>
          </a:p>
          <a:p>
            <a:pPr marL="0" indent="0" algn="just" eaLnBrk="1" hangingPunct="1">
              <a:lnSpc>
                <a:spcPct val="80000"/>
              </a:lnSpc>
              <a:buFont typeface="Arial" charset="0"/>
              <a:buNone/>
            </a:pPr>
            <a:endParaRPr lang="en-GB" sz="2000" dirty="0" smtClean="0">
              <a:latin typeface="Comic Sans MS" pitchFamily="66" charset="0"/>
            </a:endParaRPr>
          </a:p>
          <a:p>
            <a:pPr marL="0" indent="0" algn="just" eaLnBrk="1" hangingPunct="1">
              <a:lnSpc>
                <a:spcPct val="80000"/>
              </a:lnSpc>
              <a:buFont typeface="Arial" charset="0"/>
              <a:buNone/>
            </a:pPr>
            <a:r>
              <a:rPr lang="en-GB" sz="2000" dirty="0" smtClean="0">
                <a:latin typeface="Comic Sans MS" pitchFamily="66" charset="0"/>
              </a:rPr>
              <a:t>We are very well resourced with ICT equipment,  with an average of 2 PCs,  1 laptop and an interactive whiteboard in each classroom. </a:t>
            </a:r>
          </a:p>
          <a:p>
            <a:pPr marL="0" indent="0" algn="just" eaLnBrk="1" hangingPunct="1">
              <a:lnSpc>
                <a:spcPct val="80000"/>
              </a:lnSpc>
              <a:buFont typeface="Arial" charset="0"/>
              <a:buNone/>
            </a:pPr>
            <a:r>
              <a:rPr lang="en-GB" sz="2000" dirty="0" smtClean="0">
                <a:latin typeface="Comic Sans MS" pitchFamily="66" charset="0"/>
              </a:rPr>
              <a:t>Children have timetabled use of </a:t>
            </a:r>
            <a:r>
              <a:rPr lang="en-GB" sz="2000" dirty="0" err="1" smtClean="0">
                <a:latin typeface="Comic Sans MS" pitchFamily="66" charset="0"/>
              </a:rPr>
              <a:t>iPads</a:t>
            </a:r>
            <a:r>
              <a:rPr lang="en-GB" sz="2000" dirty="0" smtClean="0">
                <a:latin typeface="Comic Sans MS" pitchFamily="66" charset="0"/>
              </a:rPr>
              <a:t> to further develop ICT skills.</a:t>
            </a:r>
          </a:p>
          <a:p>
            <a:pPr marL="0" indent="0" algn="just" eaLnBrk="1" hangingPunct="1">
              <a:lnSpc>
                <a:spcPct val="80000"/>
              </a:lnSpc>
              <a:buFont typeface="Arial" charset="0"/>
              <a:buNone/>
            </a:pPr>
            <a:endParaRPr lang="en-GB" sz="2000" dirty="0" smtClean="0">
              <a:latin typeface="Comic Sans MS" pitchFamily="66" charset="0"/>
            </a:endParaRPr>
          </a:p>
          <a:p>
            <a:pPr marL="0" indent="0" algn="just" eaLnBrk="1" hangingPunct="1">
              <a:lnSpc>
                <a:spcPct val="80000"/>
              </a:lnSpc>
              <a:buFont typeface="Arial" charset="0"/>
              <a:buNone/>
            </a:pPr>
            <a:r>
              <a:rPr lang="en-GB" sz="2000" dirty="0" smtClean="0">
                <a:latin typeface="Comic Sans MS" pitchFamily="66" charset="0"/>
              </a:rPr>
              <a:t>We are in inter-denominational school, and we follow ‘Living Learning Together’,  a pastoral care programme which encourages personal development and mutual understanding of the world and the wider community. </a:t>
            </a:r>
            <a:endParaRPr lang="en-GB" sz="2000" dirty="0">
              <a:latin typeface="Comic Sans MS" pitchFamily="66" charset="0"/>
            </a:endParaRPr>
          </a:p>
          <a:p>
            <a:pPr marL="0" indent="0" algn="just" eaLnBrk="1" hangingPunct="1">
              <a:lnSpc>
                <a:spcPct val="80000"/>
              </a:lnSpc>
              <a:buFont typeface="Arial" charset="0"/>
              <a:buNone/>
            </a:pPr>
            <a:endParaRPr lang="en-GB" sz="2000" dirty="0" smtClean="0">
              <a:latin typeface="Comic Sans MS" pitchFamily="66" charset="0"/>
            </a:endParaRPr>
          </a:p>
          <a:p>
            <a:pPr marL="0" indent="0" algn="just" eaLnBrk="1" hangingPunct="1">
              <a:lnSpc>
                <a:spcPct val="80000"/>
              </a:lnSpc>
              <a:buFont typeface="Arial" charset="0"/>
              <a:buNone/>
            </a:pPr>
            <a:endParaRPr lang="en-GB" sz="2000" dirty="0">
              <a:latin typeface="Comic Sans MS" pitchFamily="66" charset="0"/>
            </a:endParaRPr>
          </a:p>
          <a:p>
            <a:pPr marL="0" indent="0" algn="just" eaLnBrk="1" hangingPunct="1">
              <a:lnSpc>
                <a:spcPct val="80000"/>
              </a:lnSpc>
              <a:buFont typeface="Arial" charset="0"/>
              <a:buNone/>
            </a:pPr>
            <a:endParaRPr lang="en-GB" sz="2000" dirty="0" smtClean="0">
              <a:latin typeface="Comic Sans MS" pitchFamily="66" charset="0"/>
            </a:endParaRPr>
          </a:p>
          <a:p>
            <a:pPr marL="0" indent="0" algn="just" eaLnBrk="1" hangingPunct="1">
              <a:lnSpc>
                <a:spcPct val="80000"/>
              </a:lnSpc>
              <a:buFont typeface="Arial" charset="0"/>
              <a:buNone/>
            </a:pPr>
            <a:endParaRPr lang="en-GB" sz="2000" dirty="0">
              <a:latin typeface="Comic Sans MS" pitchFamily="66" charset="0"/>
            </a:endParaRPr>
          </a:p>
          <a:p>
            <a:pPr marL="0" indent="0" algn="just" eaLnBrk="1" hangingPunct="1">
              <a:lnSpc>
                <a:spcPct val="80000"/>
              </a:lnSpc>
              <a:buFont typeface="Arial" charset="0"/>
              <a:buNone/>
            </a:pPr>
            <a:endParaRPr lang="en-GB" sz="2000" dirty="0" smtClean="0">
              <a:latin typeface="Comic Sans MS" pitchFamily="66" charset="0"/>
            </a:endParaRPr>
          </a:p>
          <a:p>
            <a:pPr marL="0" indent="0" algn="just" eaLnBrk="1" hangingPunct="1">
              <a:lnSpc>
                <a:spcPct val="80000"/>
              </a:lnSpc>
              <a:buFont typeface="Arial" charset="0"/>
              <a:buNone/>
            </a:pPr>
            <a:endParaRPr lang="en-GB" sz="2000" dirty="0">
              <a:latin typeface="Comic Sans MS" pitchFamily="66" charset="0"/>
            </a:endParaRPr>
          </a:p>
          <a:p>
            <a:pPr marL="0" indent="0" algn="just" eaLnBrk="1" hangingPunct="1">
              <a:lnSpc>
                <a:spcPct val="80000"/>
              </a:lnSpc>
              <a:buFont typeface="Arial" charset="0"/>
              <a:buNone/>
            </a:pPr>
            <a:endParaRPr lang="en-GB" sz="2000" dirty="0" smtClean="0">
              <a:latin typeface="Comic Sans MS" pitchFamily="66" charset="0"/>
            </a:endParaRPr>
          </a:p>
          <a:p>
            <a:pPr marL="0" indent="0" eaLnBrk="1" hangingPunct="1">
              <a:lnSpc>
                <a:spcPct val="80000"/>
              </a:lnSpc>
            </a:pPr>
            <a:endParaRPr lang="en-GB" sz="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fade">
                                      <p:cBhvr>
                                        <p:cTn id="11" dur="1000"/>
                                        <p:tgtEl>
                                          <p:spTgt spid="16387">
                                            <p:txEl>
                                              <p:pRg st="0" end="0"/>
                                            </p:txEl>
                                          </p:spTgt>
                                        </p:tgtEl>
                                      </p:cBhvr>
                                    </p:animEffect>
                                    <p:anim calcmode="lin" valueType="num">
                                      <p:cBhvr>
                                        <p:cTn id="12"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387">
                                            <p:txEl>
                                              <p:pRg st="2" end="2"/>
                                            </p:txEl>
                                          </p:spTgt>
                                        </p:tgtEl>
                                        <p:attrNameLst>
                                          <p:attrName>style.visibility</p:attrName>
                                        </p:attrNameLst>
                                      </p:cBhvr>
                                      <p:to>
                                        <p:strVal val="visible"/>
                                      </p:to>
                                    </p:set>
                                    <p:animEffect transition="in" filter="fade">
                                      <p:cBhvr>
                                        <p:cTn id="18" dur="1000"/>
                                        <p:tgtEl>
                                          <p:spTgt spid="16387">
                                            <p:txEl>
                                              <p:pRg st="2" end="2"/>
                                            </p:txEl>
                                          </p:spTgt>
                                        </p:tgtEl>
                                      </p:cBhvr>
                                    </p:animEffect>
                                    <p:anim calcmode="lin" valueType="num">
                                      <p:cBhvr>
                                        <p:cTn id="19"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Effect transition="in" filter="fade">
                                      <p:cBhvr>
                                        <p:cTn id="25" dur="1000"/>
                                        <p:tgtEl>
                                          <p:spTgt spid="16387">
                                            <p:txEl>
                                              <p:pRg st="3" end="3"/>
                                            </p:txEl>
                                          </p:spTgt>
                                        </p:tgtEl>
                                      </p:cBhvr>
                                    </p:animEffect>
                                    <p:anim calcmode="lin" valueType="num">
                                      <p:cBhvr>
                                        <p:cTn id="26"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fade">
                                      <p:cBhvr>
                                        <p:cTn id="32" dur="1000"/>
                                        <p:tgtEl>
                                          <p:spTgt spid="16387">
                                            <p:txEl>
                                              <p:pRg st="5" end="5"/>
                                            </p:txEl>
                                          </p:spTgt>
                                        </p:tgtEl>
                                      </p:cBhvr>
                                    </p:animEffect>
                                    <p:anim calcmode="lin" valueType="num">
                                      <p:cBhvr>
                                        <p:cTn id="33"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18434" name="Title 1"/>
          <p:cNvSpPr>
            <a:spLocks noGrp="1"/>
          </p:cNvSpPr>
          <p:nvPr>
            <p:ph type="title"/>
          </p:nvPr>
        </p:nvSpPr>
        <p:spPr>
          <a:xfrm>
            <a:off x="529431" y="404664"/>
            <a:ext cx="8229600" cy="1786210"/>
          </a:xfrm>
        </p:spPr>
        <p:txBody>
          <a:bodyPr/>
          <a:lstStyle/>
          <a:p>
            <a:pPr eaLnBrk="1" hangingPunct="1"/>
            <a:r>
              <a:rPr lang="en-GB" dirty="0">
                <a:latin typeface="Comic Sans MS" pitchFamily="66" charset="0"/>
              </a:rPr>
              <a:t>Numeracy and Literacy </a:t>
            </a:r>
            <a:r>
              <a:rPr lang="en-GB" dirty="0" smtClean="0">
                <a:latin typeface="Comic Sans MS" pitchFamily="66" charset="0"/>
              </a:rPr>
              <a:t/>
            </a:r>
            <a:br>
              <a:rPr lang="en-GB" dirty="0" smtClean="0">
                <a:latin typeface="Comic Sans MS" pitchFamily="66" charset="0"/>
              </a:rPr>
            </a:br>
            <a:r>
              <a:rPr lang="en-GB" dirty="0" smtClean="0">
                <a:latin typeface="Comic Sans MS" pitchFamily="66" charset="0"/>
              </a:rPr>
              <a:t>in </a:t>
            </a:r>
            <a:r>
              <a:rPr lang="en-GB" dirty="0">
                <a:latin typeface="Comic Sans MS" pitchFamily="66" charset="0"/>
              </a:rPr>
              <a:t>Rang </a:t>
            </a:r>
            <a:r>
              <a:rPr lang="en-GB" dirty="0" smtClean="0">
                <a:latin typeface="Comic Sans MS" pitchFamily="66" charset="0"/>
              </a:rPr>
              <a:t>2</a:t>
            </a:r>
            <a:r>
              <a:rPr lang="en-GB" dirty="0">
                <a:latin typeface="Comic Sans MS" pitchFamily="66" charset="0"/>
              </a:rPr>
              <a:t/>
            </a:r>
            <a:br>
              <a:rPr lang="en-GB" dirty="0">
                <a:latin typeface="Comic Sans MS" pitchFamily="66" charset="0"/>
              </a:rPr>
            </a:br>
            <a:endParaRPr lang="en-GB" dirty="0" smtClean="0">
              <a:latin typeface="Comic Sans MS" pitchFamily="66" charset="0"/>
            </a:endParaRPr>
          </a:p>
        </p:txBody>
      </p:sp>
      <p:sp>
        <p:nvSpPr>
          <p:cNvPr id="18435" name="Content Placeholder 2"/>
          <p:cNvSpPr>
            <a:spLocks noGrp="1"/>
          </p:cNvSpPr>
          <p:nvPr>
            <p:ph idx="1"/>
          </p:nvPr>
        </p:nvSpPr>
        <p:spPr>
          <a:xfrm>
            <a:off x="457200" y="1052513"/>
            <a:ext cx="8229600" cy="5329237"/>
          </a:xfrm>
        </p:spPr>
        <p:txBody>
          <a:bodyPr/>
          <a:lstStyle/>
          <a:p>
            <a:pPr marL="0" indent="0" eaLnBrk="1" hangingPunct="1">
              <a:lnSpc>
                <a:spcPct val="80000"/>
              </a:lnSpc>
              <a:buNone/>
            </a:pPr>
            <a:endParaRPr lang="en-GB" sz="2500" dirty="0"/>
          </a:p>
          <a:p>
            <a:pPr marL="0" indent="0" algn="just" eaLnBrk="1" hangingPunct="1">
              <a:lnSpc>
                <a:spcPct val="80000"/>
              </a:lnSpc>
              <a:buNone/>
            </a:pPr>
            <a:endParaRPr lang="en-GB" sz="2500" b="1" u="sng" dirty="0" smtClean="0">
              <a:latin typeface="Comic Sans MS" pitchFamily="66" charset="0"/>
            </a:endParaRPr>
          </a:p>
          <a:p>
            <a:pPr marL="0" indent="0" algn="just" eaLnBrk="1" hangingPunct="1">
              <a:lnSpc>
                <a:spcPct val="80000"/>
              </a:lnSpc>
              <a:buNone/>
            </a:pPr>
            <a:endParaRPr lang="en-GB" sz="2500" b="1" u="sng" dirty="0">
              <a:latin typeface="Comic Sans MS" pitchFamily="66" charset="0"/>
            </a:endParaRPr>
          </a:p>
          <a:p>
            <a:pPr marL="0" indent="0" algn="just" eaLnBrk="1" hangingPunct="1">
              <a:lnSpc>
                <a:spcPct val="80000"/>
              </a:lnSpc>
              <a:buNone/>
            </a:pPr>
            <a:r>
              <a:rPr lang="en-GB" sz="2500" b="1" u="sng" dirty="0" smtClean="0">
                <a:latin typeface="Comic Sans MS" pitchFamily="66" charset="0"/>
              </a:rPr>
              <a:t>Numeracy</a:t>
            </a:r>
          </a:p>
          <a:p>
            <a:pPr marL="0" indent="0" algn="just" eaLnBrk="1" hangingPunct="1">
              <a:lnSpc>
                <a:spcPct val="80000"/>
              </a:lnSpc>
              <a:buNone/>
            </a:pPr>
            <a:r>
              <a:rPr lang="en-GB" sz="2500" dirty="0" smtClean="0">
                <a:latin typeface="Comic Sans MS" pitchFamily="66" charset="0"/>
              </a:rPr>
              <a:t>Collins scheme </a:t>
            </a:r>
          </a:p>
          <a:p>
            <a:pPr marL="0" indent="0" algn="just" eaLnBrk="1" hangingPunct="1">
              <a:lnSpc>
                <a:spcPct val="80000"/>
              </a:lnSpc>
              <a:buNone/>
            </a:pPr>
            <a:r>
              <a:rPr lang="en-GB" sz="2500" dirty="0" smtClean="0">
                <a:latin typeface="Comic Sans MS" pitchFamily="66" charset="0"/>
              </a:rPr>
              <a:t>Mental maths sessions</a:t>
            </a:r>
          </a:p>
          <a:p>
            <a:pPr marL="0" indent="0" algn="just" eaLnBrk="1" hangingPunct="1">
              <a:lnSpc>
                <a:spcPct val="80000"/>
              </a:lnSpc>
              <a:buNone/>
            </a:pPr>
            <a:r>
              <a:rPr lang="en-GB" sz="2500" dirty="0" smtClean="0">
                <a:latin typeface="Comic Sans MS" pitchFamily="66" charset="0"/>
              </a:rPr>
              <a:t>Collins number workbooks</a:t>
            </a:r>
          </a:p>
          <a:p>
            <a:pPr marL="0" indent="0" algn="just" eaLnBrk="1" hangingPunct="1">
              <a:lnSpc>
                <a:spcPct val="80000"/>
              </a:lnSpc>
              <a:buNone/>
            </a:pPr>
            <a:r>
              <a:rPr lang="en-GB" sz="2500" b="1" u="sng" dirty="0" smtClean="0">
                <a:latin typeface="Comic Sans MS" pitchFamily="66" charset="0"/>
              </a:rPr>
              <a:t>Literacy</a:t>
            </a:r>
          </a:p>
          <a:p>
            <a:pPr marL="0" indent="0" algn="just" eaLnBrk="1" hangingPunct="1">
              <a:lnSpc>
                <a:spcPct val="80000"/>
              </a:lnSpc>
              <a:buNone/>
            </a:pPr>
            <a:r>
              <a:rPr lang="en-GB" sz="2500" dirty="0" smtClean="0">
                <a:latin typeface="Comic Sans MS" pitchFamily="66" charset="0"/>
              </a:rPr>
              <a:t>School scheme </a:t>
            </a:r>
          </a:p>
          <a:p>
            <a:pPr marL="0" indent="0" algn="just" eaLnBrk="1" hangingPunct="1">
              <a:lnSpc>
                <a:spcPct val="80000"/>
              </a:lnSpc>
              <a:buNone/>
            </a:pPr>
            <a:r>
              <a:rPr lang="en-GB" sz="2500" b="1" u="sng" dirty="0" smtClean="0">
                <a:latin typeface="Comic Sans MS" pitchFamily="66" charset="0"/>
              </a:rPr>
              <a:t>The World Around </a:t>
            </a:r>
            <a:r>
              <a:rPr lang="en-GB" sz="2500" b="1" dirty="0" smtClean="0">
                <a:latin typeface="Comic Sans MS" pitchFamily="66" charset="0"/>
              </a:rPr>
              <a:t>Us </a:t>
            </a:r>
            <a:r>
              <a:rPr lang="en-GB" sz="2500" dirty="0" smtClean="0">
                <a:latin typeface="Comic Sans MS" pitchFamily="66" charset="0"/>
              </a:rPr>
              <a:t>- Geography, History, Science and Technology</a:t>
            </a:r>
          </a:p>
          <a:p>
            <a:pPr marL="0" indent="0" algn="just" eaLnBrk="1" hangingPunct="1">
              <a:lnSpc>
                <a:spcPct val="80000"/>
              </a:lnSpc>
              <a:buNone/>
            </a:pPr>
            <a:r>
              <a:rPr lang="en-GB" sz="2500" dirty="0" smtClean="0">
                <a:latin typeface="Comic Sans MS" pitchFamily="66" charset="0"/>
              </a:rPr>
              <a:t>NSPCC</a:t>
            </a:r>
          </a:p>
          <a:p>
            <a:pPr marL="0" indent="0" algn="just" eaLnBrk="1" hangingPunct="1">
              <a:lnSpc>
                <a:spcPct val="80000"/>
              </a:lnSpc>
              <a:buNone/>
            </a:pPr>
            <a:r>
              <a:rPr lang="en-GB" sz="2500" dirty="0" smtClean="0">
                <a:latin typeface="Comic Sans MS" pitchFamily="66" charset="0"/>
              </a:rPr>
              <a:t>‘Keeping safe project’ as part of our PDMU subject</a:t>
            </a:r>
          </a:p>
          <a:p>
            <a:pPr>
              <a:buFont typeface="Wingdings" panose="05000000000000000000" pitchFamily="2" charset="2"/>
              <a:buChar char="§"/>
            </a:pPr>
            <a:r>
              <a:rPr lang="en-GB" sz="2800" dirty="0"/>
              <a:t>healthy </a:t>
            </a:r>
            <a:r>
              <a:rPr lang="en-GB" sz="2800" dirty="0" smtClean="0"/>
              <a:t>relationships    my body      being </a:t>
            </a:r>
            <a:r>
              <a:rPr lang="en-GB" sz="2800" dirty="0"/>
              <a:t>safe</a:t>
            </a:r>
          </a:p>
          <a:p>
            <a:pPr marL="0" indent="0" algn="just" eaLnBrk="1" hangingPunct="1">
              <a:lnSpc>
                <a:spcPct val="80000"/>
              </a:lnSpc>
              <a:buNone/>
            </a:pPr>
            <a:endParaRPr lang="en-GB" sz="2500"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35">
                                            <p:txEl>
                                              <p:pRg st="3" end="3"/>
                                            </p:txEl>
                                          </p:spTgt>
                                        </p:tgtEl>
                                        <p:attrNameLst>
                                          <p:attrName>style.visibility</p:attrName>
                                        </p:attrNameLst>
                                      </p:cBhvr>
                                      <p:to>
                                        <p:strVal val="visible"/>
                                      </p:to>
                                    </p:set>
                                    <p:animEffect transition="in" filter="fade">
                                      <p:cBhvr>
                                        <p:cTn id="14" dur="1000"/>
                                        <p:tgtEl>
                                          <p:spTgt spid="18435">
                                            <p:txEl>
                                              <p:pRg st="3" end="3"/>
                                            </p:txEl>
                                          </p:spTgt>
                                        </p:tgtEl>
                                      </p:cBhvr>
                                    </p:animEffect>
                                    <p:anim calcmode="lin" valueType="num">
                                      <p:cBhvr>
                                        <p:cTn id="15"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Effect transition="in" filter="fade">
                                      <p:cBhvr>
                                        <p:cTn id="19" dur="1000"/>
                                        <p:tgtEl>
                                          <p:spTgt spid="18435">
                                            <p:txEl>
                                              <p:pRg st="4" end="4"/>
                                            </p:txEl>
                                          </p:spTgt>
                                        </p:tgtEl>
                                      </p:cBhvr>
                                    </p:animEffect>
                                    <p:anim calcmode="lin" valueType="num">
                                      <p:cBhvr>
                                        <p:cTn id="20"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8435">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435">
                                            <p:txEl>
                                              <p:pRg st="5" end="5"/>
                                            </p:txEl>
                                          </p:spTgt>
                                        </p:tgtEl>
                                        <p:attrNameLst>
                                          <p:attrName>style.visibility</p:attrName>
                                        </p:attrNameLst>
                                      </p:cBhvr>
                                      <p:to>
                                        <p:strVal val="visible"/>
                                      </p:to>
                                    </p:set>
                                    <p:animEffect transition="in" filter="fade">
                                      <p:cBhvr>
                                        <p:cTn id="24" dur="1000"/>
                                        <p:tgtEl>
                                          <p:spTgt spid="18435">
                                            <p:txEl>
                                              <p:pRg st="5" end="5"/>
                                            </p:txEl>
                                          </p:spTgt>
                                        </p:tgtEl>
                                      </p:cBhvr>
                                    </p:animEffect>
                                    <p:anim calcmode="lin" valueType="num">
                                      <p:cBhvr>
                                        <p:cTn id="25"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843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435">
                                            <p:txEl>
                                              <p:pRg st="6" end="6"/>
                                            </p:txEl>
                                          </p:spTgt>
                                        </p:tgtEl>
                                        <p:attrNameLst>
                                          <p:attrName>style.visibility</p:attrName>
                                        </p:attrNameLst>
                                      </p:cBhvr>
                                      <p:to>
                                        <p:strVal val="visible"/>
                                      </p:to>
                                    </p:set>
                                    <p:animEffect transition="in" filter="fade">
                                      <p:cBhvr>
                                        <p:cTn id="29" dur="1000"/>
                                        <p:tgtEl>
                                          <p:spTgt spid="18435">
                                            <p:txEl>
                                              <p:pRg st="6" end="6"/>
                                            </p:txEl>
                                          </p:spTgt>
                                        </p:tgtEl>
                                      </p:cBhvr>
                                    </p:animEffect>
                                    <p:anim calcmode="lin" valueType="num">
                                      <p:cBhvr>
                                        <p:cTn id="30" dur="10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8435">
                                            <p:txEl>
                                              <p:pRg st="7" end="7"/>
                                            </p:txEl>
                                          </p:spTgt>
                                        </p:tgtEl>
                                        <p:attrNameLst>
                                          <p:attrName>style.visibility</p:attrName>
                                        </p:attrNameLst>
                                      </p:cBhvr>
                                      <p:to>
                                        <p:strVal val="visible"/>
                                      </p:to>
                                    </p:set>
                                    <p:animEffect transition="in" filter="fade">
                                      <p:cBhvr>
                                        <p:cTn id="36" dur="1000"/>
                                        <p:tgtEl>
                                          <p:spTgt spid="18435">
                                            <p:txEl>
                                              <p:pRg st="7" end="7"/>
                                            </p:txEl>
                                          </p:spTgt>
                                        </p:tgtEl>
                                      </p:cBhvr>
                                    </p:animEffect>
                                    <p:anim calcmode="lin" valueType="num">
                                      <p:cBhvr>
                                        <p:cTn id="37" dur="10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843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435">
                                            <p:txEl>
                                              <p:pRg st="8" end="8"/>
                                            </p:txEl>
                                          </p:spTgt>
                                        </p:tgtEl>
                                        <p:attrNameLst>
                                          <p:attrName>style.visibility</p:attrName>
                                        </p:attrNameLst>
                                      </p:cBhvr>
                                      <p:to>
                                        <p:strVal val="visible"/>
                                      </p:to>
                                    </p:set>
                                    <p:animEffect transition="in" filter="fade">
                                      <p:cBhvr>
                                        <p:cTn id="41" dur="1000"/>
                                        <p:tgtEl>
                                          <p:spTgt spid="18435">
                                            <p:txEl>
                                              <p:pRg st="8" end="8"/>
                                            </p:txEl>
                                          </p:spTgt>
                                        </p:tgtEl>
                                      </p:cBhvr>
                                    </p:animEffect>
                                    <p:anim calcmode="lin" valueType="num">
                                      <p:cBhvr>
                                        <p:cTn id="42" dur="10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1843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8435">
                                            <p:txEl>
                                              <p:pRg st="9" end="9"/>
                                            </p:txEl>
                                          </p:spTgt>
                                        </p:tgtEl>
                                        <p:attrNameLst>
                                          <p:attrName>style.visibility</p:attrName>
                                        </p:attrNameLst>
                                      </p:cBhvr>
                                      <p:to>
                                        <p:strVal val="visible"/>
                                      </p:to>
                                    </p:set>
                                    <p:animEffect transition="in" filter="fade">
                                      <p:cBhvr>
                                        <p:cTn id="48" dur="1000"/>
                                        <p:tgtEl>
                                          <p:spTgt spid="18435">
                                            <p:txEl>
                                              <p:pRg st="9" end="9"/>
                                            </p:txEl>
                                          </p:spTgt>
                                        </p:tgtEl>
                                      </p:cBhvr>
                                    </p:animEffect>
                                    <p:anim calcmode="lin" valueType="num">
                                      <p:cBhvr>
                                        <p:cTn id="49" dur="10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1843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8435">
                                            <p:txEl>
                                              <p:pRg st="10" end="10"/>
                                            </p:txEl>
                                          </p:spTgt>
                                        </p:tgtEl>
                                        <p:attrNameLst>
                                          <p:attrName>style.visibility</p:attrName>
                                        </p:attrNameLst>
                                      </p:cBhvr>
                                      <p:to>
                                        <p:strVal val="visible"/>
                                      </p:to>
                                    </p:set>
                                    <p:animEffect transition="in" filter="fade">
                                      <p:cBhvr>
                                        <p:cTn id="55" dur="1000"/>
                                        <p:tgtEl>
                                          <p:spTgt spid="18435">
                                            <p:txEl>
                                              <p:pRg st="10" end="10"/>
                                            </p:txEl>
                                          </p:spTgt>
                                        </p:tgtEl>
                                      </p:cBhvr>
                                    </p:animEffect>
                                    <p:anim calcmode="lin" valueType="num">
                                      <p:cBhvr>
                                        <p:cTn id="56" dur="10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1843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8435">
                                            <p:txEl>
                                              <p:pRg st="11" end="11"/>
                                            </p:txEl>
                                          </p:spTgt>
                                        </p:tgtEl>
                                        <p:attrNameLst>
                                          <p:attrName>style.visibility</p:attrName>
                                        </p:attrNameLst>
                                      </p:cBhvr>
                                      <p:to>
                                        <p:strVal val="visible"/>
                                      </p:to>
                                    </p:set>
                                    <p:animEffect transition="in" filter="fade">
                                      <p:cBhvr>
                                        <p:cTn id="62" dur="1000"/>
                                        <p:tgtEl>
                                          <p:spTgt spid="18435">
                                            <p:txEl>
                                              <p:pRg st="11" end="11"/>
                                            </p:txEl>
                                          </p:spTgt>
                                        </p:tgtEl>
                                      </p:cBhvr>
                                    </p:animEffect>
                                    <p:anim calcmode="lin" valueType="num">
                                      <p:cBhvr>
                                        <p:cTn id="63" dur="1000" fill="hold"/>
                                        <p:tgtEl>
                                          <p:spTgt spid="18435">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1843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8435">
                                            <p:txEl>
                                              <p:pRg st="12" end="12"/>
                                            </p:txEl>
                                          </p:spTgt>
                                        </p:tgtEl>
                                        <p:attrNameLst>
                                          <p:attrName>style.visibility</p:attrName>
                                        </p:attrNameLst>
                                      </p:cBhvr>
                                      <p:to>
                                        <p:strVal val="visible"/>
                                      </p:to>
                                    </p:set>
                                    <p:animEffect transition="in" filter="fade">
                                      <p:cBhvr>
                                        <p:cTn id="69" dur="1000"/>
                                        <p:tgtEl>
                                          <p:spTgt spid="18435">
                                            <p:txEl>
                                              <p:pRg st="12" end="12"/>
                                            </p:txEl>
                                          </p:spTgt>
                                        </p:tgtEl>
                                      </p:cBhvr>
                                    </p:animEffect>
                                    <p:anim calcmode="lin" valueType="num">
                                      <p:cBhvr>
                                        <p:cTn id="70" dur="1000" fill="hold"/>
                                        <p:tgtEl>
                                          <p:spTgt spid="18435">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1843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18434" name="Title 1"/>
          <p:cNvSpPr>
            <a:spLocks noGrp="1"/>
          </p:cNvSpPr>
          <p:nvPr>
            <p:ph type="title"/>
          </p:nvPr>
        </p:nvSpPr>
        <p:spPr>
          <a:xfrm>
            <a:off x="529431" y="404664"/>
            <a:ext cx="8229600" cy="1786210"/>
          </a:xfrm>
        </p:spPr>
        <p:txBody>
          <a:bodyPr/>
          <a:lstStyle/>
          <a:p>
            <a:pPr eaLnBrk="1" hangingPunct="1"/>
            <a:r>
              <a:rPr lang="en-GB" dirty="0" smtClean="0">
                <a:latin typeface="Comic Sans MS" pitchFamily="66" charset="0"/>
              </a:rPr>
              <a:t>Assessment in Foundation Stage</a:t>
            </a:r>
          </a:p>
        </p:txBody>
      </p:sp>
      <p:sp>
        <p:nvSpPr>
          <p:cNvPr id="18435" name="Content Placeholder 2"/>
          <p:cNvSpPr>
            <a:spLocks noGrp="1"/>
          </p:cNvSpPr>
          <p:nvPr>
            <p:ph idx="1"/>
          </p:nvPr>
        </p:nvSpPr>
        <p:spPr>
          <a:xfrm>
            <a:off x="457200" y="1052513"/>
            <a:ext cx="8229600" cy="5329237"/>
          </a:xfrm>
        </p:spPr>
        <p:txBody>
          <a:bodyPr/>
          <a:lstStyle/>
          <a:p>
            <a:pPr marL="0" indent="0" eaLnBrk="1" hangingPunct="1">
              <a:lnSpc>
                <a:spcPct val="80000"/>
              </a:lnSpc>
              <a:buNone/>
            </a:pPr>
            <a:endParaRPr lang="en-GB" sz="2500" dirty="0"/>
          </a:p>
          <a:p>
            <a:pPr marL="0" indent="0" algn="just" eaLnBrk="1" hangingPunct="1">
              <a:lnSpc>
                <a:spcPct val="80000"/>
              </a:lnSpc>
              <a:buNone/>
            </a:pPr>
            <a:endParaRPr lang="en-GB" sz="2500" b="1" u="sng" dirty="0" smtClean="0">
              <a:latin typeface="Comic Sans MS" pitchFamily="66" charset="0"/>
            </a:endParaRPr>
          </a:p>
          <a:p>
            <a:pPr marL="0" indent="0" algn="just" eaLnBrk="1" hangingPunct="1">
              <a:lnSpc>
                <a:spcPct val="80000"/>
              </a:lnSpc>
              <a:buNone/>
            </a:pPr>
            <a:endParaRPr lang="en-GB" sz="2500" dirty="0" smtClean="0">
              <a:latin typeface="Comic Sans MS" pitchFamily="66" charset="0"/>
            </a:endParaRPr>
          </a:p>
          <a:p>
            <a:pPr marL="0" indent="0" algn="just" eaLnBrk="1" hangingPunct="1">
              <a:lnSpc>
                <a:spcPct val="80000"/>
              </a:lnSpc>
              <a:buNone/>
            </a:pPr>
            <a:r>
              <a:rPr lang="en-GB" sz="1800" dirty="0" smtClean="0">
                <a:latin typeface="Comic Sans MS" pitchFamily="66" charset="0"/>
              </a:rPr>
              <a:t>While there is no formal assessment in Rang 1 and Rang 2, children are observed on a daily basis by both the class teacher and classroom assistants. The information gained from these observations is used to plan future lessons.</a:t>
            </a:r>
          </a:p>
          <a:p>
            <a:pPr marL="0" indent="0" algn="just" eaLnBrk="1" hangingPunct="1">
              <a:lnSpc>
                <a:spcPct val="80000"/>
              </a:lnSpc>
              <a:buNone/>
            </a:pPr>
            <a:endParaRPr lang="en-GB" sz="2500" dirty="0" smtClean="0">
              <a:latin typeface="Comic Sans MS" pitchFamily="66" charset="0"/>
            </a:endParaRPr>
          </a:p>
          <a:p>
            <a:pPr marL="0" indent="0" algn="just" eaLnBrk="1" hangingPunct="1">
              <a:lnSpc>
                <a:spcPct val="80000"/>
              </a:lnSpc>
              <a:buNone/>
            </a:pPr>
            <a:r>
              <a:rPr lang="en-GB" sz="2500" i="1" dirty="0" smtClean="0"/>
              <a:t>‘During </a:t>
            </a:r>
            <a:r>
              <a:rPr lang="en-GB" sz="2500" i="1" dirty="0"/>
              <a:t>Years 1 and 2 ongoing assessment will be based mainly on teacher observation which will inform the learning programme for each child. Observations are a natural and essential part of good practice for teachers and classroom assistants. Well-planned, regular and skilful observations help teachers gain information about children's progress over time which ensures that all children's needs are being met.’ </a:t>
            </a:r>
            <a:endParaRPr lang="en-GB" sz="2500" i="1" dirty="0" smtClean="0"/>
          </a:p>
          <a:p>
            <a:pPr marL="0" indent="0" algn="just" eaLnBrk="1" hangingPunct="1">
              <a:lnSpc>
                <a:spcPct val="80000"/>
              </a:lnSpc>
              <a:buNone/>
            </a:pPr>
            <a:endParaRPr lang="en-GB" sz="2500" i="1" dirty="0"/>
          </a:p>
          <a:p>
            <a:pPr marL="0" indent="0" algn="just" eaLnBrk="1" hangingPunct="1">
              <a:lnSpc>
                <a:spcPct val="80000"/>
              </a:lnSpc>
              <a:buNone/>
            </a:pPr>
            <a:r>
              <a:rPr lang="en-GB" sz="2500" i="1" dirty="0" smtClean="0"/>
              <a:t>http</a:t>
            </a:r>
            <a:r>
              <a:rPr lang="en-GB" sz="2500" i="1" dirty="0"/>
              <a:t>://ccea.org.uk/curriculum/foundation_stage/assessment</a:t>
            </a:r>
            <a:endParaRPr lang="en-GB" sz="2500" i="1" dirty="0" smtClean="0">
              <a:latin typeface="Comic Sans MS" pitchFamily="66" charset="0"/>
            </a:endParaRPr>
          </a:p>
        </p:txBody>
      </p:sp>
    </p:spTree>
    <p:extLst>
      <p:ext uri="{BB962C8B-B14F-4D97-AF65-F5344CB8AC3E}">
        <p14:creationId xmlns:p14="http://schemas.microsoft.com/office/powerpoint/2010/main" val="30304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5">
                                            <p:txEl>
                                              <p:pRg st="3" end="3"/>
                                            </p:txEl>
                                          </p:spTgt>
                                        </p:tgtEl>
                                        <p:attrNameLst>
                                          <p:attrName>style.visibility</p:attrName>
                                        </p:attrNameLst>
                                      </p:cBhvr>
                                      <p:to>
                                        <p:strVal val="visible"/>
                                      </p:to>
                                    </p:set>
                                    <p:animEffect transition="in" filter="fade">
                                      <p:cBhvr>
                                        <p:cTn id="12" dur="1000"/>
                                        <p:tgtEl>
                                          <p:spTgt spid="18435">
                                            <p:txEl>
                                              <p:pRg st="3" end="3"/>
                                            </p:txEl>
                                          </p:spTgt>
                                        </p:tgtEl>
                                      </p:cBhvr>
                                    </p:animEffect>
                                    <p:anim calcmode="lin" valueType="num">
                                      <p:cBhvr>
                                        <p:cTn id="13"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animEffect transition="in" filter="fade">
                                      <p:cBhvr>
                                        <p:cTn id="19" dur="1000"/>
                                        <p:tgtEl>
                                          <p:spTgt spid="18435">
                                            <p:txEl>
                                              <p:pRg st="5" end="5"/>
                                            </p:txEl>
                                          </p:spTgt>
                                        </p:tgtEl>
                                      </p:cBhvr>
                                    </p:animEffect>
                                    <p:anim calcmode="lin" valueType="num">
                                      <p:cBhvr>
                                        <p:cTn id="20"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18435">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435">
                                            <p:txEl>
                                              <p:pRg st="7" end="7"/>
                                            </p:txEl>
                                          </p:spTgt>
                                        </p:tgtEl>
                                        <p:attrNameLst>
                                          <p:attrName>style.visibility</p:attrName>
                                        </p:attrNameLst>
                                      </p:cBhvr>
                                      <p:to>
                                        <p:strVal val="visible"/>
                                      </p:to>
                                    </p:set>
                                    <p:animEffect transition="in" filter="fade">
                                      <p:cBhvr>
                                        <p:cTn id="24" dur="1000"/>
                                        <p:tgtEl>
                                          <p:spTgt spid="18435">
                                            <p:txEl>
                                              <p:pRg st="7" end="7"/>
                                            </p:txEl>
                                          </p:spTgt>
                                        </p:tgtEl>
                                      </p:cBhvr>
                                    </p:animEffect>
                                    <p:anim calcmode="lin" valueType="num">
                                      <p:cBhvr>
                                        <p:cTn id="25" dur="10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18434" name="Title 1"/>
          <p:cNvSpPr>
            <a:spLocks noGrp="1"/>
          </p:cNvSpPr>
          <p:nvPr>
            <p:ph type="title"/>
          </p:nvPr>
        </p:nvSpPr>
        <p:spPr>
          <a:xfrm>
            <a:off x="529431" y="404664"/>
            <a:ext cx="8229600" cy="1786210"/>
          </a:xfrm>
        </p:spPr>
        <p:txBody>
          <a:bodyPr/>
          <a:lstStyle/>
          <a:p>
            <a:pPr eaLnBrk="1" hangingPunct="1"/>
            <a:r>
              <a:rPr lang="en-GB" dirty="0" smtClean="0">
                <a:latin typeface="Comic Sans MS" pitchFamily="66" charset="0"/>
              </a:rPr>
              <a:t>Assessment in Foundation Stage</a:t>
            </a:r>
          </a:p>
        </p:txBody>
      </p:sp>
      <p:sp>
        <p:nvSpPr>
          <p:cNvPr id="18435" name="Content Placeholder 2"/>
          <p:cNvSpPr>
            <a:spLocks noGrp="1"/>
          </p:cNvSpPr>
          <p:nvPr>
            <p:ph idx="1"/>
          </p:nvPr>
        </p:nvSpPr>
        <p:spPr>
          <a:xfrm>
            <a:off x="457200" y="1052513"/>
            <a:ext cx="8229600" cy="5329237"/>
          </a:xfrm>
        </p:spPr>
        <p:txBody>
          <a:bodyPr/>
          <a:lstStyle/>
          <a:p>
            <a:pPr marL="0" indent="0" eaLnBrk="1" hangingPunct="1">
              <a:lnSpc>
                <a:spcPct val="80000"/>
              </a:lnSpc>
              <a:buNone/>
            </a:pPr>
            <a:endParaRPr lang="en-GB" sz="2500" dirty="0"/>
          </a:p>
          <a:p>
            <a:pPr marL="0" indent="0" algn="just" eaLnBrk="1" hangingPunct="1">
              <a:lnSpc>
                <a:spcPct val="80000"/>
              </a:lnSpc>
              <a:buNone/>
            </a:pPr>
            <a:endParaRPr lang="en-GB" sz="2500" b="1" u="sng" dirty="0" smtClean="0">
              <a:latin typeface="Comic Sans MS" pitchFamily="66" charset="0"/>
            </a:endParaRPr>
          </a:p>
          <a:p>
            <a:pPr marL="0" indent="0" algn="just" eaLnBrk="1" hangingPunct="1">
              <a:lnSpc>
                <a:spcPct val="80000"/>
              </a:lnSpc>
              <a:buNone/>
            </a:pPr>
            <a:endParaRPr lang="en-GB" sz="2500" dirty="0">
              <a:latin typeface="Comic Sans MS" pitchFamily="66" charset="0"/>
            </a:endParaRPr>
          </a:p>
          <a:p>
            <a:pPr marL="0" indent="0" algn="just" eaLnBrk="1" hangingPunct="1">
              <a:lnSpc>
                <a:spcPct val="80000"/>
              </a:lnSpc>
              <a:buNone/>
            </a:pPr>
            <a:r>
              <a:rPr lang="en-GB" sz="2500" dirty="0" smtClean="0">
                <a:latin typeface="Comic Sans MS" pitchFamily="66" charset="0"/>
              </a:rPr>
              <a:t>Every Friday in Rang 2, we will be doing a dictation based on that weeks phonics lessons. </a:t>
            </a:r>
            <a:endParaRPr lang="en-GB" sz="2500" dirty="0">
              <a:latin typeface="Comic Sans MS" pitchFamily="66" charset="0"/>
            </a:endParaRPr>
          </a:p>
          <a:p>
            <a:pPr marL="0" indent="0" algn="just" eaLnBrk="1" hangingPunct="1">
              <a:lnSpc>
                <a:spcPct val="80000"/>
              </a:lnSpc>
              <a:buNone/>
            </a:pPr>
            <a:endParaRPr lang="en-GB" sz="2500" dirty="0" smtClean="0">
              <a:latin typeface="Comic Sans MS" pitchFamily="66" charset="0"/>
            </a:endParaRPr>
          </a:p>
          <a:p>
            <a:pPr marL="0" indent="0" algn="just" eaLnBrk="1" hangingPunct="1">
              <a:lnSpc>
                <a:spcPct val="80000"/>
              </a:lnSpc>
              <a:buNone/>
            </a:pPr>
            <a:r>
              <a:rPr lang="en-GB" sz="2500" dirty="0" smtClean="0">
                <a:latin typeface="Comic Sans MS" pitchFamily="66" charset="0"/>
              </a:rPr>
              <a:t>We will complete a Collins Primary Maths assessment every half term.  This will be based on the numeracy lessons that have been taught over the previous 6 weeks.</a:t>
            </a:r>
          </a:p>
        </p:txBody>
      </p:sp>
    </p:spTree>
    <p:extLst>
      <p:ext uri="{BB962C8B-B14F-4D97-AF65-F5344CB8AC3E}">
        <p14:creationId xmlns:p14="http://schemas.microsoft.com/office/powerpoint/2010/main" val="186868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35">
                                            <p:txEl>
                                              <p:pRg st="3" end="3"/>
                                            </p:txEl>
                                          </p:spTgt>
                                        </p:tgtEl>
                                        <p:attrNameLst>
                                          <p:attrName>style.visibility</p:attrName>
                                        </p:attrNameLst>
                                      </p:cBhvr>
                                      <p:to>
                                        <p:strVal val="visible"/>
                                      </p:to>
                                    </p:set>
                                    <p:animEffect transition="in" filter="fade">
                                      <p:cBhvr>
                                        <p:cTn id="14" dur="1000"/>
                                        <p:tgtEl>
                                          <p:spTgt spid="18435">
                                            <p:txEl>
                                              <p:pRg st="3" end="3"/>
                                            </p:txEl>
                                          </p:spTgt>
                                        </p:tgtEl>
                                      </p:cBhvr>
                                    </p:animEffect>
                                    <p:anim calcmode="lin" valueType="num">
                                      <p:cBhvr>
                                        <p:cTn id="15"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animEffect transition="in" filter="fade">
                                      <p:cBhvr>
                                        <p:cTn id="19" dur="1000"/>
                                        <p:tgtEl>
                                          <p:spTgt spid="18435">
                                            <p:txEl>
                                              <p:pRg st="5" end="5"/>
                                            </p:txEl>
                                          </p:spTgt>
                                        </p:tgtEl>
                                      </p:cBhvr>
                                    </p:animEffect>
                                    <p:anim calcmode="lin" valueType="num">
                                      <p:cBhvr>
                                        <p:cTn id="20"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latin typeface="Comic Sans MS" pitchFamily="66" charset="0"/>
              </a:rPr>
              <a:t>An </a:t>
            </a:r>
            <a:r>
              <a:rPr lang="en-GB" dirty="0" err="1" smtClean="0">
                <a:latin typeface="Comic Sans MS" pitchFamily="66" charset="0"/>
              </a:rPr>
              <a:t>Lá</a:t>
            </a:r>
            <a:r>
              <a:rPr lang="en-GB" dirty="0" smtClean="0">
                <a:latin typeface="Comic Sans MS" pitchFamily="66" charset="0"/>
              </a:rPr>
              <a:t> </a:t>
            </a:r>
            <a:r>
              <a:rPr lang="en-GB" dirty="0" err="1" smtClean="0">
                <a:latin typeface="Comic Sans MS" pitchFamily="66" charset="0"/>
              </a:rPr>
              <a:t>Scoile</a:t>
            </a:r>
            <a:r>
              <a:rPr lang="en-GB" dirty="0" smtClean="0">
                <a:latin typeface="Comic Sans MS" pitchFamily="66" charset="0"/>
              </a:rPr>
              <a:t/>
            </a:r>
            <a:br>
              <a:rPr lang="en-GB" dirty="0" smtClean="0">
                <a:latin typeface="Comic Sans MS" pitchFamily="66" charset="0"/>
              </a:rPr>
            </a:br>
            <a:r>
              <a:rPr lang="en-GB" dirty="0" smtClean="0">
                <a:latin typeface="Comic Sans MS" pitchFamily="66" charset="0"/>
              </a:rPr>
              <a:t>The School Day</a:t>
            </a:r>
            <a:endParaRPr lang="en-GB" dirty="0">
              <a:latin typeface="Comic Sans MS" pitchFamily="66" charset="0"/>
            </a:endParaRPr>
          </a:p>
        </p:txBody>
      </p:sp>
      <p:sp>
        <p:nvSpPr>
          <p:cNvPr id="21507" name="Content Placeholder 2"/>
          <p:cNvSpPr>
            <a:spLocks noGrp="1"/>
          </p:cNvSpPr>
          <p:nvPr>
            <p:ph idx="1"/>
          </p:nvPr>
        </p:nvSpPr>
        <p:spPr>
          <a:xfrm>
            <a:off x="457200" y="1412875"/>
            <a:ext cx="8229600" cy="5040313"/>
          </a:xfrm>
        </p:spPr>
        <p:txBody>
          <a:bodyPr/>
          <a:lstStyle/>
          <a:p>
            <a:pPr marL="0" indent="0" algn="just" eaLnBrk="1" hangingPunct="1">
              <a:lnSpc>
                <a:spcPct val="80000"/>
              </a:lnSpc>
              <a:buFont typeface="Arial" charset="0"/>
              <a:buNone/>
            </a:pPr>
            <a:r>
              <a:rPr lang="en-GB" sz="800" dirty="0" smtClean="0">
                <a:latin typeface="Comic Sans MS" pitchFamily="66" charset="0"/>
                <a:cs typeface="Times New Roman" pitchFamily="18" charset="0"/>
              </a:rPr>
              <a:t> </a:t>
            </a:r>
            <a:endParaRPr lang="en-GB" sz="1100" dirty="0" smtClean="0">
              <a:latin typeface="Times New Roman" pitchFamily="18" charset="0"/>
              <a:cs typeface="Times New Roman" pitchFamily="18" charset="0"/>
            </a:endParaRPr>
          </a:p>
          <a:p>
            <a:pPr marL="0" indent="0" algn="just" eaLnBrk="1" hangingPunct="1">
              <a:lnSpc>
                <a:spcPct val="80000"/>
              </a:lnSpc>
            </a:pPr>
            <a:endParaRPr lang="en-GB" sz="1600" dirty="0" smtClean="0">
              <a:latin typeface="Comic Sans MS" pitchFamily="66" charset="0"/>
              <a:cs typeface="Times New Roman" pitchFamily="18" charset="0"/>
            </a:endParaRPr>
          </a:p>
          <a:p>
            <a:pPr marL="0" indent="0" algn="just" eaLnBrk="1" hangingPunct="1">
              <a:lnSpc>
                <a:spcPct val="80000"/>
              </a:lnSpc>
              <a:buNone/>
            </a:pPr>
            <a:r>
              <a:rPr lang="en-GB" sz="1600" dirty="0" smtClean="0">
                <a:latin typeface="Comic Sans MS" pitchFamily="66" charset="0"/>
                <a:cs typeface="Times New Roman" pitchFamily="18" charset="0"/>
              </a:rPr>
              <a:t>Class begins at 9 am.  Children are supervised in the </a:t>
            </a:r>
            <a:r>
              <a:rPr lang="en-GB" sz="1600" dirty="0" err="1" smtClean="0">
                <a:latin typeface="Comic Sans MS" pitchFamily="66" charset="0"/>
                <a:cs typeface="Times New Roman" pitchFamily="18" charset="0"/>
              </a:rPr>
              <a:t>clós</a:t>
            </a:r>
            <a:r>
              <a:rPr lang="en-GB" sz="1600" dirty="0" smtClean="0">
                <a:latin typeface="Comic Sans MS" pitchFamily="66" charset="0"/>
                <a:cs typeface="Times New Roman" pitchFamily="18" charset="0"/>
              </a:rPr>
              <a:t> (playground) from 8.45 am, and parents can avail of our ‘Club </a:t>
            </a:r>
            <a:r>
              <a:rPr lang="en-GB" sz="1600" dirty="0" err="1" smtClean="0">
                <a:latin typeface="Comic Sans MS" pitchFamily="66" charset="0"/>
                <a:cs typeface="Times New Roman" pitchFamily="18" charset="0"/>
              </a:rPr>
              <a:t>Bricfeasta</a:t>
            </a:r>
            <a:r>
              <a:rPr lang="en-GB" sz="1600" dirty="0" smtClean="0">
                <a:latin typeface="Comic Sans MS" pitchFamily="66" charset="0"/>
                <a:cs typeface="Times New Roman" pitchFamily="18" charset="0"/>
              </a:rPr>
              <a:t>’ which will be available each morning from 8 – 9 am.</a:t>
            </a:r>
            <a:endParaRPr lang="en-GB" sz="1600" dirty="0" smtClean="0">
              <a:latin typeface="Times New Roman" pitchFamily="18" charset="0"/>
              <a:cs typeface="Times New Roman" pitchFamily="18" charset="0"/>
            </a:endParaRPr>
          </a:p>
          <a:p>
            <a:pPr marL="0" indent="0" algn="just" eaLnBrk="1" hangingPunct="1">
              <a:lnSpc>
                <a:spcPct val="80000"/>
              </a:lnSpc>
              <a:buFont typeface="Arial" charset="0"/>
              <a:buNone/>
            </a:pPr>
            <a:r>
              <a:rPr lang="en-GB" sz="1600" dirty="0" smtClean="0">
                <a:latin typeface="Comic Sans MS" pitchFamily="66" charset="0"/>
                <a:cs typeface="Times New Roman" pitchFamily="18" charset="0"/>
              </a:rPr>
              <a:t> </a:t>
            </a:r>
            <a:endParaRPr lang="en-GB" sz="1600" dirty="0" smtClean="0">
              <a:latin typeface="Times New Roman" pitchFamily="18" charset="0"/>
              <a:cs typeface="Times New Roman" pitchFamily="18" charset="0"/>
            </a:endParaRPr>
          </a:p>
          <a:p>
            <a:pPr marL="0" indent="0" algn="just" eaLnBrk="1" hangingPunct="1">
              <a:lnSpc>
                <a:spcPct val="80000"/>
              </a:lnSpc>
              <a:buNone/>
            </a:pPr>
            <a:r>
              <a:rPr lang="en-GB" sz="1600" dirty="0" err="1" smtClean="0">
                <a:latin typeface="Comic Sans MS" pitchFamily="66" charset="0"/>
                <a:cs typeface="Times New Roman" pitchFamily="18" charset="0"/>
              </a:rPr>
              <a:t>Breaktime</a:t>
            </a:r>
            <a:r>
              <a:rPr lang="en-GB" sz="1600" dirty="0" smtClean="0">
                <a:latin typeface="Comic Sans MS" pitchFamily="66" charset="0"/>
                <a:cs typeface="Times New Roman" pitchFamily="18" charset="0"/>
              </a:rPr>
              <a:t> is from 10.30-11.00am.  </a:t>
            </a:r>
            <a:endParaRPr lang="en-GB" sz="1600" dirty="0" smtClean="0">
              <a:latin typeface="Times New Roman" pitchFamily="18" charset="0"/>
              <a:cs typeface="Times New Roman" pitchFamily="18" charset="0"/>
            </a:endParaRPr>
          </a:p>
          <a:p>
            <a:pPr marL="0" indent="0" algn="just" eaLnBrk="1" hangingPunct="1">
              <a:lnSpc>
                <a:spcPct val="80000"/>
              </a:lnSpc>
              <a:buFont typeface="Arial" charset="0"/>
              <a:buNone/>
            </a:pPr>
            <a:r>
              <a:rPr lang="en-GB" sz="1600" dirty="0" smtClean="0">
                <a:latin typeface="Comic Sans MS" pitchFamily="66" charset="0"/>
                <a:cs typeface="Times New Roman" pitchFamily="18" charset="0"/>
              </a:rPr>
              <a:t> </a:t>
            </a:r>
            <a:endParaRPr lang="en-GB" sz="1600" dirty="0" smtClean="0">
              <a:latin typeface="Times New Roman" pitchFamily="18" charset="0"/>
              <a:cs typeface="Times New Roman" pitchFamily="18" charset="0"/>
            </a:endParaRPr>
          </a:p>
          <a:p>
            <a:pPr marL="0" indent="0" algn="just" eaLnBrk="1" hangingPunct="1">
              <a:lnSpc>
                <a:spcPct val="80000"/>
              </a:lnSpc>
              <a:buNone/>
            </a:pPr>
            <a:r>
              <a:rPr lang="en-GB" sz="1600" dirty="0" smtClean="0">
                <a:latin typeface="Comic Sans MS" pitchFamily="66" charset="0"/>
                <a:cs typeface="Times New Roman" pitchFamily="18" charset="0"/>
              </a:rPr>
              <a:t>Lunchtime is from 12.15-1.00pm.  </a:t>
            </a:r>
            <a:endParaRPr lang="en-GB" sz="1600" dirty="0" smtClean="0">
              <a:latin typeface="Times New Roman" pitchFamily="18" charset="0"/>
              <a:cs typeface="Times New Roman" pitchFamily="18" charset="0"/>
            </a:endParaRPr>
          </a:p>
          <a:p>
            <a:pPr marL="0" indent="0" algn="just" eaLnBrk="1" hangingPunct="1">
              <a:lnSpc>
                <a:spcPct val="80000"/>
              </a:lnSpc>
              <a:buFont typeface="Arial" charset="0"/>
              <a:buNone/>
            </a:pPr>
            <a:r>
              <a:rPr lang="en-GB" sz="1600" dirty="0" smtClean="0">
                <a:latin typeface="Comic Sans MS" pitchFamily="66" charset="0"/>
                <a:cs typeface="Times New Roman" pitchFamily="18" charset="0"/>
              </a:rPr>
              <a:t> </a:t>
            </a:r>
            <a:endParaRPr lang="en-GB" sz="1600" dirty="0" smtClean="0">
              <a:latin typeface="Times New Roman" pitchFamily="18" charset="0"/>
              <a:cs typeface="Times New Roman" pitchFamily="18" charset="0"/>
            </a:endParaRPr>
          </a:p>
          <a:p>
            <a:pPr marL="0" indent="0" algn="just" eaLnBrk="1" hangingPunct="1">
              <a:lnSpc>
                <a:spcPct val="80000"/>
              </a:lnSpc>
              <a:buNone/>
            </a:pPr>
            <a:r>
              <a:rPr lang="en-GB" sz="1600" dirty="0" smtClean="0">
                <a:latin typeface="Comic Sans MS" pitchFamily="66" charset="0"/>
                <a:cs typeface="Times New Roman" pitchFamily="18" charset="0"/>
              </a:rPr>
              <a:t>At </a:t>
            </a:r>
            <a:r>
              <a:rPr lang="en-GB" sz="1600" dirty="0" err="1" smtClean="0">
                <a:latin typeface="Comic Sans MS" pitchFamily="66" charset="0"/>
                <a:cs typeface="Times New Roman" pitchFamily="18" charset="0"/>
              </a:rPr>
              <a:t>Bunscoil</a:t>
            </a:r>
            <a:r>
              <a:rPr lang="en-GB" sz="1600" dirty="0" smtClean="0">
                <a:latin typeface="Comic Sans MS" pitchFamily="66" charset="0"/>
                <a:cs typeface="Times New Roman" pitchFamily="18" charset="0"/>
              </a:rPr>
              <a:t> </a:t>
            </a:r>
            <a:r>
              <a:rPr lang="en-GB" sz="1600" dirty="0" err="1" smtClean="0">
                <a:latin typeface="Comic Sans MS" pitchFamily="66" charset="0"/>
                <a:cs typeface="Times New Roman" pitchFamily="18" charset="0"/>
              </a:rPr>
              <a:t>Bheanna</a:t>
            </a:r>
            <a:r>
              <a:rPr lang="en-GB" sz="1600" dirty="0" smtClean="0">
                <a:latin typeface="Comic Sans MS" pitchFamily="66" charset="0"/>
                <a:cs typeface="Times New Roman" pitchFamily="18" charset="0"/>
              </a:rPr>
              <a:t> </a:t>
            </a:r>
            <a:r>
              <a:rPr lang="en-GB" sz="1600" dirty="0" err="1" smtClean="0">
                <a:latin typeface="Comic Sans MS" pitchFamily="66" charset="0"/>
                <a:cs typeface="Times New Roman" pitchFamily="18" charset="0"/>
              </a:rPr>
              <a:t>Boirche</a:t>
            </a:r>
            <a:r>
              <a:rPr lang="en-GB" sz="1600" dirty="0" smtClean="0">
                <a:latin typeface="Comic Sans MS" pitchFamily="66" charset="0"/>
                <a:cs typeface="Times New Roman" pitchFamily="18" charset="0"/>
              </a:rPr>
              <a:t>, we pride ourselves in our healthy eating policy.  Our school dinners come from </a:t>
            </a:r>
            <a:r>
              <a:rPr lang="en-GB" sz="1600" dirty="0" err="1" smtClean="0">
                <a:latin typeface="Comic Sans MS" pitchFamily="66" charset="0"/>
                <a:cs typeface="Times New Roman" pitchFamily="18" charset="0"/>
              </a:rPr>
              <a:t>St.Malachy’s</a:t>
            </a:r>
            <a:r>
              <a:rPr lang="en-GB" sz="1600" dirty="0" smtClean="0">
                <a:latin typeface="Comic Sans MS" pitchFamily="66" charset="0"/>
                <a:cs typeface="Times New Roman" pitchFamily="18" charset="0"/>
              </a:rPr>
              <a:t> Primary School in </a:t>
            </a:r>
            <a:r>
              <a:rPr lang="en-GB" sz="1600" dirty="0" err="1" smtClean="0">
                <a:latin typeface="Comic Sans MS" pitchFamily="66" charset="0"/>
                <a:cs typeface="Times New Roman" pitchFamily="18" charset="0"/>
              </a:rPr>
              <a:t>Castlewellan</a:t>
            </a:r>
            <a:r>
              <a:rPr lang="en-GB" sz="1600" dirty="0" smtClean="0">
                <a:latin typeface="Comic Sans MS" pitchFamily="66" charset="0"/>
                <a:cs typeface="Times New Roman" pitchFamily="18" charset="0"/>
              </a:rPr>
              <a:t> and are of a high standard.  It is recommended that pupils eat fruit, a yogurt or a small sandwich at break time.  Water is always available,  and school milk can be ordered termly.  We discourage sugary/fizzy drinks, crisps, chocolates and sweets as these can impact on the children’s behaviour.  We do not have any children with a nut allergy at present but we discourage bringing nuts to school.</a:t>
            </a:r>
            <a:endParaRPr lang="en-GB" sz="1600" dirty="0" smtClean="0">
              <a:latin typeface="Times New Roman" pitchFamily="18" charset="0"/>
              <a:cs typeface="Times New Roman" pitchFamily="18" charset="0"/>
            </a:endParaRPr>
          </a:p>
          <a:p>
            <a:pPr marL="0" indent="0" algn="just" eaLnBrk="1" hangingPunct="1">
              <a:lnSpc>
                <a:spcPct val="80000"/>
              </a:lnSpc>
              <a:buFont typeface="Arial" charset="0"/>
              <a:buNone/>
            </a:pPr>
            <a:endParaRPr lang="en-GB" sz="1600" dirty="0" smtClean="0">
              <a:latin typeface="Times New Roman" pitchFamily="18" charset="0"/>
              <a:cs typeface="Times New Roman" pitchFamily="18" charset="0"/>
            </a:endParaRPr>
          </a:p>
          <a:p>
            <a:pPr marL="0" indent="0" algn="just" eaLnBrk="1" hangingPunct="1">
              <a:lnSpc>
                <a:spcPct val="80000"/>
              </a:lnSpc>
              <a:buNone/>
            </a:pPr>
            <a:r>
              <a:rPr lang="en-GB" sz="1600" dirty="0" smtClean="0">
                <a:latin typeface="Comic Sans MS" pitchFamily="66" charset="0"/>
                <a:cs typeface="Times New Roman" pitchFamily="18" charset="0"/>
              </a:rPr>
              <a:t>Rang 1 and Rang 2 go home at 2.00pm.</a:t>
            </a:r>
            <a:endParaRPr lang="en-GB" sz="1600" dirty="0" smtClean="0">
              <a:latin typeface="Times New Roman" pitchFamily="18" charset="0"/>
              <a:cs typeface="Times New Roman" pitchFamily="18" charset="0"/>
            </a:endParaRPr>
          </a:p>
          <a:p>
            <a:pPr marL="0" indent="0" algn="just" eaLnBrk="1" hangingPunct="1">
              <a:lnSpc>
                <a:spcPct val="80000"/>
              </a:lnSpc>
              <a:buNone/>
            </a:pPr>
            <a:r>
              <a:rPr lang="en-GB" sz="1600" dirty="0" smtClean="0">
                <a:latin typeface="Comic Sans MS" pitchFamily="66" charset="0"/>
                <a:cs typeface="Times New Roman" pitchFamily="18" charset="0"/>
              </a:rPr>
              <a:t>Rang 4 – 7 go home at 3.00pm.</a:t>
            </a:r>
            <a:endParaRPr lang="en-GB" sz="1600" dirty="0" smtClean="0">
              <a:latin typeface="Times New Roman" pitchFamily="18" charset="0"/>
              <a:cs typeface="Times New Roman" pitchFamily="18" charset="0"/>
            </a:endParaRPr>
          </a:p>
          <a:p>
            <a:pPr marL="0" indent="0" algn="just" eaLnBrk="1" hangingPunct="1">
              <a:lnSpc>
                <a:spcPct val="80000"/>
              </a:lnSpc>
              <a:buNone/>
            </a:pPr>
            <a:r>
              <a:rPr lang="en-GB" sz="1600" dirty="0" smtClean="0">
                <a:latin typeface="Comic Sans MS" pitchFamily="66" charset="0"/>
                <a:cs typeface="Times New Roman" pitchFamily="18" charset="0"/>
              </a:rPr>
              <a:t>Rang 3 go home at 2.00pm until Christmas. From January onwards,  Rang 3 go home at 3.00pm.</a:t>
            </a:r>
            <a:endParaRPr lang="en-GB" sz="1600" dirty="0" smtClean="0">
              <a:latin typeface="Times New Roman" pitchFamily="18" charset="0"/>
              <a:cs typeface="Times New Roman" pitchFamily="18" charset="0"/>
            </a:endParaRPr>
          </a:p>
          <a:p>
            <a:pPr marL="0" indent="0" eaLnBrk="1" hangingPunct="1">
              <a:lnSpc>
                <a:spcPct val="80000"/>
              </a:lnSpc>
            </a:pPr>
            <a:endParaRPr lang="en-GB" sz="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Effect transition="in" filter="fade">
                                      <p:cBhvr>
                                        <p:cTn id="14" dur="500"/>
                                        <p:tgtEl>
                                          <p:spTgt spid="2150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500"/>
                                        <p:tgtEl>
                                          <p:spTgt spid="2150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507">
                                            <p:txEl>
                                              <p:pRg st="6" end="6"/>
                                            </p:txEl>
                                          </p:spTgt>
                                        </p:tgtEl>
                                        <p:attrNameLst>
                                          <p:attrName>style.visibility</p:attrName>
                                        </p:attrNameLst>
                                      </p:cBhvr>
                                      <p:to>
                                        <p:strVal val="visible"/>
                                      </p:to>
                                    </p:set>
                                    <p:animEffect transition="in" filter="fade">
                                      <p:cBhvr>
                                        <p:cTn id="24" dur="500"/>
                                        <p:tgtEl>
                                          <p:spTgt spid="2150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507">
                                            <p:txEl>
                                              <p:pRg st="8" end="8"/>
                                            </p:txEl>
                                          </p:spTgt>
                                        </p:tgtEl>
                                        <p:attrNameLst>
                                          <p:attrName>style.visibility</p:attrName>
                                        </p:attrNameLst>
                                      </p:cBhvr>
                                      <p:to>
                                        <p:strVal val="visible"/>
                                      </p:to>
                                    </p:set>
                                    <p:animEffect transition="in" filter="fade">
                                      <p:cBhvr>
                                        <p:cTn id="29" dur="500"/>
                                        <p:tgtEl>
                                          <p:spTgt spid="21507">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507">
                                            <p:txEl>
                                              <p:pRg st="10" end="10"/>
                                            </p:txEl>
                                          </p:spTgt>
                                        </p:tgtEl>
                                        <p:attrNameLst>
                                          <p:attrName>style.visibility</p:attrName>
                                        </p:attrNameLst>
                                      </p:cBhvr>
                                      <p:to>
                                        <p:strVal val="visible"/>
                                      </p:to>
                                    </p:set>
                                    <p:animEffect transition="in" filter="fade">
                                      <p:cBhvr>
                                        <p:cTn id="34" dur="500"/>
                                        <p:tgtEl>
                                          <p:spTgt spid="21507">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1507">
                                            <p:txEl>
                                              <p:pRg st="11" end="11"/>
                                            </p:txEl>
                                          </p:spTgt>
                                        </p:tgtEl>
                                        <p:attrNameLst>
                                          <p:attrName>style.visibility</p:attrName>
                                        </p:attrNameLst>
                                      </p:cBhvr>
                                      <p:to>
                                        <p:strVal val="visible"/>
                                      </p:to>
                                    </p:set>
                                    <p:animEffect transition="in" filter="fade">
                                      <p:cBhvr>
                                        <p:cTn id="37" dur="500"/>
                                        <p:tgtEl>
                                          <p:spTgt spid="21507">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1507">
                                            <p:txEl>
                                              <p:pRg st="12" end="12"/>
                                            </p:txEl>
                                          </p:spTgt>
                                        </p:tgtEl>
                                        <p:attrNameLst>
                                          <p:attrName>style.visibility</p:attrName>
                                        </p:attrNameLst>
                                      </p:cBhvr>
                                      <p:to>
                                        <p:strVal val="visible"/>
                                      </p:to>
                                    </p:set>
                                    <p:animEffect transition="in" filter="fade">
                                      <p:cBhvr>
                                        <p:cTn id="40" dur="500"/>
                                        <p:tgtEl>
                                          <p:spTgt spid="215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latin typeface="Comic Sans MS" pitchFamily="66" charset="0"/>
              </a:rPr>
              <a:t>An </a:t>
            </a:r>
            <a:r>
              <a:rPr lang="en-GB" dirty="0" err="1" smtClean="0">
                <a:latin typeface="Comic Sans MS" pitchFamily="66" charset="0"/>
              </a:rPr>
              <a:t>Lá</a:t>
            </a:r>
            <a:r>
              <a:rPr lang="en-GB" dirty="0" smtClean="0">
                <a:latin typeface="Comic Sans MS" pitchFamily="66" charset="0"/>
              </a:rPr>
              <a:t> </a:t>
            </a:r>
            <a:r>
              <a:rPr lang="en-GB" dirty="0" err="1" smtClean="0">
                <a:latin typeface="Comic Sans MS" pitchFamily="66" charset="0"/>
              </a:rPr>
              <a:t>Scoile</a:t>
            </a:r>
            <a:r>
              <a:rPr lang="en-GB" dirty="0" smtClean="0">
                <a:latin typeface="Comic Sans MS" pitchFamily="66" charset="0"/>
              </a:rPr>
              <a:t> </a:t>
            </a:r>
            <a:r>
              <a:rPr lang="en-GB" dirty="0" err="1" smtClean="0">
                <a:latin typeface="Comic Sans MS" pitchFamily="66" charset="0"/>
              </a:rPr>
              <a:t>i</a:t>
            </a:r>
            <a:r>
              <a:rPr lang="en-GB" dirty="0" smtClean="0">
                <a:latin typeface="Comic Sans MS" pitchFamily="66" charset="0"/>
              </a:rPr>
              <a:t> Rang 2</a:t>
            </a:r>
            <a:br>
              <a:rPr lang="en-GB" dirty="0" smtClean="0">
                <a:latin typeface="Comic Sans MS" pitchFamily="66" charset="0"/>
              </a:rPr>
            </a:br>
            <a:r>
              <a:rPr lang="en-GB" dirty="0" smtClean="0">
                <a:latin typeface="Comic Sans MS" pitchFamily="66" charset="0"/>
              </a:rPr>
              <a:t>The School Day in Rang 2</a:t>
            </a:r>
            <a:endParaRPr lang="en-GB" dirty="0">
              <a:latin typeface="Comic Sans MS" pitchFamily="66" charset="0"/>
            </a:endParaRPr>
          </a:p>
        </p:txBody>
      </p:sp>
      <p:sp>
        <p:nvSpPr>
          <p:cNvPr id="21507" name="Content Placeholder 2"/>
          <p:cNvSpPr>
            <a:spLocks noGrp="1"/>
          </p:cNvSpPr>
          <p:nvPr>
            <p:ph idx="1"/>
          </p:nvPr>
        </p:nvSpPr>
        <p:spPr>
          <a:xfrm>
            <a:off x="457200" y="1412875"/>
            <a:ext cx="8229600" cy="5040313"/>
          </a:xfrm>
        </p:spPr>
        <p:txBody>
          <a:bodyPr/>
          <a:lstStyle/>
          <a:p>
            <a:pPr marL="0" indent="0" algn="just" eaLnBrk="1" hangingPunct="1">
              <a:lnSpc>
                <a:spcPct val="80000"/>
              </a:lnSpc>
              <a:buFont typeface="Arial" charset="0"/>
              <a:buNone/>
            </a:pPr>
            <a:r>
              <a:rPr lang="en-GB" sz="800" dirty="0" smtClean="0">
                <a:latin typeface="Comic Sans MS" pitchFamily="66" charset="0"/>
                <a:cs typeface="Times New Roman" pitchFamily="18" charset="0"/>
              </a:rPr>
              <a:t> </a:t>
            </a:r>
            <a:endParaRPr lang="en-GB" sz="1100" dirty="0" smtClean="0">
              <a:latin typeface="Times New Roman" pitchFamily="18" charset="0"/>
              <a:cs typeface="Times New Roman" pitchFamily="18" charset="0"/>
            </a:endParaRPr>
          </a:p>
          <a:p>
            <a:pPr marL="0" indent="0" eaLnBrk="1" hangingPunct="1">
              <a:lnSpc>
                <a:spcPct val="80000"/>
              </a:lnSpc>
            </a:pPr>
            <a:endParaRPr lang="en-GB" sz="800" dirty="0" smtClean="0"/>
          </a:p>
        </p:txBody>
      </p:sp>
      <p:graphicFrame>
        <p:nvGraphicFramePr>
          <p:cNvPr id="3" name="Table 2"/>
          <p:cNvGraphicFramePr>
            <a:graphicFrameLocks noGrp="1"/>
          </p:cNvGraphicFramePr>
          <p:nvPr>
            <p:extLst>
              <p:ext uri="{D42A27DB-BD31-4B8C-83A1-F6EECF244321}">
                <p14:modId xmlns:p14="http://schemas.microsoft.com/office/powerpoint/2010/main" val="1776070629"/>
              </p:ext>
            </p:extLst>
          </p:nvPr>
        </p:nvGraphicFramePr>
        <p:xfrm>
          <a:off x="1547664" y="1693280"/>
          <a:ext cx="6428172" cy="5164720"/>
        </p:xfrm>
        <a:graphic>
          <a:graphicData uri="http://schemas.openxmlformats.org/drawingml/2006/table">
            <a:tbl>
              <a:tblPr firstRow="1" bandRow="1">
                <a:tableStyleId>{5C22544A-7EE6-4342-B048-85BDC9FD1C3A}</a:tableStyleId>
              </a:tblPr>
              <a:tblGrid>
                <a:gridCol w="1398905">
                  <a:extLst>
                    <a:ext uri="{9D8B030D-6E8A-4147-A177-3AD203B41FA5}">
                      <a16:colId xmlns:a16="http://schemas.microsoft.com/office/drawing/2014/main" val="20000"/>
                    </a:ext>
                  </a:extLst>
                </a:gridCol>
                <a:gridCol w="3237294">
                  <a:extLst>
                    <a:ext uri="{9D8B030D-6E8A-4147-A177-3AD203B41FA5}">
                      <a16:colId xmlns:a16="http://schemas.microsoft.com/office/drawing/2014/main" val="20001"/>
                    </a:ext>
                  </a:extLst>
                </a:gridCol>
                <a:gridCol w="1791973">
                  <a:extLst>
                    <a:ext uri="{9D8B030D-6E8A-4147-A177-3AD203B41FA5}">
                      <a16:colId xmlns:a16="http://schemas.microsoft.com/office/drawing/2014/main" val="20002"/>
                    </a:ext>
                  </a:extLst>
                </a:gridCol>
              </a:tblGrid>
              <a:tr h="403155">
                <a:tc>
                  <a:txBody>
                    <a:bodyPr/>
                    <a:lstStyle/>
                    <a:p>
                      <a:r>
                        <a:rPr lang="en-GB" dirty="0" smtClean="0"/>
                        <a:t>Am/Time</a:t>
                      </a:r>
                      <a:r>
                        <a:rPr lang="en-GB" baseline="0" dirty="0" smtClean="0"/>
                        <a:t> </a:t>
                      </a:r>
                      <a:endParaRPr lang="en-GB" dirty="0"/>
                    </a:p>
                  </a:txBody>
                  <a:tcPr/>
                </a:tc>
                <a:tc>
                  <a:txBody>
                    <a:bodyPr/>
                    <a:lstStyle/>
                    <a:p>
                      <a:r>
                        <a:rPr lang="en-GB" dirty="0" err="1" smtClean="0"/>
                        <a:t>Imeacht</a:t>
                      </a:r>
                      <a:r>
                        <a:rPr lang="en-GB" dirty="0" smtClean="0"/>
                        <a:t>/Activity</a:t>
                      </a:r>
                      <a:endParaRPr lang="en-GB" dirty="0"/>
                    </a:p>
                  </a:txBody>
                  <a:tcPr/>
                </a:tc>
                <a:tc>
                  <a:txBody>
                    <a:bodyPr/>
                    <a:lstStyle/>
                    <a:p>
                      <a:endParaRPr lang="en-GB"/>
                    </a:p>
                  </a:txBody>
                  <a:tcPr/>
                </a:tc>
                <a:extLst>
                  <a:ext uri="{0D108BD9-81ED-4DB2-BD59-A6C34878D82A}">
                    <a16:rowId xmlns:a16="http://schemas.microsoft.com/office/drawing/2014/main" val="10000"/>
                  </a:ext>
                </a:extLst>
              </a:tr>
              <a:tr h="468120">
                <a:tc>
                  <a:txBody>
                    <a:bodyPr/>
                    <a:lstStyle/>
                    <a:p>
                      <a:r>
                        <a:rPr lang="en-GB" dirty="0" smtClean="0"/>
                        <a:t>9.15-9.30</a:t>
                      </a:r>
                      <a:endParaRPr lang="en-GB" dirty="0"/>
                    </a:p>
                  </a:txBody>
                  <a:tcPr/>
                </a:tc>
                <a:tc>
                  <a:txBody>
                    <a:bodyPr/>
                    <a:lstStyle/>
                    <a:p>
                      <a:r>
                        <a:rPr lang="en-GB" dirty="0" smtClean="0"/>
                        <a:t>Huff </a:t>
                      </a:r>
                      <a:r>
                        <a:rPr lang="en-GB" dirty="0" err="1" smtClean="0"/>
                        <a:t>agus</a:t>
                      </a:r>
                      <a:r>
                        <a:rPr lang="en-GB" baseline="0" dirty="0" smtClean="0"/>
                        <a:t> Puff, Self registration</a:t>
                      </a:r>
                      <a:endParaRPr lang="en-GB" dirty="0"/>
                    </a:p>
                  </a:txBody>
                  <a:tcPr/>
                </a:tc>
                <a:tc>
                  <a:txBody>
                    <a:bodyPr/>
                    <a:lstStyle/>
                    <a:p>
                      <a:endParaRPr lang="en-GB" dirty="0"/>
                    </a:p>
                  </a:txBody>
                  <a:tcPr/>
                </a:tc>
                <a:extLst>
                  <a:ext uri="{0D108BD9-81ED-4DB2-BD59-A6C34878D82A}">
                    <a16:rowId xmlns:a16="http://schemas.microsoft.com/office/drawing/2014/main" val="10001"/>
                  </a:ext>
                </a:extLst>
              </a:tr>
              <a:tr h="701188">
                <a:tc>
                  <a:txBody>
                    <a:bodyPr/>
                    <a:lstStyle/>
                    <a:p>
                      <a:r>
                        <a:rPr lang="en-GB" dirty="0" smtClean="0"/>
                        <a:t>9.30-10.00</a:t>
                      </a:r>
                      <a:endParaRPr lang="en-GB" dirty="0"/>
                    </a:p>
                  </a:txBody>
                  <a:tcPr/>
                </a:tc>
                <a:tc>
                  <a:txBody>
                    <a:bodyPr/>
                    <a:lstStyle/>
                    <a:p>
                      <a:r>
                        <a:rPr lang="en-GB" dirty="0" smtClean="0"/>
                        <a:t>Whole class Literacy</a:t>
                      </a:r>
                      <a:r>
                        <a:rPr lang="en-GB" baseline="0" dirty="0" smtClean="0"/>
                        <a:t> activities</a:t>
                      </a:r>
                      <a:endParaRPr lang="en-GB" dirty="0"/>
                    </a:p>
                  </a:txBody>
                  <a:tcPr/>
                </a:tc>
                <a:tc>
                  <a:txBody>
                    <a:bodyPr/>
                    <a:lstStyle/>
                    <a:p>
                      <a:r>
                        <a:rPr lang="en-GB" dirty="0" err="1" smtClean="0"/>
                        <a:t>Tionól</a:t>
                      </a:r>
                      <a:r>
                        <a:rPr lang="en-GB" baseline="0" dirty="0" smtClean="0"/>
                        <a:t> every Friday</a:t>
                      </a:r>
                      <a:endParaRPr lang="en-GB" dirty="0"/>
                    </a:p>
                  </a:txBody>
                  <a:tcPr/>
                </a:tc>
                <a:extLst>
                  <a:ext uri="{0D108BD9-81ED-4DB2-BD59-A6C34878D82A}">
                    <a16:rowId xmlns:a16="http://schemas.microsoft.com/office/drawing/2014/main" val="10002"/>
                  </a:ext>
                </a:extLst>
              </a:tr>
              <a:tr h="403155">
                <a:tc>
                  <a:txBody>
                    <a:bodyPr/>
                    <a:lstStyle/>
                    <a:p>
                      <a:r>
                        <a:rPr lang="en-GB" dirty="0" smtClean="0"/>
                        <a:t>10.00-10.30</a:t>
                      </a:r>
                      <a:endParaRPr lang="en-GB" dirty="0"/>
                    </a:p>
                  </a:txBody>
                  <a:tcPr/>
                </a:tc>
                <a:tc>
                  <a:txBody>
                    <a:bodyPr/>
                    <a:lstStyle/>
                    <a:p>
                      <a:r>
                        <a:rPr lang="en-GB" dirty="0" smtClean="0"/>
                        <a:t>Literacy tasks at</a:t>
                      </a:r>
                      <a:r>
                        <a:rPr lang="en-GB" baseline="0" dirty="0" smtClean="0"/>
                        <a:t> tables</a:t>
                      </a:r>
                      <a:endParaRPr lang="en-GB" dirty="0"/>
                    </a:p>
                  </a:txBody>
                  <a:tcPr/>
                </a:tc>
                <a:tc>
                  <a:txBody>
                    <a:bodyPr/>
                    <a:lstStyle/>
                    <a:p>
                      <a:r>
                        <a:rPr lang="en-GB" dirty="0" smtClean="0"/>
                        <a:t>Phonics</a:t>
                      </a:r>
                      <a:r>
                        <a:rPr lang="en-GB" baseline="0" dirty="0" smtClean="0"/>
                        <a:t>/ dictation  every Friday</a:t>
                      </a:r>
                      <a:endParaRPr lang="en-GB" dirty="0"/>
                    </a:p>
                  </a:txBody>
                  <a:tcPr/>
                </a:tc>
                <a:extLst>
                  <a:ext uri="{0D108BD9-81ED-4DB2-BD59-A6C34878D82A}">
                    <a16:rowId xmlns:a16="http://schemas.microsoft.com/office/drawing/2014/main" val="10003"/>
                  </a:ext>
                </a:extLst>
              </a:tr>
              <a:tr h="479833">
                <a:tc>
                  <a:txBody>
                    <a:bodyPr/>
                    <a:lstStyle/>
                    <a:p>
                      <a:r>
                        <a:rPr lang="en-GB" dirty="0" smtClean="0"/>
                        <a:t>10.30-10.45</a:t>
                      </a:r>
                      <a:endParaRPr lang="en-GB" dirty="0"/>
                    </a:p>
                  </a:txBody>
                  <a:tcPr/>
                </a:tc>
                <a:tc>
                  <a:txBody>
                    <a:bodyPr/>
                    <a:lstStyle/>
                    <a:p>
                      <a:r>
                        <a:rPr lang="en-GB" dirty="0" err="1" smtClean="0"/>
                        <a:t>Sm</a:t>
                      </a:r>
                      <a:r>
                        <a:rPr lang="en-GB" baseline="0" dirty="0" err="1" smtClean="0"/>
                        <a:t>ailc</a:t>
                      </a:r>
                      <a:r>
                        <a:rPr lang="en-GB" baseline="0" dirty="0" smtClean="0"/>
                        <a:t>/Snack in the classroom</a:t>
                      </a:r>
                      <a:endParaRPr lang="en-GB" dirty="0"/>
                    </a:p>
                  </a:txBody>
                  <a:tcPr/>
                </a:tc>
                <a:tc>
                  <a:txBody>
                    <a:bodyPr/>
                    <a:lstStyle/>
                    <a:p>
                      <a:endParaRPr lang="en-GB"/>
                    </a:p>
                  </a:txBody>
                  <a:tcPr/>
                </a:tc>
                <a:extLst>
                  <a:ext uri="{0D108BD9-81ED-4DB2-BD59-A6C34878D82A}">
                    <a16:rowId xmlns:a16="http://schemas.microsoft.com/office/drawing/2014/main" val="10004"/>
                  </a:ext>
                </a:extLst>
              </a:tr>
              <a:tr h="403155">
                <a:tc>
                  <a:txBody>
                    <a:bodyPr/>
                    <a:lstStyle/>
                    <a:p>
                      <a:r>
                        <a:rPr lang="en-GB" dirty="0" smtClean="0"/>
                        <a:t>10.45-11.00</a:t>
                      </a:r>
                      <a:endParaRPr lang="en-GB" dirty="0"/>
                    </a:p>
                  </a:txBody>
                  <a:tcPr/>
                </a:tc>
                <a:tc>
                  <a:txBody>
                    <a:bodyPr/>
                    <a:lstStyle/>
                    <a:p>
                      <a:r>
                        <a:rPr lang="en-GB" dirty="0" smtClean="0"/>
                        <a:t>Break time</a:t>
                      </a:r>
                      <a:r>
                        <a:rPr lang="en-GB" baseline="0" dirty="0" smtClean="0"/>
                        <a:t> outside</a:t>
                      </a:r>
                      <a:endParaRPr lang="en-GB" dirty="0"/>
                    </a:p>
                  </a:txBody>
                  <a:tcPr/>
                </a:tc>
                <a:tc>
                  <a:txBody>
                    <a:bodyPr/>
                    <a:lstStyle/>
                    <a:p>
                      <a:endParaRPr lang="en-GB"/>
                    </a:p>
                  </a:txBody>
                  <a:tcPr/>
                </a:tc>
                <a:extLst>
                  <a:ext uri="{0D108BD9-81ED-4DB2-BD59-A6C34878D82A}">
                    <a16:rowId xmlns:a16="http://schemas.microsoft.com/office/drawing/2014/main" val="10005"/>
                  </a:ext>
                </a:extLst>
              </a:tr>
              <a:tr h="695857">
                <a:tc>
                  <a:txBody>
                    <a:bodyPr/>
                    <a:lstStyle/>
                    <a:p>
                      <a:r>
                        <a:rPr lang="en-GB" dirty="0" smtClean="0"/>
                        <a:t>11.00-</a:t>
                      </a:r>
                      <a:r>
                        <a:rPr lang="en-GB" baseline="0" dirty="0" smtClean="0"/>
                        <a:t> 11.30</a:t>
                      </a:r>
                      <a:endParaRPr lang="en-GB" dirty="0"/>
                    </a:p>
                  </a:txBody>
                  <a:tcPr/>
                </a:tc>
                <a:tc>
                  <a:txBody>
                    <a:bodyPr/>
                    <a:lstStyle/>
                    <a:p>
                      <a:r>
                        <a:rPr lang="en-GB" dirty="0" smtClean="0"/>
                        <a:t>Whole</a:t>
                      </a:r>
                      <a:r>
                        <a:rPr lang="en-GB" baseline="0" dirty="0" smtClean="0"/>
                        <a:t> class Numeracy activities</a:t>
                      </a:r>
                    </a:p>
                    <a:p>
                      <a:r>
                        <a:rPr lang="en-GB" baseline="0" dirty="0" smtClean="0"/>
                        <a:t> </a:t>
                      </a:r>
                      <a:endParaRPr lang="en-GB" dirty="0"/>
                    </a:p>
                  </a:txBody>
                  <a:tcPr/>
                </a:tc>
                <a:tc>
                  <a:txBody>
                    <a:bodyPr/>
                    <a:lstStyle/>
                    <a:p>
                      <a:r>
                        <a:rPr lang="en-GB" dirty="0" smtClean="0"/>
                        <a:t>P.E –Tuesdays</a:t>
                      </a:r>
                      <a:r>
                        <a:rPr lang="en-GB" baseline="0" dirty="0" smtClean="0"/>
                        <a:t> and Thursdays</a:t>
                      </a:r>
                      <a:endParaRPr lang="en-GB" dirty="0"/>
                    </a:p>
                  </a:txBody>
                  <a:tcPr/>
                </a:tc>
                <a:extLst>
                  <a:ext uri="{0D108BD9-81ED-4DB2-BD59-A6C34878D82A}">
                    <a16:rowId xmlns:a16="http://schemas.microsoft.com/office/drawing/2014/main" val="10006"/>
                  </a:ext>
                </a:extLst>
              </a:tr>
              <a:tr h="403155">
                <a:tc>
                  <a:txBody>
                    <a:bodyPr/>
                    <a:lstStyle/>
                    <a:p>
                      <a:r>
                        <a:rPr lang="en-GB" dirty="0" smtClean="0"/>
                        <a:t>11.30-12.00</a:t>
                      </a:r>
                      <a:endParaRPr lang="en-GB" dirty="0"/>
                    </a:p>
                  </a:txBody>
                  <a:tcPr/>
                </a:tc>
                <a:tc>
                  <a:txBody>
                    <a:bodyPr/>
                    <a:lstStyle/>
                    <a:p>
                      <a:r>
                        <a:rPr lang="en-GB" dirty="0" smtClean="0"/>
                        <a:t>Numeracy Tasks at tables</a:t>
                      </a:r>
                      <a:endParaRPr lang="en-GB" dirty="0"/>
                    </a:p>
                  </a:txBody>
                  <a:tcPr/>
                </a:tc>
                <a:tc>
                  <a:txBody>
                    <a:bodyPr/>
                    <a:lstStyle/>
                    <a:p>
                      <a:endParaRPr lang="en-GB"/>
                    </a:p>
                  </a:txBody>
                  <a:tcPr/>
                </a:tc>
                <a:extLst>
                  <a:ext uri="{0D108BD9-81ED-4DB2-BD59-A6C34878D82A}">
                    <a16:rowId xmlns:a16="http://schemas.microsoft.com/office/drawing/2014/main" val="10007"/>
                  </a:ext>
                </a:extLst>
              </a:tr>
              <a:tr h="695857">
                <a:tc>
                  <a:txBody>
                    <a:bodyPr/>
                    <a:lstStyle/>
                    <a:p>
                      <a:r>
                        <a:rPr lang="en-GB" dirty="0" smtClean="0"/>
                        <a:t>12.00-12.15</a:t>
                      </a:r>
                      <a:endParaRPr lang="en-GB" dirty="0"/>
                    </a:p>
                  </a:txBody>
                  <a:tcPr/>
                </a:tc>
                <a:tc>
                  <a:txBody>
                    <a:bodyPr/>
                    <a:lstStyle/>
                    <a:p>
                      <a:r>
                        <a:rPr lang="en-GB" dirty="0" smtClean="0"/>
                        <a:t>Am </a:t>
                      </a:r>
                      <a:r>
                        <a:rPr lang="en-GB" dirty="0" err="1" smtClean="0"/>
                        <a:t>leabhar</a:t>
                      </a:r>
                      <a:r>
                        <a:rPr lang="en-GB" dirty="0" smtClean="0"/>
                        <a:t>/</a:t>
                      </a:r>
                      <a:r>
                        <a:rPr lang="en-GB" baseline="0" dirty="0" smtClean="0"/>
                        <a:t> Book time</a:t>
                      </a:r>
                      <a:endParaRPr lang="en-GB" dirty="0"/>
                    </a:p>
                  </a:txBody>
                  <a:tcPr/>
                </a:tc>
                <a:tc>
                  <a:txBody>
                    <a:bodyPr/>
                    <a:lstStyle/>
                    <a:p>
                      <a:endParaRPr lang="en-GB"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6530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latin typeface="Comic Sans MS" pitchFamily="66" charset="0"/>
              </a:rPr>
              <a:t>An </a:t>
            </a:r>
            <a:r>
              <a:rPr lang="en-GB" dirty="0" err="1" smtClean="0">
                <a:latin typeface="Comic Sans MS" pitchFamily="66" charset="0"/>
              </a:rPr>
              <a:t>Lá</a:t>
            </a:r>
            <a:r>
              <a:rPr lang="en-GB" dirty="0" smtClean="0">
                <a:latin typeface="Comic Sans MS" pitchFamily="66" charset="0"/>
              </a:rPr>
              <a:t> </a:t>
            </a:r>
            <a:r>
              <a:rPr lang="en-GB" dirty="0" err="1" smtClean="0">
                <a:latin typeface="Comic Sans MS" pitchFamily="66" charset="0"/>
              </a:rPr>
              <a:t>Scoile</a:t>
            </a:r>
            <a:r>
              <a:rPr lang="en-GB" dirty="0" smtClean="0">
                <a:latin typeface="Comic Sans MS" pitchFamily="66" charset="0"/>
              </a:rPr>
              <a:t> </a:t>
            </a:r>
            <a:r>
              <a:rPr lang="en-GB" dirty="0" err="1" smtClean="0">
                <a:latin typeface="Comic Sans MS" pitchFamily="66" charset="0"/>
              </a:rPr>
              <a:t>i</a:t>
            </a:r>
            <a:r>
              <a:rPr lang="en-GB" dirty="0" smtClean="0">
                <a:latin typeface="Comic Sans MS" pitchFamily="66" charset="0"/>
              </a:rPr>
              <a:t> Rang 2</a:t>
            </a:r>
            <a:br>
              <a:rPr lang="en-GB" dirty="0" smtClean="0">
                <a:latin typeface="Comic Sans MS" pitchFamily="66" charset="0"/>
              </a:rPr>
            </a:br>
            <a:r>
              <a:rPr lang="en-GB" dirty="0" smtClean="0">
                <a:latin typeface="Comic Sans MS" pitchFamily="66" charset="0"/>
              </a:rPr>
              <a:t>The School Day in Rang 2</a:t>
            </a:r>
            <a:endParaRPr lang="en-GB" dirty="0">
              <a:latin typeface="Comic Sans MS" pitchFamily="66" charset="0"/>
            </a:endParaRPr>
          </a:p>
        </p:txBody>
      </p:sp>
      <p:sp>
        <p:nvSpPr>
          <p:cNvPr id="21507" name="Content Placeholder 2"/>
          <p:cNvSpPr>
            <a:spLocks noGrp="1"/>
          </p:cNvSpPr>
          <p:nvPr>
            <p:ph idx="1"/>
          </p:nvPr>
        </p:nvSpPr>
        <p:spPr>
          <a:xfrm>
            <a:off x="457200" y="1412875"/>
            <a:ext cx="8229600" cy="5040313"/>
          </a:xfrm>
        </p:spPr>
        <p:txBody>
          <a:bodyPr/>
          <a:lstStyle/>
          <a:p>
            <a:pPr marL="0" indent="0" algn="just" eaLnBrk="1" hangingPunct="1">
              <a:lnSpc>
                <a:spcPct val="80000"/>
              </a:lnSpc>
              <a:buFont typeface="Arial" charset="0"/>
              <a:buNone/>
            </a:pPr>
            <a:r>
              <a:rPr lang="en-GB" sz="800" dirty="0" smtClean="0">
                <a:latin typeface="Comic Sans MS" pitchFamily="66" charset="0"/>
                <a:cs typeface="Times New Roman" pitchFamily="18" charset="0"/>
              </a:rPr>
              <a:t> </a:t>
            </a:r>
            <a:endParaRPr lang="en-GB" sz="1100" dirty="0" smtClean="0">
              <a:latin typeface="Times New Roman" pitchFamily="18" charset="0"/>
              <a:cs typeface="Times New Roman" pitchFamily="18" charset="0"/>
            </a:endParaRPr>
          </a:p>
          <a:p>
            <a:pPr marL="0" indent="0" eaLnBrk="1" hangingPunct="1">
              <a:lnSpc>
                <a:spcPct val="80000"/>
              </a:lnSpc>
            </a:pPr>
            <a:endParaRPr lang="en-GB" sz="800" dirty="0" smtClean="0"/>
          </a:p>
        </p:txBody>
      </p:sp>
      <p:graphicFrame>
        <p:nvGraphicFramePr>
          <p:cNvPr id="3" name="Table 2"/>
          <p:cNvGraphicFramePr>
            <a:graphicFrameLocks noGrp="1"/>
          </p:cNvGraphicFramePr>
          <p:nvPr>
            <p:extLst>
              <p:ext uri="{D42A27DB-BD31-4B8C-83A1-F6EECF244321}">
                <p14:modId xmlns:p14="http://schemas.microsoft.com/office/powerpoint/2010/main" val="3772358857"/>
              </p:ext>
            </p:extLst>
          </p:nvPr>
        </p:nvGraphicFramePr>
        <p:xfrm>
          <a:off x="1547664" y="1700808"/>
          <a:ext cx="6428172" cy="3810148"/>
        </p:xfrm>
        <a:graphic>
          <a:graphicData uri="http://schemas.openxmlformats.org/drawingml/2006/table">
            <a:tbl>
              <a:tblPr firstRow="1" bandRow="1">
                <a:tableStyleId>{5C22544A-7EE6-4342-B048-85BDC9FD1C3A}</a:tableStyleId>
              </a:tblPr>
              <a:tblGrid>
                <a:gridCol w="1398905">
                  <a:extLst>
                    <a:ext uri="{9D8B030D-6E8A-4147-A177-3AD203B41FA5}">
                      <a16:colId xmlns:a16="http://schemas.microsoft.com/office/drawing/2014/main" val="20000"/>
                    </a:ext>
                  </a:extLst>
                </a:gridCol>
                <a:gridCol w="3237294">
                  <a:extLst>
                    <a:ext uri="{9D8B030D-6E8A-4147-A177-3AD203B41FA5}">
                      <a16:colId xmlns:a16="http://schemas.microsoft.com/office/drawing/2014/main" val="20001"/>
                    </a:ext>
                  </a:extLst>
                </a:gridCol>
                <a:gridCol w="1791973">
                  <a:extLst>
                    <a:ext uri="{9D8B030D-6E8A-4147-A177-3AD203B41FA5}">
                      <a16:colId xmlns:a16="http://schemas.microsoft.com/office/drawing/2014/main" val="20002"/>
                    </a:ext>
                  </a:extLst>
                </a:gridCol>
              </a:tblGrid>
              <a:tr h="251960">
                <a:tc>
                  <a:txBody>
                    <a:bodyPr/>
                    <a:lstStyle/>
                    <a:p>
                      <a:r>
                        <a:rPr lang="en-GB" dirty="0" smtClean="0"/>
                        <a:t>Am/Time</a:t>
                      </a:r>
                      <a:r>
                        <a:rPr lang="en-GB" baseline="0" dirty="0" smtClean="0"/>
                        <a:t> </a:t>
                      </a:r>
                      <a:endParaRPr lang="en-GB" dirty="0"/>
                    </a:p>
                  </a:txBody>
                  <a:tcPr/>
                </a:tc>
                <a:tc>
                  <a:txBody>
                    <a:bodyPr/>
                    <a:lstStyle/>
                    <a:p>
                      <a:r>
                        <a:rPr lang="en-GB" dirty="0" err="1" smtClean="0"/>
                        <a:t>Imeacht</a:t>
                      </a:r>
                      <a:r>
                        <a:rPr lang="en-GB" dirty="0" smtClean="0"/>
                        <a:t>/Activity</a:t>
                      </a:r>
                      <a:endParaRPr lang="en-GB" dirty="0"/>
                    </a:p>
                  </a:txBody>
                  <a:tcPr/>
                </a:tc>
                <a:tc>
                  <a:txBody>
                    <a:bodyPr/>
                    <a:lstStyle/>
                    <a:p>
                      <a:endParaRPr lang="en-GB"/>
                    </a:p>
                  </a:txBody>
                  <a:tcPr/>
                </a:tc>
                <a:extLst>
                  <a:ext uri="{0D108BD9-81ED-4DB2-BD59-A6C34878D82A}">
                    <a16:rowId xmlns:a16="http://schemas.microsoft.com/office/drawing/2014/main" val="10000"/>
                  </a:ext>
                </a:extLst>
              </a:tr>
              <a:tr h="695857">
                <a:tc>
                  <a:txBody>
                    <a:bodyPr/>
                    <a:lstStyle/>
                    <a:p>
                      <a:r>
                        <a:rPr lang="en-GB" dirty="0" smtClean="0"/>
                        <a:t>12.15-1.00</a:t>
                      </a:r>
                      <a:endParaRPr lang="en-GB" dirty="0"/>
                    </a:p>
                  </a:txBody>
                  <a:tcPr/>
                </a:tc>
                <a:tc>
                  <a:txBody>
                    <a:bodyPr/>
                    <a:lstStyle/>
                    <a:p>
                      <a:r>
                        <a:rPr lang="en-GB" dirty="0" smtClean="0"/>
                        <a:t>Lunch</a:t>
                      </a:r>
                      <a:r>
                        <a:rPr lang="en-GB" baseline="0" dirty="0" smtClean="0"/>
                        <a:t>/dinner in </a:t>
                      </a:r>
                      <a:r>
                        <a:rPr lang="en-GB" baseline="0" dirty="0" err="1" smtClean="0"/>
                        <a:t>bialann</a:t>
                      </a:r>
                      <a:r>
                        <a:rPr lang="en-GB" baseline="0" dirty="0" smtClean="0"/>
                        <a:t> followed by supervised outdoor play</a:t>
                      </a:r>
                      <a:endParaRPr lang="en-GB" dirty="0"/>
                    </a:p>
                  </a:txBody>
                  <a:tcPr/>
                </a:tc>
                <a:tc>
                  <a:txBody>
                    <a:bodyPr/>
                    <a:lstStyle/>
                    <a:p>
                      <a:endParaRPr lang="en-GB" dirty="0"/>
                    </a:p>
                  </a:txBody>
                  <a:tcPr/>
                </a:tc>
                <a:extLst>
                  <a:ext uri="{0D108BD9-81ED-4DB2-BD59-A6C34878D82A}">
                    <a16:rowId xmlns:a16="http://schemas.microsoft.com/office/drawing/2014/main" val="10001"/>
                  </a:ext>
                </a:extLst>
              </a:tr>
              <a:tr h="701188">
                <a:tc>
                  <a:txBody>
                    <a:bodyPr/>
                    <a:lstStyle/>
                    <a:p>
                      <a:r>
                        <a:rPr lang="en-GB" dirty="0" smtClean="0"/>
                        <a:t>1.00-1.25</a:t>
                      </a:r>
                      <a:endParaRPr lang="en-GB" dirty="0"/>
                    </a:p>
                  </a:txBody>
                  <a:tcPr/>
                </a:tc>
                <a:tc>
                  <a:txBody>
                    <a:bodyPr/>
                    <a:lstStyle/>
                    <a:p>
                      <a:r>
                        <a:rPr lang="en-GB" dirty="0" smtClean="0"/>
                        <a:t>The</a:t>
                      </a:r>
                      <a:r>
                        <a:rPr lang="en-GB" baseline="0" dirty="0" smtClean="0"/>
                        <a:t> World Around Us/ Talking and listening</a:t>
                      </a:r>
                      <a:endParaRPr lang="en-GB" dirty="0"/>
                    </a:p>
                  </a:txBody>
                  <a:tcPr/>
                </a:tc>
                <a:tc>
                  <a:txBody>
                    <a:bodyPr/>
                    <a:lstStyle/>
                    <a:p>
                      <a:endParaRPr lang="en-GB" dirty="0"/>
                    </a:p>
                  </a:txBody>
                  <a:tcPr/>
                </a:tc>
                <a:extLst>
                  <a:ext uri="{0D108BD9-81ED-4DB2-BD59-A6C34878D82A}">
                    <a16:rowId xmlns:a16="http://schemas.microsoft.com/office/drawing/2014/main" val="10002"/>
                  </a:ext>
                </a:extLst>
              </a:tr>
              <a:tr h="403155">
                <a:tc>
                  <a:txBody>
                    <a:bodyPr/>
                    <a:lstStyle/>
                    <a:p>
                      <a:r>
                        <a:rPr lang="en-GB" dirty="0" smtClean="0"/>
                        <a:t>1.25-1.55</a:t>
                      </a:r>
                      <a:endParaRPr lang="en-GB" dirty="0"/>
                    </a:p>
                  </a:txBody>
                  <a:tcPr/>
                </a:tc>
                <a:tc>
                  <a:txBody>
                    <a:bodyPr/>
                    <a:lstStyle/>
                    <a:p>
                      <a:r>
                        <a:rPr lang="en-GB" dirty="0" err="1" smtClean="0"/>
                        <a:t>Súgradh</a:t>
                      </a:r>
                      <a:r>
                        <a:rPr lang="en-GB" dirty="0" smtClean="0"/>
                        <a:t> – Structured play daily</a:t>
                      </a:r>
                    </a:p>
                    <a:p>
                      <a:r>
                        <a:rPr lang="en-GB" dirty="0" smtClean="0"/>
                        <a:t>Monday-</a:t>
                      </a:r>
                      <a:r>
                        <a:rPr lang="en-GB" baseline="0" dirty="0" smtClean="0"/>
                        <a:t>outdoor play (depending on weather)</a:t>
                      </a:r>
                      <a:endParaRPr lang="en-GB" dirty="0"/>
                    </a:p>
                  </a:txBody>
                  <a:tcPr/>
                </a:tc>
                <a:tc>
                  <a:txBody>
                    <a:bodyPr/>
                    <a:lstStyle/>
                    <a:p>
                      <a:endParaRPr lang="en-GB" dirty="0"/>
                    </a:p>
                  </a:txBody>
                  <a:tcPr/>
                </a:tc>
                <a:extLst>
                  <a:ext uri="{0D108BD9-81ED-4DB2-BD59-A6C34878D82A}">
                    <a16:rowId xmlns:a16="http://schemas.microsoft.com/office/drawing/2014/main" val="10003"/>
                  </a:ext>
                </a:extLst>
              </a:tr>
              <a:tr h="695857">
                <a:tc>
                  <a:txBody>
                    <a:bodyPr/>
                    <a:lstStyle/>
                    <a:p>
                      <a:r>
                        <a:rPr lang="en-GB" dirty="0" smtClean="0"/>
                        <a:t>1.55-2.00</a:t>
                      </a:r>
                      <a:endParaRPr lang="en-GB" dirty="0"/>
                    </a:p>
                  </a:txBody>
                  <a:tcPr/>
                </a:tc>
                <a:tc>
                  <a:txBody>
                    <a:bodyPr/>
                    <a:lstStyle/>
                    <a:p>
                      <a:r>
                        <a:rPr lang="en-GB" dirty="0" smtClean="0"/>
                        <a:t>Homework</a:t>
                      </a:r>
                      <a:r>
                        <a:rPr lang="en-GB" baseline="0" dirty="0" smtClean="0"/>
                        <a:t> folders given out and children go home from front door/go to after school clubs.</a:t>
                      </a:r>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685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757</Words>
  <Application>Microsoft Office PowerPoint</Application>
  <PresentationFormat>On-screen Show (4:3)</PresentationFormat>
  <Paragraphs>163</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Comic Sans MS</vt:lpstr>
      <vt:lpstr>Symbol</vt:lpstr>
      <vt:lpstr>Times New Roman</vt:lpstr>
      <vt:lpstr>Wingdings</vt:lpstr>
      <vt:lpstr>ヒラギノ角ゴ Pro W3</vt:lpstr>
      <vt:lpstr>Office Theme</vt:lpstr>
      <vt:lpstr>Fáilte go  Bunscoil Bheanna Boirche  </vt:lpstr>
      <vt:lpstr>PowerPoint Presentation</vt:lpstr>
      <vt:lpstr>Curaclam (ar lean…) Curriculum (continued…)</vt:lpstr>
      <vt:lpstr>Numeracy and Literacy  in Rang 2 </vt:lpstr>
      <vt:lpstr>Assessment in Foundation Stage</vt:lpstr>
      <vt:lpstr>Assessment in Foundation Stage</vt:lpstr>
      <vt:lpstr>An Lá Scoile The School Day</vt:lpstr>
      <vt:lpstr>An Lá Scoile i Rang 2 The School Day in Rang 2</vt:lpstr>
      <vt:lpstr>An Lá Scoile i Rang 2 The School Day in Rang 2</vt:lpstr>
      <vt:lpstr>Éadaí Scoile School Uniform</vt:lpstr>
      <vt:lpstr>Tuismitheoirí - Parents</vt:lpstr>
      <vt:lpstr>Ag cuidiú le do pháiste  Supporting your child</vt:lpstr>
      <vt:lpstr>Ailéirge - Allergy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Fáilte go Bunscoil Bheanna Boirche Welcome!</dc:title>
  <dc:creator>Boden</dc:creator>
  <cp:lastModifiedBy>BRENDA MCCOMISKEY</cp:lastModifiedBy>
  <cp:revision>52</cp:revision>
  <cp:lastPrinted>2018-09-12T14:28:07Z</cp:lastPrinted>
  <dcterms:created xsi:type="dcterms:W3CDTF">2012-11-16T18:41:46Z</dcterms:created>
  <dcterms:modified xsi:type="dcterms:W3CDTF">2018-09-12T15:16:48Z</dcterms:modified>
</cp:coreProperties>
</file>