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handoutMasterIdLst>
    <p:handoutMasterId r:id="rId24"/>
  </p:handoutMasterIdLst>
  <p:sldIdLst>
    <p:sldId id="256" r:id="rId2"/>
    <p:sldId id="260" r:id="rId3"/>
    <p:sldId id="262" r:id="rId4"/>
    <p:sldId id="263" r:id="rId5"/>
    <p:sldId id="274" r:id="rId6"/>
    <p:sldId id="285" r:id="rId7"/>
    <p:sldId id="275" r:id="rId8"/>
    <p:sldId id="284" r:id="rId9"/>
    <p:sldId id="283" r:id="rId10"/>
    <p:sldId id="276" r:id="rId11"/>
    <p:sldId id="264" r:id="rId12"/>
    <p:sldId id="265" r:id="rId13"/>
    <p:sldId id="269" r:id="rId14"/>
    <p:sldId id="270" r:id="rId15"/>
    <p:sldId id="279" r:id="rId16"/>
    <p:sldId id="280" r:id="rId17"/>
    <p:sldId id="271" r:id="rId18"/>
    <p:sldId id="282" r:id="rId19"/>
    <p:sldId id="277" r:id="rId20"/>
    <p:sldId id="272" r:id="rId21"/>
    <p:sldId id="281" r:id="rId22"/>
    <p:sldId id="273" r:id="rId2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E6C1B42-6D3E-4DFA-B44C-EFB65045BCE0}" type="datetimeFigureOut">
              <a:rPr lang="en-GB" smtClean="0"/>
              <a:t>20/09/2018</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672A056-3DD5-4355-9D1C-2CB2E65731D4}" type="slidenum">
              <a:rPr lang="en-GB" smtClean="0"/>
              <a:t>‹#›</a:t>
            </a:fld>
            <a:endParaRPr lang="en-GB"/>
          </a:p>
        </p:txBody>
      </p:sp>
    </p:spTree>
    <p:extLst>
      <p:ext uri="{BB962C8B-B14F-4D97-AF65-F5344CB8AC3E}">
        <p14:creationId xmlns:p14="http://schemas.microsoft.com/office/powerpoint/2010/main" val="419267314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4B4833A6-4302-478F-B806-C742E24D3991}" type="datetimeFigureOut">
              <a:rPr lang="en-GB" smtClean="0"/>
              <a:pPr>
                <a:defRPr/>
              </a:pPr>
              <a:t>20/09/2018</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62AA54EA-EEAA-47D1-90D6-F18060263886}" type="slidenum">
              <a:rPr lang="en-GB" smtClean="0"/>
              <a:pPr>
                <a:defRPr/>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63715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1D89AA6B-540A-46B1-BD05-418E0E1798D2}" type="datetimeFigureOut">
              <a:rPr lang="en-GB" smtClean="0"/>
              <a:pPr>
                <a:defRPr/>
              </a:pPr>
              <a:t>20/09/2018</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A5465239-6336-44B7-8255-F6E550EE631F}" type="slidenum">
              <a:rPr lang="en-GB" smtClean="0"/>
              <a:pPr>
                <a:defRPr/>
              </a:pPr>
              <a:t>‹#›</a:t>
            </a:fld>
            <a:endParaRPr lang="en-GB"/>
          </a:p>
        </p:txBody>
      </p:sp>
    </p:spTree>
    <p:extLst>
      <p:ext uri="{BB962C8B-B14F-4D97-AF65-F5344CB8AC3E}">
        <p14:creationId xmlns:p14="http://schemas.microsoft.com/office/powerpoint/2010/main" val="3054585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398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1B694930-2AA4-4786-93BF-2806642CE136}" type="datetimeFigureOut">
              <a:rPr lang="en-GB" smtClean="0"/>
              <a:pPr>
                <a:defRPr/>
              </a:pPr>
              <a:t>20/09/2018</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AB6EB9B0-A356-4F90-B34C-13F861C812A5}" type="slidenum">
              <a:rPr lang="en-GB" smtClean="0"/>
              <a:pPr>
                <a:defRPr/>
              </a:pPr>
              <a:t>‹#›</a:t>
            </a:fld>
            <a:endParaRPr lang="en-GB"/>
          </a:p>
        </p:txBody>
      </p:sp>
    </p:spTree>
    <p:extLst>
      <p:ext uri="{BB962C8B-B14F-4D97-AF65-F5344CB8AC3E}">
        <p14:creationId xmlns:p14="http://schemas.microsoft.com/office/powerpoint/2010/main" val="3693269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1656172-F69F-4B0E-B622-27428BE3F9DB}" type="datetimeFigureOut">
              <a:rPr lang="en-GB" smtClean="0"/>
              <a:pPr>
                <a:defRPr/>
              </a:pPr>
              <a:t>20/09/2018</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39247D07-3CA9-4B45-AEB3-DCD2CB42DE52}" type="slidenum">
              <a:rPr lang="en-GB" smtClean="0"/>
              <a:pPr>
                <a:defRPr/>
              </a:pPr>
              <a:t>‹#›</a:t>
            </a:fld>
            <a:endParaRPr lang="en-GB"/>
          </a:p>
        </p:txBody>
      </p:sp>
    </p:spTree>
    <p:extLst>
      <p:ext uri="{BB962C8B-B14F-4D97-AF65-F5344CB8AC3E}">
        <p14:creationId xmlns:p14="http://schemas.microsoft.com/office/powerpoint/2010/main" val="3031660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9048FD94-0389-405F-8B8F-EB51B8C6E41E}" type="datetimeFigureOut">
              <a:rPr lang="en-GB" smtClean="0"/>
              <a:pPr>
                <a:defRPr/>
              </a:pPr>
              <a:t>20/09/2018</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FC607FDE-08BA-4CE5-8B16-E9FC1D81D2D7}" type="slidenum">
              <a:rPr lang="en-GB" smtClean="0"/>
              <a:pPr>
                <a:defRPr/>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10719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B0FD2BC9-E330-4145-949F-2B776F6F5288}" type="datetimeFigureOut">
              <a:rPr lang="en-GB" smtClean="0"/>
              <a:pPr>
                <a:defRPr/>
              </a:pPr>
              <a:t>20/09/2018</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76775B87-09F2-4B53-A8F6-B57B9E274CCB}" type="slidenum">
              <a:rPr lang="en-GB" smtClean="0"/>
              <a:pPr>
                <a:defRPr/>
              </a:pPr>
              <a:t>‹#›</a:t>
            </a:fld>
            <a:endParaRPr lang="en-GB"/>
          </a:p>
        </p:txBody>
      </p:sp>
    </p:spTree>
    <p:extLst>
      <p:ext uri="{BB962C8B-B14F-4D97-AF65-F5344CB8AC3E}">
        <p14:creationId xmlns:p14="http://schemas.microsoft.com/office/powerpoint/2010/main" val="1318637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6D982E94-6E18-4EA9-92CE-A0A8EFEA53E9}" type="datetimeFigureOut">
              <a:rPr lang="en-GB" smtClean="0"/>
              <a:pPr>
                <a:defRPr/>
              </a:pPr>
              <a:t>20/09/2018</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EAA15384-6E24-4205-994D-4E3DBD05E515}" type="slidenum">
              <a:rPr lang="en-GB" smtClean="0"/>
              <a:pPr>
                <a:defRPr/>
              </a:pPr>
              <a:t>‹#›</a:t>
            </a:fld>
            <a:endParaRPr lang="en-GB"/>
          </a:p>
        </p:txBody>
      </p:sp>
    </p:spTree>
    <p:extLst>
      <p:ext uri="{BB962C8B-B14F-4D97-AF65-F5344CB8AC3E}">
        <p14:creationId xmlns:p14="http://schemas.microsoft.com/office/powerpoint/2010/main" val="2477817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1B9C9051-4F89-4145-AFC2-1A131031F6B2}" type="datetimeFigureOut">
              <a:rPr lang="en-GB" smtClean="0"/>
              <a:pPr>
                <a:defRPr/>
              </a:pPr>
              <a:t>20/09/2018</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663C843C-DFE0-4C81-B6FD-16DEAE02C678}" type="slidenum">
              <a:rPr lang="en-GB" smtClean="0"/>
              <a:pPr>
                <a:defRPr/>
              </a:pPr>
              <a:t>‹#›</a:t>
            </a:fld>
            <a:endParaRPr lang="en-GB"/>
          </a:p>
        </p:txBody>
      </p:sp>
    </p:spTree>
    <p:extLst>
      <p:ext uri="{BB962C8B-B14F-4D97-AF65-F5344CB8AC3E}">
        <p14:creationId xmlns:p14="http://schemas.microsoft.com/office/powerpoint/2010/main" val="324853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3B1646BE-A511-4649-82AF-D5D4105D529F}" type="datetimeFigureOut">
              <a:rPr lang="en-GB" smtClean="0"/>
              <a:pPr>
                <a:defRPr/>
              </a:pPr>
              <a:t>20/09/2018</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GB"/>
          </a:p>
        </p:txBody>
      </p:sp>
      <p:sp>
        <p:nvSpPr>
          <p:cNvPr id="9" name="Slide Number Placeholder 8"/>
          <p:cNvSpPr>
            <a:spLocks noGrp="1"/>
          </p:cNvSpPr>
          <p:nvPr>
            <p:ph type="sldNum" sz="quarter" idx="12"/>
          </p:nvPr>
        </p:nvSpPr>
        <p:spPr/>
        <p:txBody>
          <a:bodyPr/>
          <a:lstStyle/>
          <a:p>
            <a:pPr>
              <a:defRPr/>
            </a:pPr>
            <a:fld id="{D5E7407A-98FE-426D-8348-438285BF54F7}" type="slidenum">
              <a:rPr lang="en-GB" smtClean="0"/>
              <a:pPr>
                <a:defRPr/>
              </a:pPr>
              <a:t>‹#›</a:t>
            </a:fld>
            <a:endParaRPr lang="en-GB"/>
          </a:p>
        </p:txBody>
      </p:sp>
    </p:spTree>
    <p:extLst>
      <p:ext uri="{BB962C8B-B14F-4D97-AF65-F5344CB8AC3E}">
        <p14:creationId xmlns:p14="http://schemas.microsoft.com/office/powerpoint/2010/main" val="120114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9EE3772F-A334-4230-9166-81BC7195D94E}" type="datetimeFigureOut">
              <a:rPr lang="en-GB" smtClean="0"/>
              <a:pPr>
                <a:defRPr/>
              </a:pPr>
              <a:t>20/09/2018</a:t>
            </a:fld>
            <a:endParaRPr lang="en-GB"/>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41462689-8084-4FB9-8B57-927B8A319898}" type="slidenum">
              <a:rPr lang="en-GB" smtClean="0"/>
              <a:pPr>
                <a:defRPr/>
              </a:pPr>
              <a:t>‹#›</a:t>
            </a:fld>
            <a:endParaRPr lang="en-GB"/>
          </a:p>
        </p:txBody>
      </p:sp>
    </p:spTree>
    <p:extLst>
      <p:ext uri="{BB962C8B-B14F-4D97-AF65-F5344CB8AC3E}">
        <p14:creationId xmlns:p14="http://schemas.microsoft.com/office/powerpoint/2010/main" val="4028809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46139BF0-DEE7-4B3E-901E-67B9613301E5}" type="datetimeFigureOut">
              <a:rPr lang="en-GB" smtClean="0"/>
              <a:pPr>
                <a:defRPr/>
              </a:pPr>
              <a:t>20/09/2018</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9EAB259C-9064-4916-A1EC-5065F3950D5E}" type="slidenum">
              <a:rPr lang="en-GB" smtClean="0"/>
              <a:pPr>
                <a:defRPr/>
              </a:pPr>
              <a:t>‹#›</a:t>
            </a:fld>
            <a:endParaRPr lang="en-GB"/>
          </a:p>
        </p:txBody>
      </p:sp>
    </p:spTree>
    <p:extLst>
      <p:ext uri="{BB962C8B-B14F-4D97-AF65-F5344CB8AC3E}">
        <p14:creationId xmlns:p14="http://schemas.microsoft.com/office/powerpoint/2010/main" val="3312980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0DF415C4-05CA-48EC-8F47-C1DF2D74EC30}" type="datetimeFigureOut">
              <a:rPr lang="en-GB" smtClean="0"/>
              <a:pPr>
                <a:defRPr/>
              </a:pPr>
              <a:t>20/09/2018</a:t>
            </a:fld>
            <a:endParaRPr lang="en-GB"/>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GB"/>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08A05E1C-3ED1-4870-9ED9-596ACB2DDCDA}" type="slidenum">
              <a:rPr lang="en-GB" smtClean="0"/>
              <a:pPr>
                <a:defRPr/>
              </a:pPr>
              <a:t>‹#›</a:t>
            </a:fld>
            <a:endParaRPr lang="en-GB"/>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8756491"/>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bunscoilbb.com/" TargetMode="External"/><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abair.ie/" TargetMode="Externa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hyperlink" Target="http://www.irishforparents.ie/" TargetMode="External"/><Relationship Id="rId5" Type="http://schemas.openxmlformats.org/officeDocument/2006/relationships/hyperlink" Target="http://www.bbc.co.uk/northernireland/irish/blas" TargetMode="External"/><Relationship Id="rId4" Type="http://schemas.openxmlformats.org/officeDocument/2006/relationships/hyperlink" Target="http://www.focal.ie/"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684213" y="1412875"/>
            <a:ext cx="7772400" cy="1470025"/>
          </a:xfrm>
        </p:spPr>
        <p:txBody>
          <a:bodyPr>
            <a:normAutofit fontScale="90000"/>
          </a:bodyPr>
          <a:lstStyle/>
          <a:p>
            <a:r>
              <a:rPr lang="en-GB" sz="5400" dirty="0" err="1" smtClean="0">
                <a:latin typeface="Comic Sans MS" pitchFamily="66" charset="0"/>
              </a:rPr>
              <a:t>Fáilte</a:t>
            </a:r>
            <a:r>
              <a:rPr lang="en-GB" sz="5400" dirty="0" smtClean="0">
                <a:latin typeface="Comic Sans MS" pitchFamily="66" charset="0"/>
              </a:rPr>
              <a:t> go </a:t>
            </a:r>
            <a:br>
              <a:rPr lang="en-GB" sz="5400" dirty="0" smtClean="0">
                <a:latin typeface="Comic Sans MS" pitchFamily="66" charset="0"/>
              </a:rPr>
            </a:br>
            <a:r>
              <a:rPr lang="en-GB" sz="5400" dirty="0" err="1" smtClean="0">
                <a:latin typeface="Comic Sans MS" pitchFamily="66" charset="0"/>
              </a:rPr>
              <a:t>Bunscoil</a:t>
            </a:r>
            <a:r>
              <a:rPr lang="en-GB" sz="5400" dirty="0" smtClean="0">
                <a:latin typeface="Comic Sans MS" pitchFamily="66" charset="0"/>
              </a:rPr>
              <a:t> </a:t>
            </a:r>
            <a:r>
              <a:rPr lang="en-GB" sz="5400" dirty="0" err="1" smtClean="0">
                <a:latin typeface="Comic Sans MS" pitchFamily="66" charset="0"/>
              </a:rPr>
              <a:t>Bheanna</a:t>
            </a:r>
            <a:r>
              <a:rPr lang="en-GB" sz="5400" dirty="0" smtClean="0">
                <a:latin typeface="Comic Sans MS" pitchFamily="66" charset="0"/>
              </a:rPr>
              <a:t> </a:t>
            </a:r>
            <a:r>
              <a:rPr lang="en-GB" sz="5400" dirty="0" err="1" smtClean="0">
                <a:latin typeface="Comic Sans MS" pitchFamily="66" charset="0"/>
              </a:rPr>
              <a:t>Boirche</a:t>
            </a:r>
            <a:r>
              <a:rPr lang="en-GB" sz="4000" dirty="0" smtClean="0">
                <a:latin typeface="Comic Sans MS" pitchFamily="66" charset="0"/>
              </a:rPr>
              <a:t/>
            </a:r>
            <a:br>
              <a:rPr lang="en-GB" sz="4000" dirty="0" smtClean="0">
                <a:latin typeface="Comic Sans MS" pitchFamily="66" charset="0"/>
              </a:rPr>
            </a:br>
            <a:r>
              <a:rPr lang="en-GB" sz="5400" dirty="0" smtClean="0">
                <a:latin typeface="Comic Sans MS" pitchFamily="66" charset="0"/>
              </a:rPr>
              <a:t/>
            </a:r>
            <a:br>
              <a:rPr lang="en-GB" sz="5400" dirty="0" smtClean="0">
                <a:latin typeface="Comic Sans MS" pitchFamily="66" charset="0"/>
              </a:rPr>
            </a:br>
            <a:endParaRPr lang="en-GB" sz="5400" dirty="0" smtClean="0">
              <a:latin typeface="Comic Sans MS" pitchFamily="66" charset="0"/>
            </a:endParaRPr>
          </a:p>
        </p:txBody>
      </p:sp>
      <p:sp>
        <p:nvSpPr>
          <p:cNvPr id="3" name="Subtitle 2"/>
          <p:cNvSpPr>
            <a:spLocks noGrp="1"/>
          </p:cNvSpPr>
          <p:nvPr>
            <p:ph type="subTitle" idx="1"/>
          </p:nvPr>
        </p:nvSpPr>
        <p:spPr>
          <a:xfrm>
            <a:off x="1476375" y="4797425"/>
            <a:ext cx="6400800" cy="1752600"/>
          </a:xfrm>
        </p:spPr>
        <p:txBody>
          <a:bodyPr>
            <a:normAutofit lnSpcReduction="10000"/>
          </a:bodyPr>
          <a:lstStyle/>
          <a:p>
            <a:endParaRPr lang="en-GB" dirty="0" smtClean="0">
              <a:solidFill>
                <a:srgbClr val="898989"/>
              </a:solidFill>
              <a:latin typeface="Comic Sans MS" pitchFamily="66" charset="0"/>
            </a:endParaRPr>
          </a:p>
          <a:p>
            <a:r>
              <a:rPr lang="en-GB" dirty="0" err="1" smtClean="0">
                <a:solidFill>
                  <a:srgbClr val="898989"/>
                </a:solidFill>
                <a:latin typeface="Comic Sans MS" pitchFamily="66" charset="0"/>
              </a:rPr>
              <a:t>Déardaoin</a:t>
            </a:r>
            <a:r>
              <a:rPr lang="en-GB" dirty="0" smtClean="0">
                <a:solidFill>
                  <a:srgbClr val="898989"/>
                </a:solidFill>
                <a:latin typeface="Comic Sans MS" pitchFamily="66" charset="0"/>
              </a:rPr>
              <a:t> 20ú </a:t>
            </a:r>
            <a:r>
              <a:rPr lang="en-GB" dirty="0" err="1" smtClean="0">
                <a:solidFill>
                  <a:srgbClr val="898989"/>
                </a:solidFill>
                <a:latin typeface="Comic Sans MS" pitchFamily="66" charset="0"/>
              </a:rPr>
              <a:t>Meán</a:t>
            </a:r>
            <a:r>
              <a:rPr lang="en-GB" dirty="0" smtClean="0">
                <a:solidFill>
                  <a:srgbClr val="898989"/>
                </a:solidFill>
                <a:latin typeface="Comic Sans MS" pitchFamily="66" charset="0"/>
              </a:rPr>
              <a:t> </a:t>
            </a:r>
            <a:r>
              <a:rPr lang="en-GB" dirty="0" err="1" smtClean="0">
                <a:solidFill>
                  <a:srgbClr val="898989"/>
                </a:solidFill>
                <a:latin typeface="Comic Sans MS" pitchFamily="66" charset="0"/>
              </a:rPr>
              <a:t>Fómhair</a:t>
            </a:r>
            <a:r>
              <a:rPr lang="en-GB" dirty="0" smtClean="0">
                <a:solidFill>
                  <a:srgbClr val="898989"/>
                </a:solidFill>
                <a:latin typeface="Comic Sans MS" pitchFamily="66" charset="0"/>
              </a:rPr>
              <a:t> 2017</a:t>
            </a:r>
          </a:p>
          <a:p>
            <a:r>
              <a:rPr lang="en-GB" dirty="0">
                <a:solidFill>
                  <a:srgbClr val="898989"/>
                </a:solidFill>
                <a:latin typeface="Comic Sans MS" pitchFamily="66" charset="0"/>
              </a:rPr>
              <a:t>T</a:t>
            </a:r>
            <a:r>
              <a:rPr lang="en-GB" dirty="0" smtClean="0">
                <a:solidFill>
                  <a:srgbClr val="898989"/>
                </a:solidFill>
                <a:latin typeface="Comic Sans MS" pitchFamily="66" charset="0"/>
              </a:rPr>
              <a:t>hursday 20</a:t>
            </a:r>
            <a:r>
              <a:rPr lang="en-GB" baseline="30000" dirty="0" smtClean="0">
                <a:solidFill>
                  <a:srgbClr val="898989"/>
                </a:solidFill>
                <a:latin typeface="Comic Sans MS" pitchFamily="66" charset="0"/>
              </a:rPr>
              <a:t>th</a:t>
            </a:r>
            <a:r>
              <a:rPr lang="en-GB" dirty="0" smtClean="0">
                <a:solidFill>
                  <a:srgbClr val="898989"/>
                </a:solidFill>
                <a:latin typeface="Comic Sans MS" pitchFamily="66" charset="0"/>
              </a:rPr>
              <a:t> September 2018</a:t>
            </a:r>
            <a:endParaRPr lang="en-GB" sz="2000" dirty="0" smtClean="0">
              <a:solidFill>
                <a:srgbClr val="898989"/>
              </a:solidFill>
              <a:latin typeface="Comic Sans MS" pitchFamily="66" charset="0"/>
            </a:endParaRPr>
          </a:p>
        </p:txBody>
      </p:sp>
      <p:pic>
        <p:nvPicPr>
          <p:cNvPr id="2" name="Picture 2" descr="Image result for bunscoil bheanna boirch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066" y="1916832"/>
            <a:ext cx="8265418" cy="27832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63463" y="1700808"/>
            <a:ext cx="8229600" cy="4525963"/>
          </a:xfrm>
        </p:spPr>
        <p:txBody>
          <a:bodyPr>
            <a:normAutofit lnSpcReduction="10000"/>
          </a:bodyPr>
          <a:lstStyle/>
          <a:p>
            <a:r>
              <a:rPr lang="en-GB" sz="1600" dirty="0" smtClean="0">
                <a:latin typeface="Comic Sans MS" pitchFamily="66" charset="0"/>
              </a:rPr>
              <a:t>A key question parents often ask is ‘how will my child be assessed?’</a:t>
            </a:r>
          </a:p>
          <a:p>
            <a:r>
              <a:rPr lang="en-GB" sz="1600" dirty="0" err="1" smtClean="0">
                <a:latin typeface="Comic Sans MS" pitchFamily="66" charset="0"/>
              </a:rPr>
              <a:t>Bunscoil</a:t>
            </a:r>
            <a:r>
              <a:rPr lang="en-GB" sz="1600" dirty="0" smtClean="0">
                <a:latin typeface="Comic Sans MS" pitchFamily="66" charset="0"/>
              </a:rPr>
              <a:t> </a:t>
            </a:r>
            <a:r>
              <a:rPr lang="en-GB" sz="1600" dirty="0" err="1" smtClean="0">
                <a:latin typeface="Comic Sans MS" pitchFamily="66" charset="0"/>
              </a:rPr>
              <a:t>Bheanna</a:t>
            </a:r>
            <a:r>
              <a:rPr lang="en-GB" sz="1600" dirty="0" smtClean="0">
                <a:latin typeface="Comic Sans MS" pitchFamily="66" charset="0"/>
              </a:rPr>
              <a:t> </a:t>
            </a:r>
            <a:r>
              <a:rPr lang="en-GB" sz="1600" dirty="0" err="1" smtClean="0">
                <a:latin typeface="Comic Sans MS" pitchFamily="66" charset="0"/>
              </a:rPr>
              <a:t>Boirche</a:t>
            </a:r>
            <a:r>
              <a:rPr lang="en-GB" sz="1600" dirty="0" smtClean="0">
                <a:latin typeface="Comic Sans MS" pitchFamily="66" charset="0"/>
              </a:rPr>
              <a:t> assesses pupils in the same ways as pupils are assessed in any other primary school in Northern Ireland – Irish or English medium. </a:t>
            </a:r>
          </a:p>
          <a:p>
            <a:r>
              <a:rPr lang="en-GB" sz="1600" dirty="0" smtClean="0">
                <a:latin typeface="Comic Sans MS" pitchFamily="66" charset="0"/>
              </a:rPr>
              <a:t>In accordance to the NI Curriculum, in Years 1 – 7, teachers must assess your child’s learning.  </a:t>
            </a:r>
          </a:p>
          <a:p>
            <a:r>
              <a:rPr lang="en-GB" sz="1600" dirty="0" smtClean="0">
                <a:latin typeface="Comic Sans MS" pitchFamily="66" charset="0"/>
              </a:rPr>
              <a:t>In Rang 1 &amp; 2, this predominantly takes the form of on going individual classroom observations.  However,  in Rang 1 &amp; 2,  pupils are also assessed on a 6 – weekly basis on their key literacy and numeracy skills/targets,  albeit in a very informal style,  such as structured games and 1:1 activities.</a:t>
            </a:r>
          </a:p>
          <a:p>
            <a:r>
              <a:rPr lang="en-GB" sz="1600" dirty="0" smtClean="0">
                <a:latin typeface="Comic Sans MS" pitchFamily="66" charset="0"/>
              </a:rPr>
              <a:t>In Rang 3 - 7, pupils undergo standardised tests in the summer term in English, Irish and Maths, which give a more formal indication of progress.  These scores are then analysed by the teachers, and used to plan the future teaching and learning of our pupils.</a:t>
            </a:r>
          </a:p>
          <a:p>
            <a:r>
              <a:rPr lang="en-GB" sz="1600" dirty="0" smtClean="0">
                <a:latin typeface="Comic Sans MS" pitchFamily="66" charset="0"/>
              </a:rPr>
              <a:t>Every autumn, 1:1 parent-teacher meetings are help to update you on your child’s progress and to suggest areas to help support your child in the home environment.</a:t>
            </a:r>
          </a:p>
          <a:p>
            <a:r>
              <a:rPr lang="en-GB" sz="1600" dirty="0" smtClean="0">
                <a:latin typeface="Comic Sans MS" pitchFamily="66" charset="0"/>
              </a:rPr>
              <a:t>At the end of each school year, you will receive a written report from your child’s teacher. This will describe your child’s progress in every aspect of the curriculum.</a:t>
            </a:r>
          </a:p>
          <a:p>
            <a:endParaRPr lang="en-GB" sz="1600" dirty="0" smtClean="0">
              <a:latin typeface="Comic Sans MS" pitchFamily="66" charset="0"/>
            </a:endParaRPr>
          </a:p>
          <a:p>
            <a:endParaRPr lang="en-GB" sz="1600" dirty="0" smtClean="0">
              <a:latin typeface="Comic Sans MS" pitchFamily="66" charset="0"/>
            </a:endParaRPr>
          </a:p>
          <a:p>
            <a:endParaRPr lang="en-GB" dirty="0"/>
          </a:p>
        </p:txBody>
      </p:sp>
      <p:pic>
        <p:nvPicPr>
          <p:cNvPr id="4" name="Picture 2"/>
          <p:cNvPicPr>
            <a:picLocks noChangeAspect="1" noChangeArrowheads="1"/>
          </p:cNvPicPr>
          <p:nvPr/>
        </p:nvPicPr>
        <p:blipFill>
          <a:blip r:embed="rId2"/>
          <a:srcRect/>
          <a:stretch>
            <a:fillRect/>
          </a:stretch>
        </p:blipFill>
        <p:spPr bwMode="auto">
          <a:xfrm>
            <a:off x="251618" y="321513"/>
            <a:ext cx="8640763" cy="1451304"/>
          </a:xfrm>
          <a:prstGeom prst="rect">
            <a:avLst/>
          </a:prstGeom>
          <a:noFill/>
          <a:ln w="9525">
            <a:noFill/>
            <a:miter lim="800000"/>
            <a:headEnd/>
            <a:tailEnd/>
          </a:ln>
        </p:spPr>
      </p:pic>
      <p:sp>
        <p:nvSpPr>
          <p:cNvPr id="5" name="Title 1"/>
          <p:cNvSpPr>
            <a:spLocks/>
          </p:cNvSpPr>
          <p:nvPr/>
        </p:nvSpPr>
        <p:spPr bwMode="auto">
          <a:xfrm>
            <a:off x="457200" y="274638"/>
            <a:ext cx="8229600" cy="922337"/>
          </a:xfrm>
          <a:prstGeom prst="rect">
            <a:avLst/>
          </a:prstGeom>
          <a:noFill/>
          <a:ln w="9525">
            <a:noFill/>
            <a:miter lim="800000"/>
            <a:headEnd/>
            <a:tailEnd/>
          </a:ln>
        </p:spPr>
        <p:txBody>
          <a:bodyPr anchor="ctr"/>
          <a:lstStyle/>
          <a:p>
            <a:pPr algn="ctr"/>
            <a:r>
              <a:rPr lang="en-GB" sz="4400" dirty="0" err="1" smtClean="0">
                <a:latin typeface="Comic Sans MS" pitchFamily="66" charset="0"/>
              </a:rPr>
              <a:t>Measúnú</a:t>
            </a:r>
            <a:r>
              <a:rPr lang="en-GB" sz="4400" dirty="0" smtClean="0">
                <a:latin typeface="Comic Sans MS" pitchFamily="66" charset="0"/>
              </a:rPr>
              <a:t> </a:t>
            </a:r>
            <a:r>
              <a:rPr lang="en-GB" sz="4400" dirty="0">
                <a:latin typeface="Comic Sans MS" pitchFamily="66" charset="0"/>
              </a:rPr>
              <a:t>- </a:t>
            </a:r>
            <a:r>
              <a:rPr lang="en-GB" sz="4400" dirty="0" smtClean="0">
                <a:latin typeface="Comic Sans MS" pitchFamily="66" charset="0"/>
              </a:rPr>
              <a:t>Assessment</a:t>
            </a:r>
            <a:endParaRPr lang="en-GB" sz="4400" dirty="0">
              <a:latin typeface="Comic Sans MS" pitchFamily="66" charset="0"/>
            </a:endParaRPr>
          </a:p>
        </p:txBody>
      </p:sp>
    </p:spTree>
    <p:extLst>
      <p:ext uri="{BB962C8B-B14F-4D97-AF65-F5344CB8AC3E}">
        <p14:creationId xmlns:p14="http://schemas.microsoft.com/office/powerpoint/2010/main" val="1712313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p:cNvPicPr>
            <a:picLocks noChangeAspect="1" noChangeArrowheads="1"/>
          </p:cNvPicPr>
          <p:nvPr/>
        </p:nvPicPr>
        <p:blipFill>
          <a:blip r:embed="rId2"/>
          <a:srcRect/>
          <a:stretch>
            <a:fillRect/>
          </a:stretch>
        </p:blipFill>
        <p:spPr bwMode="auto">
          <a:xfrm>
            <a:off x="323850" y="260350"/>
            <a:ext cx="8640763" cy="1585913"/>
          </a:xfrm>
          <a:prstGeom prst="rect">
            <a:avLst/>
          </a:prstGeom>
          <a:noFill/>
          <a:ln w="9525">
            <a:noFill/>
            <a:miter lim="800000"/>
            <a:headEnd/>
            <a:tailEnd/>
          </a:ln>
        </p:spPr>
      </p:pic>
      <p:sp>
        <p:nvSpPr>
          <p:cNvPr id="22530" name="Title 1"/>
          <p:cNvSpPr>
            <a:spLocks noGrp="1"/>
          </p:cNvSpPr>
          <p:nvPr>
            <p:ph type="title"/>
          </p:nvPr>
        </p:nvSpPr>
        <p:spPr>
          <a:xfrm>
            <a:off x="457200" y="274638"/>
            <a:ext cx="8229600" cy="922337"/>
          </a:xfrm>
        </p:spPr>
        <p:txBody>
          <a:bodyPr/>
          <a:lstStyle/>
          <a:p>
            <a:r>
              <a:rPr lang="en-GB" smtClean="0">
                <a:latin typeface="Comic Sans MS" pitchFamily="66" charset="0"/>
              </a:rPr>
              <a:t>Spóirt</a:t>
            </a:r>
          </a:p>
        </p:txBody>
      </p:sp>
      <p:sp>
        <p:nvSpPr>
          <p:cNvPr id="3" name="Content Placeholder 2"/>
          <p:cNvSpPr>
            <a:spLocks noGrp="1"/>
          </p:cNvSpPr>
          <p:nvPr>
            <p:ph idx="1"/>
          </p:nvPr>
        </p:nvSpPr>
        <p:spPr>
          <a:xfrm>
            <a:off x="457200" y="1052513"/>
            <a:ext cx="8229600" cy="5329237"/>
          </a:xfrm>
        </p:spPr>
        <p:txBody>
          <a:bodyPr>
            <a:normAutofit/>
          </a:bodyPr>
          <a:lstStyle/>
          <a:p>
            <a:pPr marL="0" indent="0">
              <a:lnSpc>
                <a:spcPct val="80000"/>
              </a:lnSpc>
              <a:buFont typeface="Arial" charset="0"/>
              <a:buNone/>
            </a:pPr>
            <a:endParaRPr lang="en-GB" sz="1000" dirty="0" smtClean="0">
              <a:latin typeface="Times New Roman" pitchFamily="18" charset="0"/>
              <a:cs typeface="Times New Roman" pitchFamily="18" charset="0"/>
            </a:endParaRPr>
          </a:p>
          <a:p>
            <a:pPr marL="0" indent="0" algn="just">
              <a:lnSpc>
                <a:spcPct val="80000"/>
              </a:lnSpc>
              <a:buFont typeface="Arial" charset="0"/>
              <a:buNone/>
            </a:pPr>
            <a:endParaRPr lang="en-GB" sz="1600" dirty="0" smtClean="0">
              <a:latin typeface="Comic Sans MS" pitchFamily="66" charset="0"/>
              <a:cs typeface="Times New Roman" pitchFamily="18" charset="0"/>
            </a:endParaRPr>
          </a:p>
          <a:p>
            <a:pPr marL="0" indent="0" algn="just">
              <a:lnSpc>
                <a:spcPct val="80000"/>
              </a:lnSpc>
              <a:buFont typeface="Arial" charset="0"/>
              <a:buNone/>
            </a:pPr>
            <a:endParaRPr lang="en-GB" sz="1800" dirty="0" smtClean="0">
              <a:latin typeface="Times New Roman" pitchFamily="18" charset="0"/>
              <a:cs typeface="Times New Roman" pitchFamily="18" charset="0"/>
            </a:endParaRPr>
          </a:p>
          <a:p>
            <a:pPr marL="0" indent="0" algn="just">
              <a:lnSpc>
                <a:spcPct val="80000"/>
              </a:lnSpc>
              <a:buFont typeface="Symbol" pitchFamily="18" charset="2"/>
              <a:buChar char=""/>
            </a:pPr>
            <a:r>
              <a:rPr lang="en-GB" sz="1800" dirty="0" smtClean="0">
                <a:latin typeface="Comic Sans MS" pitchFamily="66" charset="0"/>
                <a:cs typeface="Times New Roman" pitchFamily="18" charset="0"/>
              </a:rPr>
              <a:t>Key Stage 2 pupils play Gaelic football, hurling and soccer for the school in local inter-school competitions.</a:t>
            </a:r>
            <a:endParaRPr lang="en-GB" sz="1800" dirty="0" smtClean="0">
              <a:latin typeface="Times New Roman" pitchFamily="18" charset="0"/>
              <a:cs typeface="Times New Roman" pitchFamily="18" charset="0"/>
            </a:endParaRPr>
          </a:p>
          <a:p>
            <a:pPr marL="0" indent="0" algn="just">
              <a:lnSpc>
                <a:spcPct val="80000"/>
              </a:lnSpc>
              <a:buFont typeface="Symbol" pitchFamily="18" charset="2"/>
              <a:buChar char=""/>
            </a:pPr>
            <a:r>
              <a:rPr lang="en-GB" sz="1800" dirty="0" smtClean="0">
                <a:latin typeface="Comic Sans MS" pitchFamily="66" charset="0"/>
                <a:cs typeface="Times New Roman" pitchFamily="18" charset="0"/>
              </a:rPr>
              <a:t> Upper Key Stage 2 pupils travel to Down Leisure Centre in Downpatrick every spring for swimming lessons.</a:t>
            </a:r>
            <a:endParaRPr lang="en-GB" sz="1800" dirty="0">
              <a:latin typeface="Times New Roman" pitchFamily="18" charset="0"/>
              <a:cs typeface="Times New Roman" pitchFamily="18" charset="0"/>
            </a:endParaRPr>
          </a:p>
          <a:p>
            <a:pPr marL="0" indent="0" algn="just">
              <a:lnSpc>
                <a:spcPct val="80000"/>
              </a:lnSpc>
              <a:buNone/>
            </a:pPr>
            <a:endParaRPr lang="en-GB" sz="1800" dirty="0" smtClean="0">
              <a:latin typeface="Comic Sans MS" pitchFamily="66" charset="0"/>
              <a:cs typeface="Times New Roman" pitchFamily="18" charset="0"/>
            </a:endParaRPr>
          </a:p>
          <a:p>
            <a:pPr marL="0" indent="0" algn="just">
              <a:lnSpc>
                <a:spcPct val="80000"/>
              </a:lnSpc>
              <a:buFont typeface="Arial" charset="0"/>
              <a:buNone/>
            </a:pPr>
            <a:r>
              <a:rPr lang="en-GB" sz="1800" dirty="0" smtClean="0">
                <a:latin typeface="Comic Sans MS" pitchFamily="66" charset="0"/>
                <a:cs typeface="Times New Roman" pitchFamily="18" charset="0"/>
              </a:rPr>
              <a:t>Structured weekly PE lessons are also taught, in which teachers follow a movement and athletics scheme which ensures continuity and progression of core skills and competences.</a:t>
            </a:r>
            <a:endParaRPr lang="en-GB" sz="1800" dirty="0" smtClean="0">
              <a:latin typeface="Times New Roman" pitchFamily="18" charset="0"/>
              <a:cs typeface="Times New Roman" pitchFamily="18" charset="0"/>
            </a:endParaRPr>
          </a:p>
          <a:p>
            <a:pPr marL="0" indent="0">
              <a:lnSpc>
                <a:spcPct val="80000"/>
              </a:lnSpc>
            </a:pPr>
            <a:endParaRPr lang="en-GB" sz="1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noChangeArrowheads="1"/>
          </p:cNvPicPr>
          <p:nvPr/>
        </p:nvPicPr>
        <p:blipFill>
          <a:blip r:embed="rId2"/>
          <a:srcRect/>
          <a:stretch>
            <a:fillRect/>
          </a:stretch>
        </p:blipFill>
        <p:spPr bwMode="auto">
          <a:xfrm>
            <a:off x="323850" y="260350"/>
            <a:ext cx="8640763" cy="1585913"/>
          </a:xfrm>
          <a:prstGeom prst="rect">
            <a:avLst/>
          </a:prstGeom>
          <a:noFill/>
          <a:ln w="9525">
            <a:noFill/>
            <a:miter lim="800000"/>
            <a:headEnd/>
            <a:tailEnd/>
          </a:ln>
        </p:spPr>
      </p:pic>
      <p:sp>
        <p:nvSpPr>
          <p:cNvPr id="2" name="Title 1"/>
          <p:cNvSpPr>
            <a:spLocks noGrp="1"/>
          </p:cNvSpPr>
          <p:nvPr>
            <p:ph type="title"/>
          </p:nvPr>
        </p:nvSpPr>
        <p:spPr/>
        <p:txBody>
          <a:bodyPr rtlCol="0">
            <a:normAutofit fontScale="90000"/>
          </a:bodyPr>
          <a:lstStyle/>
          <a:p>
            <a:pPr fontAlgn="auto">
              <a:spcAft>
                <a:spcPts val="0"/>
              </a:spcAft>
              <a:defRPr/>
            </a:pPr>
            <a:r>
              <a:rPr lang="en-GB" dirty="0" smtClean="0"/>
              <a:t/>
            </a:r>
            <a:br>
              <a:rPr lang="en-GB" dirty="0" smtClean="0"/>
            </a:br>
            <a:r>
              <a:rPr lang="en-GB" dirty="0" err="1" smtClean="0">
                <a:latin typeface="Comic Sans MS" pitchFamily="66" charset="0"/>
              </a:rPr>
              <a:t>Imeachtaí</a:t>
            </a:r>
            <a:r>
              <a:rPr lang="en-GB" dirty="0" smtClean="0">
                <a:latin typeface="Comic Sans MS" pitchFamily="66" charset="0"/>
              </a:rPr>
              <a:t> </a:t>
            </a:r>
            <a:r>
              <a:rPr lang="en-GB" dirty="0" err="1" smtClean="0">
                <a:latin typeface="Comic Sans MS" pitchFamily="66" charset="0"/>
              </a:rPr>
              <a:t>Seach-churaclaim</a:t>
            </a:r>
            <a:r>
              <a:rPr lang="en-GB" dirty="0" smtClean="0">
                <a:latin typeface="Comic Sans MS" pitchFamily="66" charset="0"/>
              </a:rPr>
              <a:t/>
            </a:r>
            <a:br>
              <a:rPr lang="en-GB" dirty="0" smtClean="0">
                <a:latin typeface="Comic Sans MS" pitchFamily="66" charset="0"/>
              </a:rPr>
            </a:br>
            <a:r>
              <a:rPr lang="en-GB" dirty="0" smtClean="0">
                <a:latin typeface="Comic Sans MS" pitchFamily="66" charset="0"/>
              </a:rPr>
              <a:t>Extra-curricular activities</a:t>
            </a:r>
            <a:r>
              <a:rPr lang="en-GB" dirty="0" smtClean="0"/>
              <a:t/>
            </a:r>
            <a:br>
              <a:rPr lang="en-GB" dirty="0" smtClean="0"/>
            </a:br>
            <a:endParaRPr lang="en-GB" dirty="0"/>
          </a:p>
        </p:txBody>
      </p:sp>
      <p:sp>
        <p:nvSpPr>
          <p:cNvPr id="3" name="Content Placeholder 2"/>
          <p:cNvSpPr>
            <a:spLocks noGrp="1"/>
          </p:cNvSpPr>
          <p:nvPr>
            <p:ph idx="1"/>
          </p:nvPr>
        </p:nvSpPr>
        <p:spPr>
          <a:xfrm>
            <a:off x="457200" y="1600200"/>
            <a:ext cx="8229600" cy="4925144"/>
          </a:xfrm>
        </p:spPr>
        <p:txBody>
          <a:bodyPr>
            <a:normAutofit/>
          </a:bodyPr>
          <a:lstStyle/>
          <a:p>
            <a:pPr algn="just"/>
            <a:r>
              <a:rPr lang="en-GB" sz="2200" dirty="0" smtClean="0">
                <a:latin typeface="Comic Sans MS" pitchFamily="66" charset="0"/>
              </a:rPr>
              <a:t>Club </a:t>
            </a:r>
            <a:r>
              <a:rPr lang="en-GB" sz="2200" dirty="0" err="1" smtClean="0">
                <a:latin typeface="Comic Sans MS" pitchFamily="66" charset="0"/>
              </a:rPr>
              <a:t>Bricfeasta</a:t>
            </a:r>
            <a:r>
              <a:rPr lang="en-GB" sz="2200" dirty="0" smtClean="0">
                <a:latin typeface="Comic Sans MS" pitchFamily="66" charset="0"/>
              </a:rPr>
              <a:t> – breakfast club from 8 – 8.45 am  </a:t>
            </a:r>
          </a:p>
          <a:p>
            <a:pPr algn="just"/>
            <a:r>
              <a:rPr lang="en-GB" sz="2200" dirty="0" smtClean="0">
                <a:latin typeface="Comic Sans MS" pitchFamily="66" charset="0"/>
              </a:rPr>
              <a:t>Homework Club Mon-Thurs from 2-4pm daily and costs £2</a:t>
            </a:r>
          </a:p>
          <a:p>
            <a:pPr algn="just"/>
            <a:r>
              <a:rPr lang="en-GB" sz="2200" dirty="0" smtClean="0">
                <a:latin typeface="Comic Sans MS" pitchFamily="66" charset="0"/>
              </a:rPr>
              <a:t>Sport with Marty every Friday- paid in advance. </a:t>
            </a:r>
          </a:p>
          <a:p>
            <a:pPr algn="just"/>
            <a:r>
              <a:rPr lang="en-GB" sz="2200" dirty="0" smtClean="0">
                <a:latin typeface="Comic Sans MS" pitchFamily="66" charset="0"/>
              </a:rPr>
              <a:t>School </a:t>
            </a:r>
            <a:r>
              <a:rPr lang="en-GB" sz="2200" dirty="0">
                <a:latin typeface="Comic Sans MS" pitchFamily="66" charset="0"/>
              </a:rPr>
              <a:t>Council and Eco-School </a:t>
            </a:r>
            <a:r>
              <a:rPr lang="en-GB" sz="2200" dirty="0" smtClean="0">
                <a:latin typeface="Comic Sans MS" pitchFamily="66" charset="0"/>
              </a:rPr>
              <a:t>committee</a:t>
            </a:r>
          </a:p>
          <a:p>
            <a:pPr algn="just"/>
            <a:r>
              <a:rPr lang="en-GB" sz="2200" dirty="0" smtClean="0">
                <a:latin typeface="Comic Sans MS" pitchFamily="66" charset="0"/>
              </a:rPr>
              <a:t>Summer Scheme - having fun and speaking Irish in July</a:t>
            </a:r>
          </a:p>
          <a:p>
            <a:pPr algn="just"/>
            <a:r>
              <a:rPr lang="en-GB" sz="2200" dirty="0">
                <a:latin typeface="Comic Sans MS" pitchFamily="66" charset="0"/>
              </a:rPr>
              <a:t>Regular school </a:t>
            </a:r>
            <a:r>
              <a:rPr lang="en-GB" sz="2200" dirty="0" smtClean="0">
                <a:latin typeface="Comic Sans MS" pitchFamily="66" charset="0"/>
              </a:rPr>
              <a:t>trips, walks </a:t>
            </a:r>
            <a:r>
              <a:rPr lang="en-GB" sz="2200" dirty="0">
                <a:latin typeface="Comic Sans MS" pitchFamily="66" charset="0"/>
              </a:rPr>
              <a:t>and </a:t>
            </a:r>
            <a:r>
              <a:rPr lang="en-GB" sz="2200" dirty="0" smtClean="0">
                <a:latin typeface="Comic Sans MS" pitchFamily="66" charset="0"/>
              </a:rPr>
              <a:t>outings – Forest Schools </a:t>
            </a:r>
            <a:endParaRPr lang="en-GB" sz="2200" dirty="0">
              <a:latin typeface="Comic Sans MS" pitchFamily="66" charset="0"/>
            </a:endParaRPr>
          </a:p>
          <a:p>
            <a:pPr>
              <a:buFont typeface="Arial" charset="0"/>
              <a:buNone/>
            </a:pPr>
            <a:endParaRPr lang="en-GB" dirty="0" smtClean="0"/>
          </a:p>
          <a:p>
            <a:pPr>
              <a:buFont typeface="Arial" charset="0"/>
              <a:buNone/>
            </a:pPr>
            <a:endParaRPr lang="en-GB" dirty="0" smtClean="0"/>
          </a:p>
        </p:txBody>
      </p:sp>
      <p:pic>
        <p:nvPicPr>
          <p:cNvPr id="24580" name="Picture 2" descr="K:\Rang 1 Induction Meeting Photo Display June 2012\CIMG4752.JPG"/>
          <p:cNvPicPr>
            <a:picLocks noChangeAspect="1" noChangeArrowheads="1"/>
          </p:cNvPicPr>
          <p:nvPr/>
        </p:nvPicPr>
        <p:blipFill>
          <a:blip r:embed="rId3"/>
          <a:srcRect/>
          <a:stretch>
            <a:fillRect/>
          </a:stretch>
        </p:blipFill>
        <p:spPr bwMode="auto">
          <a:xfrm>
            <a:off x="920237" y="4941168"/>
            <a:ext cx="2449512" cy="1727200"/>
          </a:xfrm>
          <a:prstGeom prst="rect">
            <a:avLst/>
          </a:prstGeom>
          <a:noFill/>
          <a:ln w="9525">
            <a:noFill/>
            <a:miter lim="800000"/>
            <a:headEnd/>
            <a:tailEnd/>
          </a:ln>
        </p:spPr>
      </p:pic>
      <p:pic>
        <p:nvPicPr>
          <p:cNvPr id="24581" name="Picture 3" descr="K:\Rang 1 Induction Meeting Photo Display June 2012\DSCN7721.jpg"/>
          <p:cNvPicPr>
            <a:picLocks noChangeAspect="1" noChangeArrowheads="1"/>
          </p:cNvPicPr>
          <p:nvPr/>
        </p:nvPicPr>
        <p:blipFill>
          <a:blip r:embed="rId4"/>
          <a:srcRect/>
          <a:stretch>
            <a:fillRect/>
          </a:stretch>
        </p:blipFill>
        <p:spPr bwMode="auto">
          <a:xfrm>
            <a:off x="3565361" y="4941168"/>
            <a:ext cx="2335213" cy="1751013"/>
          </a:xfrm>
          <a:prstGeom prst="rect">
            <a:avLst/>
          </a:prstGeom>
          <a:noFill/>
          <a:ln w="9525">
            <a:noFill/>
            <a:miter lim="800000"/>
            <a:headEnd/>
            <a:tailEnd/>
          </a:ln>
        </p:spPr>
      </p:pic>
      <p:pic>
        <p:nvPicPr>
          <p:cNvPr id="24582" name="Picture 4" descr="C:\Users\Boden\Pictures\BBB\Bunscoil-Quiz-winners.jpg"/>
          <p:cNvPicPr>
            <a:picLocks noChangeAspect="1" noChangeArrowheads="1"/>
          </p:cNvPicPr>
          <p:nvPr/>
        </p:nvPicPr>
        <p:blipFill>
          <a:blip r:embed="rId5"/>
          <a:srcRect/>
          <a:stretch>
            <a:fillRect/>
          </a:stretch>
        </p:blipFill>
        <p:spPr bwMode="auto">
          <a:xfrm>
            <a:off x="6096186" y="4941168"/>
            <a:ext cx="2087562" cy="177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054164"/>
          </a:xfrm>
        </p:spPr>
        <p:txBody>
          <a:bodyPr rtlCol="0">
            <a:normAutofit fontScale="90000"/>
          </a:bodyPr>
          <a:lstStyle/>
          <a:p>
            <a:pPr fontAlgn="auto">
              <a:spcAft>
                <a:spcPts val="0"/>
              </a:spcAft>
              <a:defRPr/>
            </a:pPr>
            <a:r>
              <a:rPr lang="en-GB" dirty="0" smtClean="0">
                <a:latin typeface="Comic Sans MS" pitchFamily="66" charset="0"/>
              </a:rPr>
              <a:t>An </a:t>
            </a:r>
            <a:r>
              <a:rPr lang="en-GB" dirty="0" err="1" smtClean="0">
                <a:latin typeface="Comic Sans MS" pitchFamily="66" charset="0"/>
              </a:rPr>
              <a:t>Lá</a:t>
            </a:r>
            <a:r>
              <a:rPr lang="en-GB" dirty="0" smtClean="0">
                <a:latin typeface="Comic Sans MS" pitchFamily="66" charset="0"/>
              </a:rPr>
              <a:t> </a:t>
            </a:r>
            <a:r>
              <a:rPr lang="en-GB" dirty="0" err="1" smtClean="0">
                <a:latin typeface="Comic Sans MS" pitchFamily="66" charset="0"/>
              </a:rPr>
              <a:t>Scoile</a:t>
            </a:r>
            <a:r>
              <a:rPr lang="en-GB" dirty="0" smtClean="0">
                <a:latin typeface="Comic Sans MS" pitchFamily="66" charset="0"/>
              </a:rPr>
              <a:t/>
            </a:r>
            <a:br>
              <a:rPr lang="en-GB" dirty="0" smtClean="0">
                <a:latin typeface="Comic Sans MS" pitchFamily="66" charset="0"/>
              </a:rPr>
            </a:br>
            <a:r>
              <a:rPr lang="en-GB" dirty="0" smtClean="0">
                <a:latin typeface="Comic Sans MS" pitchFamily="66" charset="0"/>
              </a:rPr>
              <a:t>The School Day</a:t>
            </a:r>
            <a:endParaRPr lang="en-GB" dirty="0">
              <a:latin typeface="Comic Sans MS" pitchFamily="66" charset="0"/>
            </a:endParaRPr>
          </a:p>
        </p:txBody>
      </p:sp>
      <p:sp>
        <p:nvSpPr>
          <p:cNvPr id="3" name="Content Placeholder 2"/>
          <p:cNvSpPr>
            <a:spLocks noGrp="1"/>
          </p:cNvSpPr>
          <p:nvPr>
            <p:ph idx="1"/>
          </p:nvPr>
        </p:nvSpPr>
        <p:spPr>
          <a:xfrm>
            <a:off x="107504" y="980728"/>
            <a:ext cx="8640960" cy="5688633"/>
          </a:xfrm>
        </p:spPr>
        <p:txBody>
          <a:bodyPr>
            <a:normAutofit fontScale="77500" lnSpcReduction="20000"/>
          </a:bodyPr>
          <a:lstStyle/>
          <a:p>
            <a:pPr marL="0" indent="0" algn="just">
              <a:lnSpc>
                <a:spcPct val="120000"/>
              </a:lnSpc>
              <a:buFont typeface="Arial" charset="0"/>
              <a:buNone/>
            </a:pPr>
            <a:r>
              <a:rPr lang="en-GB" sz="800" dirty="0" smtClean="0">
                <a:latin typeface="Comic Sans MS" pitchFamily="66" charset="0"/>
                <a:cs typeface="Times New Roman" pitchFamily="18" charset="0"/>
              </a:rPr>
              <a:t> </a:t>
            </a:r>
            <a:endParaRPr lang="en-GB" sz="1100" dirty="0" smtClean="0">
              <a:latin typeface="Times New Roman" pitchFamily="18" charset="0"/>
              <a:cs typeface="Times New Roman" pitchFamily="18" charset="0"/>
            </a:endParaRPr>
          </a:p>
          <a:p>
            <a:pPr marL="0" indent="0" algn="just">
              <a:lnSpc>
                <a:spcPct val="120000"/>
              </a:lnSpc>
            </a:pPr>
            <a:r>
              <a:rPr lang="en-GB" sz="1900" dirty="0" smtClean="0">
                <a:latin typeface="Comic Sans MS" pitchFamily="66" charset="0"/>
                <a:cs typeface="Times New Roman" pitchFamily="18" charset="0"/>
              </a:rPr>
              <a:t>Class begins at 9.00am.  Children are supervised in the </a:t>
            </a:r>
            <a:r>
              <a:rPr lang="en-GB" sz="1900" dirty="0" err="1" smtClean="0">
                <a:latin typeface="Comic Sans MS" pitchFamily="66" charset="0"/>
                <a:cs typeface="Times New Roman" pitchFamily="18" charset="0"/>
              </a:rPr>
              <a:t>clós</a:t>
            </a:r>
            <a:r>
              <a:rPr lang="en-GB" sz="1900" dirty="0" smtClean="0">
                <a:latin typeface="Comic Sans MS" pitchFamily="66" charset="0"/>
                <a:cs typeface="Times New Roman" pitchFamily="18" charset="0"/>
              </a:rPr>
              <a:t> (playground) from 8.45am, and parents can avail of our ‘Club </a:t>
            </a:r>
            <a:r>
              <a:rPr lang="en-GB" sz="1900" dirty="0" err="1" smtClean="0">
                <a:latin typeface="Comic Sans MS" pitchFamily="66" charset="0"/>
                <a:cs typeface="Times New Roman" pitchFamily="18" charset="0"/>
              </a:rPr>
              <a:t>Bricfeasta</a:t>
            </a:r>
            <a:r>
              <a:rPr lang="en-GB" sz="1900" dirty="0" smtClean="0">
                <a:latin typeface="Comic Sans MS" pitchFamily="66" charset="0"/>
                <a:cs typeface="Times New Roman" pitchFamily="18" charset="0"/>
              </a:rPr>
              <a:t>’ which will be available each morning from 8 – 8.45 am.</a:t>
            </a:r>
            <a:endParaRPr lang="en-GB" sz="1900" dirty="0" smtClean="0">
              <a:latin typeface="Times New Roman" pitchFamily="18" charset="0"/>
              <a:cs typeface="Times New Roman" pitchFamily="18" charset="0"/>
            </a:endParaRPr>
          </a:p>
          <a:p>
            <a:pPr marL="0" indent="0" algn="just">
              <a:lnSpc>
                <a:spcPct val="80000"/>
              </a:lnSpc>
              <a:buFont typeface="Arial" charset="0"/>
              <a:buNone/>
            </a:pPr>
            <a:r>
              <a:rPr lang="en-GB" sz="1900" dirty="0" smtClean="0">
                <a:latin typeface="Comic Sans MS" pitchFamily="66" charset="0"/>
                <a:cs typeface="Times New Roman" pitchFamily="18" charset="0"/>
              </a:rPr>
              <a:t> </a:t>
            </a:r>
            <a:endParaRPr lang="en-GB" sz="1900" dirty="0" smtClean="0">
              <a:latin typeface="Times New Roman" pitchFamily="18" charset="0"/>
              <a:cs typeface="Times New Roman" pitchFamily="18" charset="0"/>
            </a:endParaRPr>
          </a:p>
          <a:p>
            <a:pPr marL="0" indent="0" algn="just">
              <a:lnSpc>
                <a:spcPct val="80000"/>
              </a:lnSpc>
            </a:pPr>
            <a:r>
              <a:rPr lang="en-GB" sz="1900" dirty="0" smtClean="0">
                <a:latin typeface="Comic Sans MS" pitchFamily="66" charset="0"/>
                <a:cs typeface="Times New Roman" pitchFamily="18" charset="0"/>
              </a:rPr>
              <a:t>Break time is from 10.35-11.00am.  </a:t>
            </a:r>
            <a:endParaRPr lang="en-GB" sz="1900" dirty="0" smtClean="0">
              <a:latin typeface="Times New Roman" pitchFamily="18" charset="0"/>
              <a:cs typeface="Times New Roman" pitchFamily="18" charset="0"/>
            </a:endParaRPr>
          </a:p>
          <a:p>
            <a:pPr marL="0" indent="0" algn="just">
              <a:lnSpc>
                <a:spcPct val="80000"/>
              </a:lnSpc>
              <a:buFont typeface="Arial" charset="0"/>
              <a:buNone/>
            </a:pPr>
            <a:r>
              <a:rPr lang="en-GB" sz="1900" dirty="0" smtClean="0">
                <a:latin typeface="Comic Sans MS" pitchFamily="66" charset="0"/>
                <a:cs typeface="Times New Roman" pitchFamily="18" charset="0"/>
              </a:rPr>
              <a:t> </a:t>
            </a:r>
            <a:endParaRPr lang="en-GB" sz="1900" dirty="0" smtClean="0">
              <a:latin typeface="Times New Roman" pitchFamily="18" charset="0"/>
              <a:cs typeface="Times New Roman" pitchFamily="18" charset="0"/>
            </a:endParaRPr>
          </a:p>
          <a:p>
            <a:pPr marL="0" indent="0" algn="just">
              <a:lnSpc>
                <a:spcPct val="80000"/>
              </a:lnSpc>
            </a:pPr>
            <a:r>
              <a:rPr lang="en-GB" sz="1900" dirty="0" smtClean="0">
                <a:latin typeface="Comic Sans MS" pitchFamily="66" charset="0"/>
                <a:cs typeface="Times New Roman" pitchFamily="18" charset="0"/>
              </a:rPr>
              <a:t>Lunchtime is from 12.15-1.00pm.  </a:t>
            </a:r>
            <a:endParaRPr lang="en-GB" sz="1900" dirty="0" smtClean="0">
              <a:latin typeface="Times New Roman" pitchFamily="18" charset="0"/>
              <a:cs typeface="Times New Roman" pitchFamily="18" charset="0"/>
            </a:endParaRPr>
          </a:p>
          <a:p>
            <a:pPr marL="0" indent="0">
              <a:lnSpc>
                <a:spcPct val="120000"/>
              </a:lnSpc>
            </a:pPr>
            <a:r>
              <a:rPr lang="en-GB" sz="1900" dirty="0" smtClean="0">
                <a:latin typeface="Comic Sans MS" pitchFamily="66" charset="0"/>
                <a:cs typeface="Times New Roman" pitchFamily="18" charset="0"/>
              </a:rPr>
              <a:t>At </a:t>
            </a:r>
            <a:r>
              <a:rPr lang="en-GB" sz="1900" dirty="0" err="1" smtClean="0">
                <a:latin typeface="Comic Sans MS" pitchFamily="66" charset="0"/>
                <a:cs typeface="Times New Roman" pitchFamily="18" charset="0"/>
              </a:rPr>
              <a:t>Bunscoil</a:t>
            </a:r>
            <a:r>
              <a:rPr lang="en-GB" sz="1900" dirty="0" smtClean="0">
                <a:latin typeface="Comic Sans MS" pitchFamily="66" charset="0"/>
                <a:cs typeface="Times New Roman" pitchFamily="18" charset="0"/>
              </a:rPr>
              <a:t> </a:t>
            </a:r>
            <a:r>
              <a:rPr lang="en-GB" sz="1900" dirty="0" err="1" smtClean="0">
                <a:latin typeface="Comic Sans MS" pitchFamily="66" charset="0"/>
                <a:cs typeface="Times New Roman" pitchFamily="18" charset="0"/>
              </a:rPr>
              <a:t>Bheanna</a:t>
            </a:r>
            <a:r>
              <a:rPr lang="en-GB" sz="1900" dirty="0" smtClean="0">
                <a:latin typeface="Comic Sans MS" pitchFamily="66" charset="0"/>
                <a:cs typeface="Times New Roman" pitchFamily="18" charset="0"/>
              </a:rPr>
              <a:t> </a:t>
            </a:r>
            <a:r>
              <a:rPr lang="en-GB" sz="1900" dirty="0" err="1" smtClean="0">
                <a:latin typeface="Comic Sans MS" pitchFamily="66" charset="0"/>
                <a:cs typeface="Times New Roman" pitchFamily="18" charset="0"/>
              </a:rPr>
              <a:t>Boirche</a:t>
            </a:r>
            <a:r>
              <a:rPr lang="en-GB" sz="1900" dirty="0" smtClean="0">
                <a:latin typeface="Comic Sans MS" pitchFamily="66" charset="0"/>
                <a:cs typeface="Times New Roman" pitchFamily="18" charset="0"/>
              </a:rPr>
              <a:t>, we pride ourselves in our healthy eating policy.  Our school dinners come from </a:t>
            </a:r>
            <a:r>
              <a:rPr lang="en-GB" sz="1900" dirty="0" err="1" smtClean="0">
                <a:latin typeface="Comic Sans MS" pitchFamily="66" charset="0"/>
                <a:cs typeface="Times New Roman" pitchFamily="18" charset="0"/>
              </a:rPr>
              <a:t>St.Malachy’s</a:t>
            </a:r>
            <a:r>
              <a:rPr lang="en-GB" sz="1900" dirty="0" smtClean="0">
                <a:latin typeface="Comic Sans MS" pitchFamily="66" charset="0"/>
                <a:cs typeface="Times New Roman" pitchFamily="18" charset="0"/>
              </a:rPr>
              <a:t> Primary School in </a:t>
            </a:r>
            <a:r>
              <a:rPr lang="en-GB" sz="1900" dirty="0" err="1" smtClean="0">
                <a:latin typeface="Comic Sans MS" pitchFamily="66" charset="0"/>
                <a:cs typeface="Times New Roman" pitchFamily="18" charset="0"/>
              </a:rPr>
              <a:t>Castlewellan</a:t>
            </a:r>
            <a:r>
              <a:rPr lang="en-GB" sz="1900" dirty="0" smtClean="0">
                <a:latin typeface="Comic Sans MS" pitchFamily="66" charset="0"/>
                <a:cs typeface="Times New Roman" pitchFamily="18" charset="0"/>
              </a:rPr>
              <a:t> and are of a high standard.  It is recommended that pupils eat fruit, a yogurt or a small sandwich at break time.  Water is always available,  and school milk can be ordered termly.  We discourage sugary/fizzy drinks, crisps, chocolates and sweets as these can impact on the children’s behaviour.  We do not have any children with a nut allergy at present but we discourage bringing nuts to school.</a:t>
            </a:r>
          </a:p>
          <a:p>
            <a:pPr marL="0" indent="0" algn="just">
              <a:lnSpc>
                <a:spcPct val="120000"/>
              </a:lnSpc>
              <a:buNone/>
            </a:pPr>
            <a:r>
              <a:rPr lang="en-GB" sz="1900" dirty="0" smtClean="0">
                <a:latin typeface="Comic Sans MS" pitchFamily="66" charset="0"/>
                <a:cs typeface="Times New Roman" pitchFamily="18" charset="0"/>
              </a:rPr>
              <a:t>We have a fruit trolley which comes round each class at break time every day and your child can purchase a piece of fruit for 40p</a:t>
            </a:r>
            <a:endParaRPr lang="en-GB" sz="1900" dirty="0" smtClean="0">
              <a:latin typeface="Times New Roman" pitchFamily="18" charset="0"/>
              <a:cs typeface="Times New Roman" pitchFamily="18" charset="0"/>
            </a:endParaRPr>
          </a:p>
          <a:p>
            <a:pPr marL="0" indent="0" algn="just">
              <a:lnSpc>
                <a:spcPct val="80000"/>
              </a:lnSpc>
            </a:pPr>
            <a:r>
              <a:rPr lang="en-GB" sz="1900" dirty="0" smtClean="0">
                <a:latin typeface="Comic Sans MS" pitchFamily="66" charset="0"/>
                <a:cs typeface="Times New Roman" pitchFamily="18" charset="0"/>
              </a:rPr>
              <a:t>Rang 1 and Rang 2 go home at 2.00pm.</a:t>
            </a:r>
            <a:endParaRPr lang="en-GB" sz="1900" dirty="0" smtClean="0">
              <a:latin typeface="Times New Roman" pitchFamily="18" charset="0"/>
              <a:cs typeface="Times New Roman" pitchFamily="18" charset="0"/>
            </a:endParaRPr>
          </a:p>
          <a:p>
            <a:pPr marL="0" indent="0" algn="just">
              <a:lnSpc>
                <a:spcPct val="80000"/>
              </a:lnSpc>
            </a:pPr>
            <a:r>
              <a:rPr lang="en-GB" sz="1900" dirty="0" smtClean="0">
                <a:latin typeface="Comic Sans MS" pitchFamily="66" charset="0"/>
                <a:cs typeface="Times New Roman" pitchFamily="18" charset="0"/>
              </a:rPr>
              <a:t>Rang 4 – 7 go home at 3.00pm.</a:t>
            </a:r>
            <a:endParaRPr lang="en-GB" sz="1900" dirty="0" smtClean="0">
              <a:latin typeface="Times New Roman" pitchFamily="18" charset="0"/>
              <a:cs typeface="Times New Roman" pitchFamily="18" charset="0"/>
            </a:endParaRPr>
          </a:p>
          <a:p>
            <a:pPr marL="0" indent="0" algn="just">
              <a:lnSpc>
                <a:spcPct val="80000"/>
              </a:lnSpc>
            </a:pPr>
            <a:r>
              <a:rPr lang="en-GB" sz="1900" dirty="0" smtClean="0">
                <a:latin typeface="Comic Sans MS" pitchFamily="66" charset="0"/>
                <a:cs typeface="Times New Roman" pitchFamily="18" charset="0"/>
              </a:rPr>
              <a:t>Rang 3 go home at 2.00pm until Christmas. From January onwards,  Rang 3 go home at 3.00pm.</a:t>
            </a:r>
            <a:endParaRPr lang="en-GB" sz="1900" dirty="0" smtClean="0"/>
          </a:p>
          <a:p>
            <a:pPr marL="0" lvl="0" indent="0" algn="just">
              <a:lnSpc>
                <a:spcPct val="80000"/>
              </a:lnSpc>
            </a:pPr>
            <a:r>
              <a:rPr lang="en-GB" sz="1900" dirty="0">
                <a:solidFill>
                  <a:prstClr val="black"/>
                </a:solidFill>
                <a:latin typeface="Comic Sans MS" pitchFamily="66" charset="0"/>
                <a:cs typeface="Times New Roman" pitchFamily="18" charset="0"/>
              </a:rPr>
              <a:t>Our after-school club runs from 2 – 4pm daily in the school </a:t>
            </a:r>
            <a:r>
              <a:rPr lang="en-GB" sz="1900" dirty="0" err="1">
                <a:solidFill>
                  <a:prstClr val="black"/>
                </a:solidFill>
                <a:latin typeface="Comic Sans MS" pitchFamily="66" charset="0"/>
                <a:cs typeface="Times New Roman" pitchFamily="18" charset="0"/>
              </a:rPr>
              <a:t>bialann</a:t>
            </a:r>
            <a:r>
              <a:rPr lang="en-GB" sz="1900" dirty="0">
                <a:solidFill>
                  <a:prstClr val="black"/>
                </a:solidFill>
                <a:latin typeface="Comic Sans MS" pitchFamily="66" charset="0"/>
                <a:cs typeface="Times New Roman" pitchFamily="18" charset="0"/>
              </a:rPr>
              <a:t>.</a:t>
            </a:r>
            <a:endParaRPr lang="en-GB" sz="1900" dirty="0">
              <a:solidFill>
                <a:prstClr val="black"/>
              </a:solidFill>
              <a:latin typeface="Times New Roman" pitchFamily="18" charset="0"/>
              <a:cs typeface="Times New Roman" pitchFamily="18" charset="0"/>
            </a:endParaRPr>
          </a:p>
          <a:p>
            <a:pPr marL="0" indent="0">
              <a:lnSpc>
                <a:spcPct val="80000"/>
              </a:lnSpc>
            </a:pPr>
            <a:endParaRPr lang="en-GB" sz="8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2"/>
          <a:srcRect/>
          <a:stretch>
            <a:fillRect/>
          </a:stretch>
        </p:blipFill>
        <p:spPr bwMode="auto">
          <a:xfrm>
            <a:off x="323850" y="260350"/>
            <a:ext cx="8640763" cy="1585913"/>
          </a:xfrm>
          <a:prstGeom prst="rect">
            <a:avLst/>
          </a:prstGeom>
          <a:noFill/>
          <a:ln w="9525">
            <a:noFill/>
            <a:miter lim="800000"/>
            <a:headEnd/>
            <a:tailEnd/>
          </a:ln>
        </p:spPr>
      </p:pic>
      <p:sp>
        <p:nvSpPr>
          <p:cNvPr id="2" name="Title 1"/>
          <p:cNvSpPr>
            <a:spLocks noGrp="1"/>
          </p:cNvSpPr>
          <p:nvPr>
            <p:ph type="title"/>
          </p:nvPr>
        </p:nvSpPr>
        <p:spPr/>
        <p:txBody>
          <a:bodyPr rtlCol="0">
            <a:normAutofit/>
          </a:bodyPr>
          <a:lstStyle/>
          <a:p>
            <a:pPr fontAlgn="auto">
              <a:spcAft>
                <a:spcPts val="0"/>
              </a:spcAft>
              <a:defRPr/>
            </a:pPr>
            <a:r>
              <a:rPr lang="en-GB" smtClean="0">
                <a:latin typeface="Comic Sans MS" pitchFamily="66" charset="0"/>
              </a:rPr>
              <a:t>Éide </a:t>
            </a:r>
            <a:r>
              <a:rPr lang="en-GB" dirty="0" err="1" smtClean="0">
                <a:latin typeface="Comic Sans MS" pitchFamily="66" charset="0"/>
              </a:rPr>
              <a:t>Scoile</a:t>
            </a:r>
            <a:r>
              <a:rPr lang="en-GB" dirty="0" smtClean="0">
                <a:latin typeface="Comic Sans MS" pitchFamily="66" charset="0"/>
              </a:rPr>
              <a:t/>
            </a:r>
            <a:br>
              <a:rPr lang="en-GB" dirty="0" smtClean="0">
                <a:latin typeface="Comic Sans MS" pitchFamily="66" charset="0"/>
              </a:rPr>
            </a:br>
            <a:r>
              <a:rPr lang="en-GB" dirty="0" smtClean="0">
                <a:latin typeface="Comic Sans MS" pitchFamily="66" charset="0"/>
              </a:rPr>
              <a:t>School Uniform</a:t>
            </a:r>
            <a:endParaRPr lang="en-GB" dirty="0">
              <a:latin typeface="Comic Sans MS" pitchFamily="66" charset="0"/>
            </a:endParaRPr>
          </a:p>
        </p:txBody>
      </p:sp>
      <p:sp>
        <p:nvSpPr>
          <p:cNvPr id="3" name="Content Placeholder 2"/>
          <p:cNvSpPr>
            <a:spLocks noGrp="1"/>
          </p:cNvSpPr>
          <p:nvPr>
            <p:ph idx="1"/>
          </p:nvPr>
        </p:nvSpPr>
        <p:spPr>
          <a:xfrm>
            <a:off x="457200" y="1600200"/>
            <a:ext cx="8229600" cy="4781128"/>
          </a:xfrm>
        </p:spPr>
        <p:txBody>
          <a:bodyPr rtlCol="0">
            <a:normAutofit fontScale="25000" lnSpcReduction="20000"/>
          </a:bodyPr>
          <a:lstStyle/>
          <a:p>
            <a:pPr marL="0" indent="0" fontAlgn="auto">
              <a:spcAft>
                <a:spcPts val="0"/>
              </a:spcAft>
              <a:buFont typeface="Arial" pitchFamily="34" charset="0"/>
              <a:buNone/>
              <a:defRPr/>
            </a:pPr>
            <a:r>
              <a:rPr lang="en-GB" sz="4300" b="1" dirty="0" smtClean="0">
                <a:solidFill>
                  <a:srgbClr val="000000"/>
                </a:solidFill>
                <a:latin typeface="Comic Sans MS"/>
                <a:ea typeface="Times New Roman"/>
              </a:rPr>
              <a:t>Our uniform consists of:</a:t>
            </a:r>
            <a:endParaRPr lang="en-GB" sz="4300" dirty="0" smtClean="0">
              <a:latin typeface="Times New Roman"/>
              <a:ea typeface="Times New Roman"/>
            </a:endParaRPr>
          </a:p>
          <a:p>
            <a:pPr fontAlgn="auto">
              <a:spcAft>
                <a:spcPts val="0"/>
              </a:spcAft>
              <a:buFont typeface="Symbol"/>
              <a:buChar char=""/>
              <a:defRPr/>
            </a:pPr>
            <a:r>
              <a:rPr lang="en-GB" sz="4300" dirty="0" smtClean="0">
                <a:solidFill>
                  <a:srgbClr val="000000"/>
                </a:solidFill>
                <a:latin typeface="Comic Sans MS"/>
                <a:ea typeface="Times New Roman"/>
              </a:rPr>
              <a:t>Navy sweatshirt embroidered with the school logo and motto (available from O’Hare’s Clothes Shop in </a:t>
            </a:r>
            <a:r>
              <a:rPr lang="en-GB" sz="4300" dirty="0" err="1" smtClean="0">
                <a:solidFill>
                  <a:srgbClr val="000000"/>
                </a:solidFill>
                <a:latin typeface="Comic Sans MS"/>
                <a:ea typeface="Times New Roman"/>
              </a:rPr>
              <a:t>Castlewellan</a:t>
            </a:r>
            <a:r>
              <a:rPr lang="en-GB" sz="4300" dirty="0" smtClean="0">
                <a:solidFill>
                  <a:srgbClr val="000000"/>
                </a:solidFill>
                <a:latin typeface="Comic Sans MS"/>
                <a:ea typeface="Times New Roman"/>
              </a:rPr>
              <a:t>, Co. Down);</a:t>
            </a:r>
            <a:endParaRPr lang="en-GB" sz="4300" dirty="0" smtClean="0">
              <a:latin typeface="Times New Roman"/>
              <a:ea typeface="Times New Roman"/>
            </a:endParaRPr>
          </a:p>
          <a:p>
            <a:pPr fontAlgn="auto">
              <a:spcAft>
                <a:spcPts val="0"/>
              </a:spcAft>
              <a:buFont typeface="Symbol"/>
              <a:buChar char=""/>
              <a:defRPr/>
            </a:pPr>
            <a:r>
              <a:rPr lang="en-GB" sz="4300" dirty="0" smtClean="0">
                <a:solidFill>
                  <a:srgbClr val="000000"/>
                </a:solidFill>
                <a:latin typeface="Comic Sans MS"/>
                <a:ea typeface="Times New Roman"/>
              </a:rPr>
              <a:t>Grey trousers, skirt or shorts;</a:t>
            </a:r>
            <a:endParaRPr lang="en-GB" sz="4300" dirty="0" smtClean="0">
              <a:latin typeface="Times New Roman"/>
              <a:ea typeface="Times New Roman"/>
            </a:endParaRPr>
          </a:p>
          <a:p>
            <a:pPr fontAlgn="auto">
              <a:spcAft>
                <a:spcPts val="0"/>
              </a:spcAft>
              <a:buFont typeface="Symbol"/>
              <a:buChar char=""/>
              <a:defRPr/>
            </a:pPr>
            <a:r>
              <a:rPr lang="en-GB" sz="4300" dirty="0" smtClean="0">
                <a:solidFill>
                  <a:srgbClr val="000000"/>
                </a:solidFill>
                <a:latin typeface="Comic Sans MS"/>
                <a:ea typeface="Times New Roman"/>
              </a:rPr>
              <a:t>Green polo shirt embroidered with the school logo and motto;</a:t>
            </a:r>
            <a:endParaRPr lang="en-GB" sz="4300" dirty="0" smtClean="0">
              <a:latin typeface="Times New Roman"/>
              <a:ea typeface="Times New Roman"/>
            </a:endParaRPr>
          </a:p>
          <a:p>
            <a:pPr fontAlgn="auto">
              <a:spcAft>
                <a:spcPts val="0"/>
              </a:spcAft>
              <a:buFont typeface="Symbol"/>
              <a:buChar char=""/>
              <a:defRPr/>
            </a:pPr>
            <a:r>
              <a:rPr lang="en-GB" sz="4300" dirty="0" smtClean="0">
                <a:solidFill>
                  <a:srgbClr val="000000"/>
                </a:solidFill>
                <a:latin typeface="Comic Sans MS"/>
                <a:ea typeface="Times New Roman"/>
              </a:rPr>
              <a:t>Navy school coat (optional);</a:t>
            </a:r>
            <a:endParaRPr lang="en-GB" sz="4300" dirty="0" smtClean="0">
              <a:latin typeface="Times New Roman"/>
              <a:ea typeface="Times New Roman"/>
            </a:endParaRPr>
          </a:p>
          <a:p>
            <a:pPr fontAlgn="auto">
              <a:spcAft>
                <a:spcPts val="0"/>
              </a:spcAft>
              <a:buFont typeface="Symbol"/>
              <a:buChar char=""/>
              <a:defRPr/>
            </a:pPr>
            <a:r>
              <a:rPr lang="en-GB" sz="4300" dirty="0" smtClean="0">
                <a:solidFill>
                  <a:srgbClr val="000000"/>
                </a:solidFill>
                <a:latin typeface="Comic Sans MS"/>
                <a:ea typeface="Times New Roman"/>
              </a:rPr>
              <a:t>Black shoes;</a:t>
            </a:r>
            <a:endParaRPr lang="en-GB" sz="4300" dirty="0" smtClean="0">
              <a:latin typeface="Times New Roman"/>
              <a:ea typeface="Times New Roman"/>
            </a:endParaRPr>
          </a:p>
          <a:p>
            <a:pPr fontAlgn="auto">
              <a:spcAft>
                <a:spcPts val="0"/>
              </a:spcAft>
              <a:buFont typeface="Symbol"/>
              <a:buChar char=""/>
              <a:defRPr/>
            </a:pPr>
            <a:r>
              <a:rPr lang="en-GB" sz="4300" dirty="0" smtClean="0">
                <a:solidFill>
                  <a:srgbClr val="000000"/>
                </a:solidFill>
                <a:latin typeface="Comic Sans MS"/>
                <a:ea typeface="Times New Roman"/>
              </a:rPr>
              <a:t>Girls may wear navy knee socks, navy tights or white ankle socks;</a:t>
            </a:r>
            <a:endParaRPr lang="en-GB" sz="4300" dirty="0" smtClean="0">
              <a:latin typeface="Times New Roman"/>
              <a:ea typeface="Times New Roman"/>
            </a:endParaRPr>
          </a:p>
          <a:p>
            <a:pPr fontAlgn="auto">
              <a:spcAft>
                <a:spcPts val="0"/>
              </a:spcAft>
              <a:buFont typeface="Symbol"/>
              <a:buChar char=""/>
              <a:defRPr/>
            </a:pPr>
            <a:r>
              <a:rPr lang="en-GB" sz="4300" dirty="0" smtClean="0">
                <a:solidFill>
                  <a:srgbClr val="000000"/>
                </a:solidFill>
                <a:latin typeface="Comic Sans MS"/>
                <a:ea typeface="Times New Roman"/>
              </a:rPr>
              <a:t>Girls may wear navy or green gingham dresses in the summer time;</a:t>
            </a:r>
            <a:endParaRPr lang="en-GB" sz="4300" dirty="0" smtClean="0">
              <a:latin typeface="Times New Roman"/>
              <a:ea typeface="Times New Roman"/>
            </a:endParaRPr>
          </a:p>
          <a:p>
            <a:pPr fontAlgn="auto">
              <a:spcAft>
                <a:spcPts val="0"/>
              </a:spcAft>
              <a:buFont typeface="Symbol"/>
              <a:buChar char=""/>
              <a:defRPr/>
            </a:pPr>
            <a:r>
              <a:rPr lang="en-GB" sz="4300" dirty="0" smtClean="0">
                <a:solidFill>
                  <a:srgbClr val="000000"/>
                </a:solidFill>
                <a:latin typeface="Comic Sans MS"/>
                <a:ea typeface="Times New Roman"/>
              </a:rPr>
              <a:t>During periods of cold weather, girls may wear trousers.</a:t>
            </a:r>
            <a:endParaRPr lang="en-GB" sz="4300" dirty="0" smtClean="0">
              <a:latin typeface="Times New Roman"/>
              <a:ea typeface="Times New Roman"/>
            </a:endParaRPr>
          </a:p>
          <a:p>
            <a:pPr marL="0" indent="0" fontAlgn="auto">
              <a:spcAft>
                <a:spcPts val="0"/>
              </a:spcAft>
              <a:buFont typeface="Arial" pitchFamily="34" charset="0"/>
              <a:buNone/>
              <a:defRPr/>
            </a:pPr>
            <a:endParaRPr lang="en-GB" sz="4300" dirty="0">
              <a:solidFill>
                <a:srgbClr val="000000"/>
              </a:solidFill>
              <a:latin typeface="Comic Sans MS"/>
              <a:ea typeface="Times New Roman"/>
            </a:endParaRPr>
          </a:p>
          <a:p>
            <a:pPr marL="0" indent="0" fontAlgn="auto">
              <a:spcAft>
                <a:spcPts val="0"/>
              </a:spcAft>
              <a:buFont typeface="Arial" pitchFamily="34" charset="0"/>
              <a:buNone/>
              <a:defRPr/>
            </a:pPr>
            <a:r>
              <a:rPr lang="en-GB" sz="4300" b="1" dirty="0" smtClean="0">
                <a:solidFill>
                  <a:srgbClr val="000000"/>
                </a:solidFill>
                <a:latin typeface="Comic Sans MS"/>
                <a:ea typeface="Times New Roman"/>
              </a:rPr>
              <a:t>P.E. uniform consists of:</a:t>
            </a:r>
            <a:endParaRPr lang="en-GB" sz="4300" dirty="0" smtClean="0">
              <a:latin typeface="Times New Roman"/>
              <a:ea typeface="Times New Roman"/>
            </a:endParaRPr>
          </a:p>
          <a:p>
            <a:pPr fontAlgn="auto">
              <a:spcAft>
                <a:spcPts val="0"/>
              </a:spcAft>
              <a:buFont typeface="Symbol"/>
              <a:buChar char=""/>
              <a:defRPr/>
            </a:pPr>
            <a:r>
              <a:rPr lang="en-GB" sz="4300" dirty="0" smtClean="0">
                <a:solidFill>
                  <a:srgbClr val="000000"/>
                </a:solidFill>
                <a:latin typeface="Comic Sans MS"/>
                <a:ea typeface="Times New Roman"/>
              </a:rPr>
              <a:t>Grey/ navy track bottoms, or grey/navy shorts;</a:t>
            </a:r>
            <a:endParaRPr lang="en-GB" sz="4300" dirty="0" smtClean="0">
              <a:latin typeface="Times New Roman"/>
              <a:ea typeface="Times New Roman"/>
            </a:endParaRPr>
          </a:p>
          <a:p>
            <a:pPr fontAlgn="auto">
              <a:spcAft>
                <a:spcPts val="0"/>
              </a:spcAft>
              <a:buFont typeface="Symbol"/>
              <a:buChar char=""/>
              <a:defRPr/>
            </a:pPr>
            <a:r>
              <a:rPr lang="en-GB" sz="4300" dirty="0" smtClean="0">
                <a:solidFill>
                  <a:srgbClr val="000000"/>
                </a:solidFill>
                <a:latin typeface="Comic Sans MS"/>
                <a:ea typeface="Times New Roman"/>
              </a:rPr>
              <a:t>Suitable trainers</a:t>
            </a:r>
            <a:endParaRPr lang="en-GB" sz="4300" dirty="0" smtClean="0">
              <a:latin typeface="Times New Roman"/>
              <a:ea typeface="Times New Roman"/>
            </a:endParaRPr>
          </a:p>
          <a:p>
            <a:pPr fontAlgn="auto">
              <a:spcAft>
                <a:spcPts val="0"/>
              </a:spcAft>
              <a:buFont typeface="Symbol"/>
              <a:buChar char=""/>
              <a:defRPr/>
            </a:pPr>
            <a:r>
              <a:rPr lang="en-GB" sz="4300" dirty="0" smtClean="0">
                <a:solidFill>
                  <a:srgbClr val="000000"/>
                </a:solidFill>
                <a:latin typeface="Comic Sans MS"/>
                <a:ea typeface="Times New Roman"/>
              </a:rPr>
              <a:t>Green polo shirt embroidered with the school logo and motto</a:t>
            </a:r>
          </a:p>
          <a:p>
            <a:pPr fontAlgn="auto">
              <a:spcAft>
                <a:spcPts val="0"/>
              </a:spcAft>
              <a:buFont typeface="Symbol"/>
              <a:buChar char=""/>
              <a:defRPr/>
            </a:pPr>
            <a:r>
              <a:rPr lang="en-GB" sz="4300" dirty="0" smtClean="0">
                <a:solidFill>
                  <a:srgbClr val="000000"/>
                </a:solidFill>
                <a:latin typeface="Comic Sans MS"/>
                <a:ea typeface="Times New Roman"/>
              </a:rPr>
              <a:t>We have a school jersey which is OPTIONAL</a:t>
            </a:r>
          </a:p>
          <a:p>
            <a:pPr fontAlgn="auto">
              <a:spcAft>
                <a:spcPts val="0"/>
              </a:spcAft>
              <a:buFont typeface="Symbol"/>
              <a:buChar char=""/>
              <a:defRPr/>
            </a:pPr>
            <a:endParaRPr lang="en-GB" sz="4300" dirty="0">
              <a:solidFill>
                <a:srgbClr val="000000"/>
              </a:solidFill>
              <a:latin typeface="Comic Sans MS"/>
            </a:endParaRPr>
          </a:p>
          <a:p>
            <a:pPr marL="0" indent="0" fontAlgn="auto">
              <a:spcAft>
                <a:spcPts val="0"/>
              </a:spcAft>
              <a:buNone/>
              <a:defRPr/>
            </a:pPr>
            <a:r>
              <a:rPr lang="en-GB" sz="4300" dirty="0" smtClean="0">
                <a:solidFill>
                  <a:srgbClr val="000000"/>
                </a:solidFill>
                <a:latin typeface="Comic Sans MS"/>
              </a:rPr>
              <a:t>**PLEASE ENSURE ALL ITEMS OF CLOTHING ARE LABELLED CLEARLY!**</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323850" y="260350"/>
            <a:ext cx="8640763" cy="1585913"/>
          </a:xfrm>
          <a:prstGeom prst="rect">
            <a:avLst/>
          </a:prstGeom>
          <a:noFill/>
          <a:ln w="9525">
            <a:noFill/>
            <a:miter lim="800000"/>
            <a:headEnd/>
            <a:tailEnd/>
          </a:ln>
        </p:spPr>
      </p:pic>
      <p:sp>
        <p:nvSpPr>
          <p:cNvPr id="3" name="Title 1"/>
          <p:cNvSpPr txBox="1">
            <a:spLocks/>
          </p:cNvSpPr>
          <p:nvPr/>
        </p:nvSpPr>
        <p:spPr>
          <a:xfrm>
            <a:off x="457200" y="481806"/>
            <a:ext cx="8229600" cy="114300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dirty="0" err="1" smtClean="0">
                <a:latin typeface="Comic Sans MS" pitchFamily="66" charset="0"/>
              </a:rPr>
              <a:t>Geansaí</a:t>
            </a:r>
            <a:r>
              <a:rPr lang="en-GB" dirty="0" smtClean="0">
                <a:latin typeface="Comic Sans MS" pitchFamily="66" charset="0"/>
              </a:rPr>
              <a:t> </a:t>
            </a:r>
            <a:r>
              <a:rPr lang="en-GB" dirty="0" err="1" smtClean="0">
                <a:latin typeface="Comic Sans MS" pitchFamily="66" charset="0"/>
              </a:rPr>
              <a:t>Peile</a:t>
            </a:r>
            <a:endParaRPr lang="en-GB" dirty="0" smtClean="0">
              <a:latin typeface="Comic Sans MS" pitchFamily="66" charset="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156" y="1840183"/>
            <a:ext cx="5184977" cy="3616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73613" y="5503734"/>
            <a:ext cx="8568630" cy="923330"/>
          </a:xfrm>
          <a:prstGeom prst="rect">
            <a:avLst/>
          </a:prstGeom>
        </p:spPr>
        <p:txBody>
          <a:bodyPr wrap="square">
            <a:spAutoFit/>
          </a:bodyPr>
          <a:lstStyle/>
          <a:p>
            <a:pPr algn="ctr"/>
            <a:r>
              <a:rPr lang="en-US" dirty="0" smtClean="0">
                <a:latin typeface="Comic Sans MS" pitchFamily="66" charset="0"/>
              </a:rPr>
              <a:t>Our school jersey is not compulsory. Children </a:t>
            </a:r>
            <a:r>
              <a:rPr lang="en-US" dirty="0">
                <a:latin typeface="Comic Sans MS" pitchFamily="66" charset="0"/>
              </a:rPr>
              <a:t>can wear </a:t>
            </a:r>
            <a:r>
              <a:rPr lang="en-US" dirty="0" smtClean="0">
                <a:latin typeface="Comic Sans MS" pitchFamily="66" charset="0"/>
              </a:rPr>
              <a:t>it for </a:t>
            </a:r>
            <a:r>
              <a:rPr lang="en-US" dirty="0">
                <a:latin typeface="Comic Sans MS" pitchFamily="66" charset="0"/>
              </a:rPr>
              <a:t>PE in school, and may also wear it  to school on other sporting occasions, such as Sports Day. The jersey costs £</a:t>
            </a:r>
            <a:r>
              <a:rPr lang="en-US" dirty="0" smtClean="0">
                <a:latin typeface="Comic Sans MS" pitchFamily="66" charset="0"/>
              </a:rPr>
              <a:t>24.50 and half zip costs £28.</a:t>
            </a:r>
            <a:endParaRPr lang="en-GB" dirty="0">
              <a:latin typeface="Comic Sans MS" pitchFamily="66" charset="0"/>
            </a:endParaRPr>
          </a:p>
        </p:txBody>
      </p:sp>
    </p:spTree>
    <p:extLst>
      <p:ext uri="{BB962C8B-B14F-4D97-AF65-F5344CB8AC3E}">
        <p14:creationId xmlns:p14="http://schemas.microsoft.com/office/powerpoint/2010/main" val="2966751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p:cNvPicPr>
            <a:picLocks noChangeAspect="1" noChangeArrowheads="1"/>
          </p:cNvPicPr>
          <p:nvPr/>
        </p:nvPicPr>
        <p:blipFill>
          <a:blip r:embed="rId2"/>
          <a:srcRect/>
          <a:stretch>
            <a:fillRect/>
          </a:stretch>
        </p:blipFill>
        <p:spPr bwMode="auto">
          <a:xfrm>
            <a:off x="323850" y="260350"/>
            <a:ext cx="8640763" cy="1585913"/>
          </a:xfrm>
          <a:prstGeom prst="rect">
            <a:avLst/>
          </a:prstGeom>
          <a:noFill/>
          <a:ln w="9525">
            <a:noFill/>
            <a:miter lim="800000"/>
            <a:headEnd/>
            <a:tailEnd/>
          </a:ln>
        </p:spPr>
      </p:pic>
      <p:sp>
        <p:nvSpPr>
          <p:cNvPr id="29698" name="Title 1"/>
          <p:cNvSpPr>
            <a:spLocks noGrp="1"/>
          </p:cNvSpPr>
          <p:nvPr>
            <p:ph type="title"/>
          </p:nvPr>
        </p:nvSpPr>
        <p:spPr/>
        <p:txBody>
          <a:bodyPr/>
          <a:lstStyle/>
          <a:p>
            <a:r>
              <a:rPr lang="en-GB" dirty="0" err="1" smtClean="0">
                <a:latin typeface="Comic Sans MS" pitchFamily="66" charset="0"/>
              </a:rPr>
              <a:t>Poncúlacht</a:t>
            </a:r>
            <a:r>
              <a:rPr lang="en-GB" dirty="0" smtClean="0">
                <a:latin typeface="Comic Sans MS" pitchFamily="66" charset="0"/>
              </a:rPr>
              <a:t> - Punctuality</a:t>
            </a:r>
          </a:p>
        </p:txBody>
      </p:sp>
      <p:sp>
        <p:nvSpPr>
          <p:cNvPr id="3" name="Content Placeholder 2"/>
          <p:cNvSpPr>
            <a:spLocks noGrp="1"/>
          </p:cNvSpPr>
          <p:nvPr>
            <p:ph idx="1"/>
          </p:nvPr>
        </p:nvSpPr>
        <p:spPr>
          <a:xfrm>
            <a:off x="457200" y="1341438"/>
            <a:ext cx="8229600" cy="4967287"/>
          </a:xfrm>
        </p:spPr>
        <p:txBody>
          <a:bodyPr rtlCol="0">
            <a:normAutofit/>
          </a:bodyPr>
          <a:lstStyle/>
          <a:p>
            <a:pPr marL="0" indent="0" algn="just" fontAlgn="auto">
              <a:spcAft>
                <a:spcPts val="0"/>
              </a:spcAft>
              <a:buFont typeface="Arial" pitchFamily="34" charset="0"/>
              <a:buNone/>
              <a:defRPr/>
            </a:pPr>
            <a:endParaRPr lang="en-GB" dirty="0" smtClean="0">
              <a:solidFill>
                <a:srgbClr val="000000"/>
              </a:solidFill>
              <a:latin typeface="Comic Sans MS"/>
              <a:ea typeface="ヒラギノ角ゴ Pro W3"/>
            </a:endParaRPr>
          </a:p>
          <a:p>
            <a:pPr marL="0" indent="0" algn="just" fontAlgn="auto">
              <a:spcAft>
                <a:spcPts val="0"/>
              </a:spcAft>
              <a:buFont typeface="Arial" pitchFamily="34" charset="0"/>
              <a:buNone/>
              <a:defRPr/>
            </a:pPr>
            <a:r>
              <a:rPr lang="en-GB" dirty="0" smtClean="0">
                <a:latin typeface="Comic Sans MS" pitchFamily="66" charset="0"/>
              </a:rPr>
              <a:t>Punctuality is extremely important here at </a:t>
            </a:r>
            <a:r>
              <a:rPr lang="en-GB" dirty="0" err="1" smtClean="0">
                <a:latin typeface="Comic Sans MS" pitchFamily="66" charset="0"/>
              </a:rPr>
              <a:t>Bunscoil</a:t>
            </a:r>
            <a:r>
              <a:rPr lang="en-GB" dirty="0" smtClean="0">
                <a:latin typeface="Comic Sans MS" pitchFamily="66" charset="0"/>
              </a:rPr>
              <a:t> </a:t>
            </a:r>
            <a:r>
              <a:rPr lang="en-GB" dirty="0" err="1" smtClean="0">
                <a:latin typeface="Comic Sans MS" pitchFamily="66" charset="0"/>
              </a:rPr>
              <a:t>Bheanna</a:t>
            </a:r>
            <a:r>
              <a:rPr lang="en-GB" dirty="0" smtClean="0">
                <a:latin typeface="Comic Sans MS" pitchFamily="66" charset="0"/>
              </a:rPr>
              <a:t> </a:t>
            </a:r>
            <a:r>
              <a:rPr lang="en-GB" dirty="0" err="1" smtClean="0">
                <a:latin typeface="Comic Sans MS" pitchFamily="66" charset="0"/>
              </a:rPr>
              <a:t>Boirche</a:t>
            </a:r>
            <a:r>
              <a:rPr lang="en-GB" dirty="0" smtClean="0">
                <a:latin typeface="Comic Sans MS" pitchFamily="66" charset="0"/>
              </a:rPr>
              <a:t>. School begins at 9.00am. Register is taken immediately, and anyone who arrives after 9.15am is marked in as late. Anyone who arrives after 9.30am is marked absent for the morning (unless attending an appointment, in which case the teacher should be informed). If attendance falls below 85% the Education Welfare Officer from the Education Authority will investigate absences.</a:t>
            </a:r>
            <a:endParaRPr lang="en-GB" dirty="0">
              <a:latin typeface="Comic Sans MS" pitchFamily="66" charset="0"/>
            </a:endParaRPr>
          </a:p>
        </p:txBody>
      </p:sp>
    </p:spTree>
    <p:extLst>
      <p:ext uri="{BB962C8B-B14F-4D97-AF65-F5344CB8AC3E}">
        <p14:creationId xmlns:p14="http://schemas.microsoft.com/office/powerpoint/2010/main" val="3734003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p:cNvPicPr>
            <a:picLocks noChangeAspect="1" noChangeArrowheads="1"/>
          </p:cNvPicPr>
          <p:nvPr/>
        </p:nvPicPr>
        <p:blipFill>
          <a:blip r:embed="rId2"/>
          <a:srcRect/>
          <a:stretch>
            <a:fillRect/>
          </a:stretch>
        </p:blipFill>
        <p:spPr bwMode="auto">
          <a:xfrm>
            <a:off x="323850" y="260350"/>
            <a:ext cx="8640763" cy="1585913"/>
          </a:xfrm>
          <a:prstGeom prst="rect">
            <a:avLst/>
          </a:prstGeom>
          <a:noFill/>
          <a:ln w="9525">
            <a:noFill/>
            <a:miter lim="800000"/>
            <a:headEnd/>
            <a:tailEnd/>
          </a:ln>
        </p:spPr>
      </p:pic>
      <p:sp>
        <p:nvSpPr>
          <p:cNvPr id="29698" name="Title 1"/>
          <p:cNvSpPr>
            <a:spLocks noGrp="1"/>
          </p:cNvSpPr>
          <p:nvPr>
            <p:ph type="title"/>
          </p:nvPr>
        </p:nvSpPr>
        <p:spPr/>
        <p:txBody>
          <a:bodyPr/>
          <a:lstStyle/>
          <a:p>
            <a:r>
              <a:rPr lang="en-GB" smtClean="0">
                <a:latin typeface="Comic Sans MS" pitchFamily="66" charset="0"/>
              </a:rPr>
              <a:t>Tuismitheoirí - Parents</a:t>
            </a:r>
          </a:p>
        </p:txBody>
      </p:sp>
      <p:sp>
        <p:nvSpPr>
          <p:cNvPr id="3" name="Content Placeholder 2"/>
          <p:cNvSpPr>
            <a:spLocks noGrp="1"/>
          </p:cNvSpPr>
          <p:nvPr>
            <p:ph idx="1"/>
          </p:nvPr>
        </p:nvSpPr>
        <p:spPr>
          <a:xfrm>
            <a:off x="457200" y="1341438"/>
            <a:ext cx="8229600" cy="5183906"/>
          </a:xfrm>
        </p:spPr>
        <p:txBody>
          <a:bodyPr rtlCol="0">
            <a:normAutofit fontScale="25000" lnSpcReduction="20000"/>
          </a:bodyPr>
          <a:lstStyle/>
          <a:p>
            <a:pPr marL="0" indent="0" algn="just" fontAlgn="auto">
              <a:spcAft>
                <a:spcPts val="0"/>
              </a:spcAft>
              <a:buFont typeface="Arial" pitchFamily="34" charset="0"/>
              <a:buNone/>
              <a:defRPr/>
            </a:pPr>
            <a:endParaRPr lang="en-GB" dirty="0" smtClean="0">
              <a:solidFill>
                <a:srgbClr val="000000"/>
              </a:solidFill>
              <a:latin typeface="Comic Sans MS"/>
              <a:ea typeface="ヒラギノ角ゴ Pro W3"/>
            </a:endParaRPr>
          </a:p>
          <a:p>
            <a:pPr marL="0" indent="0" algn="just" fontAlgn="auto">
              <a:spcAft>
                <a:spcPts val="0"/>
              </a:spcAft>
              <a:buFont typeface="Arial" pitchFamily="34" charset="0"/>
              <a:buNone/>
              <a:defRPr/>
            </a:pPr>
            <a:r>
              <a:rPr lang="en-GB" sz="6400" dirty="0" smtClean="0">
                <a:solidFill>
                  <a:srgbClr val="000000"/>
                </a:solidFill>
                <a:latin typeface="Comic Sans MS"/>
                <a:ea typeface="ヒラギノ角ゴ Pro W3"/>
              </a:rPr>
              <a:t>Our caring, family ethos at </a:t>
            </a:r>
            <a:r>
              <a:rPr lang="en-GB" sz="6400" dirty="0" err="1" smtClean="0">
                <a:solidFill>
                  <a:srgbClr val="000000"/>
                </a:solidFill>
                <a:latin typeface="Comic Sans MS"/>
                <a:ea typeface="ヒラギノ角ゴ Pro W3"/>
              </a:rPr>
              <a:t>Bunscoil</a:t>
            </a:r>
            <a:r>
              <a:rPr lang="en-GB" sz="6400" dirty="0" smtClean="0">
                <a:solidFill>
                  <a:srgbClr val="000000"/>
                </a:solidFill>
                <a:latin typeface="Comic Sans MS"/>
                <a:ea typeface="ヒラギノ角ゴ Pro W3"/>
              </a:rPr>
              <a:t> </a:t>
            </a:r>
            <a:r>
              <a:rPr lang="en-GB" sz="6400" dirty="0" err="1" smtClean="0">
                <a:solidFill>
                  <a:srgbClr val="000000"/>
                </a:solidFill>
                <a:latin typeface="Comic Sans MS"/>
                <a:ea typeface="ヒラギノ角ゴ Pro W3"/>
              </a:rPr>
              <a:t>Bheanna</a:t>
            </a:r>
            <a:r>
              <a:rPr lang="en-GB" sz="6400" dirty="0" smtClean="0">
                <a:solidFill>
                  <a:srgbClr val="000000"/>
                </a:solidFill>
                <a:latin typeface="Comic Sans MS"/>
                <a:ea typeface="ヒラギノ角ゴ Pro W3"/>
              </a:rPr>
              <a:t> </a:t>
            </a:r>
            <a:r>
              <a:rPr lang="en-GB" sz="6400" dirty="0" err="1" smtClean="0">
                <a:solidFill>
                  <a:srgbClr val="000000"/>
                </a:solidFill>
                <a:latin typeface="Comic Sans MS"/>
                <a:ea typeface="ヒラギノ角ゴ Pro W3"/>
              </a:rPr>
              <a:t>Boirche</a:t>
            </a:r>
            <a:r>
              <a:rPr lang="en-GB" sz="6400" dirty="0" smtClean="0">
                <a:solidFill>
                  <a:srgbClr val="000000"/>
                </a:solidFill>
                <a:latin typeface="Comic Sans MS"/>
                <a:ea typeface="ヒラギノ角ゴ Pro W3"/>
              </a:rPr>
              <a:t> means that we strongly value the importance of parental input in their child’s education,  and we enjoy a wonderful level of parental participation and involvement in our school community here at </a:t>
            </a:r>
            <a:r>
              <a:rPr lang="en-GB" sz="6400" dirty="0" err="1" smtClean="0">
                <a:solidFill>
                  <a:srgbClr val="000000"/>
                </a:solidFill>
                <a:latin typeface="Comic Sans MS"/>
                <a:ea typeface="ヒラギノ角ゴ Pro W3"/>
              </a:rPr>
              <a:t>Bunscoil</a:t>
            </a:r>
            <a:r>
              <a:rPr lang="en-GB" sz="6400" dirty="0" smtClean="0">
                <a:solidFill>
                  <a:srgbClr val="000000"/>
                </a:solidFill>
                <a:latin typeface="Comic Sans MS"/>
                <a:ea typeface="ヒラギノ角ゴ Pro W3"/>
              </a:rPr>
              <a:t> </a:t>
            </a:r>
            <a:r>
              <a:rPr lang="en-GB" sz="6400" dirty="0" err="1" smtClean="0">
                <a:solidFill>
                  <a:srgbClr val="000000"/>
                </a:solidFill>
                <a:latin typeface="Comic Sans MS"/>
                <a:ea typeface="ヒラギノ角ゴ Pro W3"/>
              </a:rPr>
              <a:t>Bheanna</a:t>
            </a:r>
            <a:r>
              <a:rPr lang="en-GB" sz="6400" dirty="0" smtClean="0">
                <a:solidFill>
                  <a:srgbClr val="000000"/>
                </a:solidFill>
                <a:latin typeface="Comic Sans MS"/>
                <a:ea typeface="ヒラギノ角ゴ Pro W3"/>
              </a:rPr>
              <a:t> </a:t>
            </a:r>
            <a:r>
              <a:rPr lang="en-GB" sz="6400" dirty="0" err="1" smtClean="0">
                <a:solidFill>
                  <a:srgbClr val="000000"/>
                </a:solidFill>
                <a:latin typeface="Comic Sans MS"/>
                <a:ea typeface="ヒラギノ角ゴ Pro W3"/>
              </a:rPr>
              <a:t>Boirche</a:t>
            </a:r>
            <a:r>
              <a:rPr lang="en-GB" sz="6400" dirty="0" smtClean="0">
                <a:solidFill>
                  <a:srgbClr val="000000"/>
                </a:solidFill>
                <a:latin typeface="Comic Sans MS"/>
                <a:ea typeface="ヒラギノ角ゴ Pro W3"/>
              </a:rPr>
              <a:t>. </a:t>
            </a:r>
            <a:endParaRPr lang="en-GB" sz="6400" dirty="0">
              <a:solidFill>
                <a:srgbClr val="000000"/>
              </a:solidFill>
              <a:latin typeface="Comic Sans MS"/>
              <a:ea typeface="ヒラギノ角ゴ Pro W3"/>
            </a:endParaRPr>
          </a:p>
          <a:p>
            <a:pPr marL="0" indent="0" algn="just" fontAlgn="auto">
              <a:spcAft>
                <a:spcPts val="0"/>
              </a:spcAft>
              <a:buFont typeface="Arial" pitchFamily="34" charset="0"/>
              <a:buNone/>
              <a:defRPr/>
            </a:pPr>
            <a:r>
              <a:rPr lang="en-GB" sz="6400" dirty="0" smtClean="0">
                <a:solidFill>
                  <a:srgbClr val="000000"/>
                </a:solidFill>
                <a:latin typeface="Comic Sans MS"/>
                <a:ea typeface="ヒラギノ角ゴ Pro W3"/>
              </a:rPr>
              <a:t> </a:t>
            </a:r>
            <a:endParaRPr lang="en-GB" sz="6400" dirty="0" smtClean="0">
              <a:solidFill>
                <a:srgbClr val="000000"/>
              </a:solidFill>
              <a:latin typeface="Times New Roman"/>
              <a:ea typeface="ヒラギノ角ゴ Pro W3"/>
            </a:endParaRPr>
          </a:p>
          <a:p>
            <a:pPr marL="0" indent="0" algn="just" fontAlgn="auto">
              <a:spcAft>
                <a:spcPts val="0"/>
              </a:spcAft>
              <a:buFont typeface="Arial" pitchFamily="34" charset="0"/>
              <a:buNone/>
              <a:defRPr/>
            </a:pPr>
            <a:r>
              <a:rPr lang="en-GB" sz="6400" dirty="0" smtClean="0">
                <a:solidFill>
                  <a:srgbClr val="000000"/>
                </a:solidFill>
                <a:latin typeface="Comic Sans MS"/>
                <a:ea typeface="ヒラギノ角ゴ Pro W3"/>
              </a:rPr>
              <a:t>We strive to involve parents in the life of the school.  Parents help with breakfast club, after-school activities and assist on school trips and events.  Parents are employed in the school as lunchtime supervisors and classroom assistants. Parents are also involved in school fundraising,  and we have a very active and vibrant Parents’ Support Group who regularly organise fundraising events and activities to help subsidise school trips and equipment.</a:t>
            </a:r>
            <a:endParaRPr lang="en-GB" sz="6400" dirty="0" smtClean="0">
              <a:solidFill>
                <a:srgbClr val="000000"/>
              </a:solidFill>
              <a:latin typeface="Times New Roman"/>
              <a:ea typeface="ヒラギノ角ゴ Pro W3"/>
            </a:endParaRPr>
          </a:p>
          <a:p>
            <a:pPr marL="0" indent="0" algn="just" fontAlgn="auto">
              <a:spcAft>
                <a:spcPts val="0"/>
              </a:spcAft>
              <a:buFont typeface="Arial" pitchFamily="34" charset="0"/>
              <a:buNone/>
              <a:defRPr/>
            </a:pPr>
            <a:r>
              <a:rPr lang="en-GB" sz="6400" dirty="0" smtClean="0">
                <a:solidFill>
                  <a:srgbClr val="000000"/>
                </a:solidFill>
                <a:latin typeface="Comic Sans MS"/>
                <a:ea typeface="ヒラギノ角ゴ Pro W3"/>
              </a:rPr>
              <a:t> </a:t>
            </a:r>
            <a:endParaRPr lang="en-GB" sz="6400" dirty="0" smtClean="0">
              <a:solidFill>
                <a:srgbClr val="000000"/>
              </a:solidFill>
              <a:latin typeface="Times New Roman"/>
              <a:ea typeface="ヒラギノ角ゴ Pro W3"/>
            </a:endParaRPr>
          </a:p>
          <a:p>
            <a:pPr marL="0" indent="0" algn="just" fontAlgn="auto">
              <a:spcAft>
                <a:spcPts val="0"/>
              </a:spcAft>
              <a:buFont typeface="Arial" pitchFamily="34" charset="0"/>
              <a:buNone/>
              <a:defRPr/>
            </a:pPr>
            <a:r>
              <a:rPr lang="en-GB" sz="6400" dirty="0" smtClean="0">
                <a:solidFill>
                  <a:srgbClr val="000000"/>
                </a:solidFill>
                <a:latin typeface="Comic Sans MS"/>
                <a:ea typeface="ヒラギノ角ゴ Pro W3"/>
              </a:rPr>
              <a:t>We believe that happy children are more effective learners.  </a:t>
            </a:r>
            <a:r>
              <a:rPr lang="en-GB" sz="6400" u="sng" dirty="0" smtClean="0">
                <a:solidFill>
                  <a:srgbClr val="000000"/>
                </a:solidFill>
                <a:latin typeface="Comic Sans MS"/>
                <a:ea typeface="ヒラギノ角ゴ Pro W3"/>
              </a:rPr>
              <a:t>Parents are always encouraged to discuss any concerns they may have either with the class teacher or with the principal</a:t>
            </a:r>
            <a:r>
              <a:rPr lang="en-GB" sz="6400" dirty="0" smtClean="0">
                <a:solidFill>
                  <a:srgbClr val="000000"/>
                </a:solidFill>
                <a:latin typeface="Comic Sans MS"/>
                <a:ea typeface="ヒラギノ角ゴ Pro W3"/>
              </a:rPr>
              <a:t>.  Our door is always open, and we pride ourselves here at </a:t>
            </a:r>
            <a:r>
              <a:rPr lang="en-GB" sz="6400" dirty="0" err="1" smtClean="0">
                <a:solidFill>
                  <a:srgbClr val="000000"/>
                </a:solidFill>
                <a:latin typeface="Comic Sans MS"/>
                <a:ea typeface="ヒラギノ角ゴ Pro W3"/>
              </a:rPr>
              <a:t>Bunscoil</a:t>
            </a:r>
            <a:r>
              <a:rPr lang="en-GB" sz="6400" dirty="0" smtClean="0">
                <a:solidFill>
                  <a:srgbClr val="000000"/>
                </a:solidFill>
                <a:latin typeface="Comic Sans MS"/>
                <a:ea typeface="ヒラギノ角ゴ Pro W3"/>
              </a:rPr>
              <a:t> </a:t>
            </a:r>
            <a:r>
              <a:rPr lang="en-GB" sz="6400" dirty="0" err="1" smtClean="0">
                <a:solidFill>
                  <a:srgbClr val="000000"/>
                </a:solidFill>
                <a:latin typeface="Comic Sans MS"/>
                <a:ea typeface="ヒラギノ角ゴ Pro W3"/>
              </a:rPr>
              <a:t>Bheanna</a:t>
            </a:r>
            <a:r>
              <a:rPr lang="en-GB" sz="6400" dirty="0" smtClean="0">
                <a:solidFill>
                  <a:srgbClr val="000000"/>
                </a:solidFill>
                <a:latin typeface="Comic Sans MS"/>
                <a:ea typeface="ヒラギノ角ゴ Pro W3"/>
              </a:rPr>
              <a:t> </a:t>
            </a:r>
            <a:r>
              <a:rPr lang="en-GB" sz="6400" dirty="0" err="1" smtClean="0">
                <a:solidFill>
                  <a:srgbClr val="000000"/>
                </a:solidFill>
                <a:latin typeface="Comic Sans MS"/>
                <a:ea typeface="ヒラギノ角ゴ Pro W3"/>
              </a:rPr>
              <a:t>Boirche</a:t>
            </a:r>
            <a:r>
              <a:rPr lang="en-GB" sz="6400" dirty="0" smtClean="0">
                <a:solidFill>
                  <a:srgbClr val="000000"/>
                </a:solidFill>
                <a:latin typeface="Comic Sans MS"/>
                <a:ea typeface="ヒラギノ角ゴ Pro W3"/>
              </a:rPr>
              <a:t> in our open and friendly relationships between teachers and parents. </a:t>
            </a:r>
          </a:p>
          <a:p>
            <a:pPr marL="0" indent="0" algn="just" fontAlgn="auto">
              <a:spcAft>
                <a:spcPts val="0"/>
              </a:spcAft>
              <a:buFont typeface="Arial" pitchFamily="34" charset="0"/>
              <a:buNone/>
              <a:defRPr/>
            </a:pPr>
            <a:endParaRPr lang="en-GB" sz="6400" dirty="0">
              <a:solidFill>
                <a:srgbClr val="000000"/>
              </a:solidFill>
              <a:latin typeface="Comic Sans MS"/>
              <a:ea typeface="ヒラギノ角ゴ Pro W3"/>
            </a:endParaRPr>
          </a:p>
          <a:p>
            <a:pPr marL="0" indent="0" algn="just" fontAlgn="auto">
              <a:spcAft>
                <a:spcPts val="0"/>
              </a:spcAft>
              <a:buFont typeface="Arial" pitchFamily="34" charset="0"/>
              <a:buNone/>
              <a:defRPr/>
            </a:pPr>
            <a:r>
              <a:rPr lang="en-GB" sz="6400" dirty="0" smtClean="0">
                <a:solidFill>
                  <a:srgbClr val="000000"/>
                </a:solidFill>
                <a:latin typeface="Comic Sans MS"/>
                <a:ea typeface="ヒラギノ角ゴ Pro W3"/>
              </a:rPr>
              <a:t>Every class now have a page of their own on the </a:t>
            </a:r>
            <a:r>
              <a:rPr lang="en-GB" sz="6400" dirty="0" err="1" smtClean="0">
                <a:solidFill>
                  <a:srgbClr val="000000"/>
                </a:solidFill>
                <a:latin typeface="Comic Sans MS"/>
                <a:ea typeface="ヒラギノ角ゴ Pro W3"/>
              </a:rPr>
              <a:t>Bunscoil</a:t>
            </a:r>
            <a:r>
              <a:rPr lang="en-GB" sz="6400" dirty="0" smtClean="0">
                <a:solidFill>
                  <a:srgbClr val="000000"/>
                </a:solidFill>
                <a:latin typeface="Comic Sans MS"/>
                <a:ea typeface="ヒラギノ角ゴ Pro W3"/>
              </a:rPr>
              <a:t> </a:t>
            </a:r>
            <a:r>
              <a:rPr lang="en-GB" sz="6400" dirty="0" err="1" smtClean="0">
                <a:solidFill>
                  <a:srgbClr val="000000"/>
                </a:solidFill>
                <a:latin typeface="Comic Sans MS"/>
                <a:ea typeface="ヒラギノ角ゴ Pro W3"/>
              </a:rPr>
              <a:t>Bheanna</a:t>
            </a:r>
            <a:r>
              <a:rPr lang="en-GB" sz="6400" dirty="0" smtClean="0">
                <a:solidFill>
                  <a:srgbClr val="000000"/>
                </a:solidFill>
                <a:latin typeface="Comic Sans MS"/>
                <a:ea typeface="ヒラギノ角ゴ Pro W3"/>
              </a:rPr>
              <a:t> </a:t>
            </a:r>
            <a:r>
              <a:rPr lang="en-GB" sz="6400" dirty="0" err="1" smtClean="0">
                <a:solidFill>
                  <a:srgbClr val="000000"/>
                </a:solidFill>
                <a:latin typeface="Comic Sans MS"/>
                <a:ea typeface="ヒラギノ角ゴ Pro W3"/>
              </a:rPr>
              <a:t>Boirche</a:t>
            </a:r>
            <a:r>
              <a:rPr lang="en-GB" sz="6400" dirty="0" smtClean="0">
                <a:solidFill>
                  <a:srgbClr val="000000"/>
                </a:solidFill>
                <a:latin typeface="Comic Sans MS"/>
                <a:ea typeface="ヒラギノ角ゴ Pro W3"/>
              </a:rPr>
              <a:t> website. The class teacher will regularly post pictures of what’s going on in the class, so you can stay up to date.   You can receive the newsletter as an email, just give your email address to </a:t>
            </a:r>
            <a:r>
              <a:rPr lang="en-GB" sz="6400" dirty="0" err="1" smtClean="0">
                <a:solidFill>
                  <a:srgbClr val="000000"/>
                </a:solidFill>
                <a:latin typeface="Comic Sans MS"/>
                <a:ea typeface="ヒラギノ角ゴ Pro W3"/>
              </a:rPr>
              <a:t>Aingeal</a:t>
            </a:r>
            <a:r>
              <a:rPr lang="en-GB" sz="6400" dirty="0" smtClean="0">
                <a:solidFill>
                  <a:srgbClr val="000000"/>
                </a:solidFill>
                <a:latin typeface="Comic Sans MS"/>
                <a:ea typeface="ヒラギノ角ゴ Pro W3"/>
              </a:rPr>
              <a:t> or in to the school office. </a:t>
            </a:r>
          </a:p>
          <a:p>
            <a:pPr marL="0" indent="0" algn="just" fontAlgn="auto">
              <a:spcAft>
                <a:spcPts val="0"/>
              </a:spcAft>
              <a:buFont typeface="Arial" pitchFamily="34" charset="0"/>
              <a:buNone/>
              <a:defRPr/>
            </a:pPr>
            <a:endParaRPr lang="en-GB" sz="6400" dirty="0" smtClean="0">
              <a:solidFill>
                <a:srgbClr val="000000"/>
              </a:solidFill>
              <a:latin typeface="Comic Sans MS"/>
              <a:ea typeface="ヒラギノ角ゴ Pro W3"/>
            </a:endParaRPr>
          </a:p>
          <a:p>
            <a:pPr marL="0" indent="0" algn="just" fontAlgn="auto">
              <a:spcAft>
                <a:spcPts val="0"/>
              </a:spcAft>
              <a:buFont typeface="Arial" pitchFamily="34" charset="0"/>
              <a:buNone/>
              <a:defRPr/>
            </a:pPr>
            <a:r>
              <a:rPr lang="en-GB" sz="6400" dirty="0" smtClean="0">
                <a:solidFill>
                  <a:srgbClr val="000000"/>
                </a:solidFill>
                <a:latin typeface="Comic Sans MS"/>
                <a:ea typeface="ヒラギノ角ゴ Pro W3"/>
              </a:rPr>
              <a:t>In addition, BBB has a private Facebook Group which would regularly post photos and reminders of what’s been happening at school. Make sure to join!</a:t>
            </a:r>
            <a:endParaRPr lang="en-GB" sz="6400" dirty="0" smtClean="0">
              <a:solidFill>
                <a:srgbClr val="000000"/>
              </a:solidFill>
              <a:latin typeface="Times New Roman"/>
              <a:ea typeface="ヒラギノ角ゴ Pro W3"/>
            </a:endParaRPr>
          </a:p>
          <a:p>
            <a:pPr marL="0" indent="0" fontAlgn="auto">
              <a:spcAft>
                <a:spcPts val="0"/>
              </a:spcAft>
              <a:buFont typeface="Arial" pitchFamily="34" charset="0"/>
              <a:buNone/>
              <a:defRPr/>
            </a:pP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323850" y="260350"/>
            <a:ext cx="8640763" cy="1585913"/>
          </a:xfrm>
          <a:prstGeom prst="rect">
            <a:avLst/>
          </a:prstGeom>
          <a:noFill/>
          <a:ln w="9525">
            <a:noFill/>
            <a:miter lim="800000"/>
            <a:headEnd/>
            <a:tailEnd/>
          </a:ln>
        </p:spPr>
      </p:pic>
      <p:sp>
        <p:nvSpPr>
          <p:cNvPr id="5" name="Title 1"/>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0000" lnSpcReduction="20000"/>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spcAft>
                <a:spcPts val="0"/>
              </a:spcAft>
              <a:defRPr/>
            </a:pPr>
            <a:r>
              <a:rPr lang="en-GB" dirty="0" err="1" smtClean="0">
                <a:latin typeface="Comic Sans MS" pitchFamily="66" charset="0"/>
              </a:rPr>
              <a:t>Cairde</a:t>
            </a:r>
            <a:r>
              <a:rPr lang="en-GB" dirty="0" smtClean="0">
                <a:latin typeface="Comic Sans MS" pitchFamily="66" charset="0"/>
              </a:rPr>
              <a:t/>
            </a:r>
            <a:br>
              <a:rPr lang="en-GB" dirty="0" smtClean="0">
                <a:latin typeface="Comic Sans MS" pitchFamily="66" charset="0"/>
              </a:rPr>
            </a:br>
            <a:r>
              <a:rPr lang="en-GB" dirty="0" smtClean="0">
                <a:latin typeface="Comic Sans MS" pitchFamily="66" charset="0"/>
              </a:rPr>
              <a:t>Our Parent Support Group</a:t>
            </a:r>
            <a:endParaRPr lang="en-GB" dirty="0">
              <a:latin typeface="Comic Sans MS" pitchFamily="66" charset="0"/>
            </a:endParaRPr>
          </a:p>
        </p:txBody>
      </p:sp>
      <p:sp>
        <p:nvSpPr>
          <p:cNvPr id="6" name="Content Placeholder 2"/>
          <p:cNvSpPr txBox="1">
            <a:spLocks/>
          </p:cNvSpPr>
          <p:nvPr/>
        </p:nvSpPr>
        <p:spPr bwMode="auto">
          <a:xfrm>
            <a:off x="457200" y="1846263"/>
            <a:ext cx="8229600" cy="4606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80000"/>
              </a:lnSpc>
            </a:pPr>
            <a:r>
              <a:rPr lang="en-GB" sz="2400" dirty="0" smtClean="0">
                <a:solidFill>
                  <a:schemeClr val="tx1"/>
                </a:solidFill>
                <a:latin typeface="Comic Sans MS" pitchFamily="66" charset="0"/>
                <a:cs typeface="Times New Roman" pitchFamily="18" charset="0"/>
              </a:rPr>
              <a:t>We have a very active and dedicated Parent Support Group called ‘</a:t>
            </a:r>
            <a:r>
              <a:rPr lang="en-GB" sz="2400" dirty="0" err="1" smtClean="0">
                <a:solidFill>
                  <a:schemeClr val="tx1"/>
                </a:solidFill>
                <a:latin typeface="Comic Sans MS" pitchFamily="66" charset="0"/>
                <a:cs typeface="Times New Roman" pitchFamily="18" charset="0"/>
              </a:rPr>
              <a:t>Cairde</a:t>
            </a:r>
            <a:r>
              <a:rPr lang="en-GB" sz="2400" dirty="0" smtClean="0">
                <a:solidFill>
                  <a:schemeClr val="tx1"/>
                </a:solidFill>
                <a:latin typeface="Comic Sans MS" pitchFamily="66" charset="0"/>
                <a:cs typeface="Times New Roman" pitchFamily="18" charset="0"/>
              </a:rPr>
              <a:t>’ who regularly arrange activities such as fundraiser events and family fun days.</a:t>
            </a:r>
          </a:p>
          <a:p>
            <a:pPr algn="just">
              <a:lnSpc>
                <a:spcPct val="80000"/>
              </a:lnSpc>
            </a:pPr>
            <a:endParaRPr lang="en-GB" sz="2400" dirty="0">
              <a:solidFill>
                <a:prstClr val="black"/>
              </a:solidFill>
              <a:latin typeface="Comic Sans MS" pitchFamily="66" charset="0"/>
              <a:cs typeface="Times New Roman" pitchFamily="18" charset="0"/>
            </a:endParaRPr>
          </a:p>
          <a:p>
            <a:pPr algn="just">
              <a:lnSpc>
                <a:spcPct val="80000"/>
              </a:lnSpc>
            </a:pPr>
            <a:r>
              <a:rPr lang="en-GB" sz="2400" dirty="0" smtClean="0">
                <a:solidFill>
                  <a:prstClr val="black"/>
                </a:solidFill>
                <a:latin typeface="Comic Sans MS" pitchFamily="66" charset="0"/>
                <a:cs typeface="Times New Roman" pitchFamily="18" charset="0"/>
              </a:rPr>
              <a:t>Their fundraising goes towards subsidising buses for school trips to reduce the cost for parents, purchasing class </a:t>
            </a:r>
            <a:r>
              <a:rPr lang="en-GB" sz="2400" dirty="0" err="1" smtClean="0">
                <a:solidFill>
                  <a:prstClr val="black"/>
                </a:solidFill>
                <a:latin typeface="Comic Sans MS" pitchFamily="66" charset="0"/>
                <a:cs typeface="Times New Roman" pitchFamily="18" charset="0"/>
              </a:rPr>
              <a:t>iPads</a:t>
            </a:r>
            <a:r>
              <a:rPr lang="en-GB" sz="2400" dirty="0" smtClean="0">
                <a:solidFill>
                  <a:prstClr val="black"/>
                </a:solidFill>
                <a:latin typeface="Comic Sans MS" pitchFamily="66" charset="0"/>
                <a:cs typeface="Times New Roman" pitchFamily="18" charset="0"/>
              </a:rPr>
              <a:t>, class reading books, developing our outdoor play area etc.</a:t>
            </a:r>
          </a:p>
          <a:p>
            <a:pPr algn="just">
              <a:lnSpc>
                <a:spcPct val="80000"/>
              </a:lnSpc>
            </a:pPr>
            <a:endParaRPr lang="en-GB" sz="2400" dirty="0">
              <a:solidFill>
                <a:prstClr val="black"/>
              </a:solidFill>
              <a:latin typeface="Comic Sans MS" pitchFamily="66" charset="0"/>
              <a:cs typeface="Times New Roman" pitchFamily="18" charset="0"/>
            </a:endParaRPr>
          </a:p>
          <a:p>
            <a:pPr algn="just">
              <a:lnSpc>
                <a:spcPct val="80000"/>
              </a:lnSpc>
            </a:pPr>
            <a:r>
              <a:rPr lang="en-GB" sz="2400" dirty="0" smtClean="0">
                <a:solidFill>
                  <a:prstClr val="black"/>
                </a:solidFill>
                <a:latin typeface="Comic Sans MS" pitchFamily="66" charset="0"/>
                <a:cs typeface="Times New Roman" pitchFamily="18" charset="0"/>
              </a:rPr>
              <a:t>They are an integral part of </a:t>
            </a:r>
            <a:r>
              <a:rPr lang="en-GB" sz="2400" dirty="0" err="1" smtClean="0">
                <a:solidFill>
                  <a:prstClr val="black"/>
                </a:solidFill>
                <a:latin typeface="Comic Sans MS" pitchFamily="66" charset="0"/>
                <a:cs typeface="Times New Roman" pitchFamily="18" charset="0"/>
              </a:rPr>
              <a:t>Bunscoil</a:t>
            </a:r>
            <a:r>
              <a:rPr lang="en-GB" sz="2400" dirty="0" smtClean="0">
                <a:solidFill>
                  <a:prstClr val="black"/>
                </a:solidFill>
                <a:latin typeface="Comic Sans MS" pitchFamily="66" charset="0"/>
                <a:cs typeface="Times New Roman" pitchFamily="18" charset="0"/>
              </a:rPr>
              <a:t> </a:t>
            </a:r>
            <a:r>
              <a:rPr lang="en-GB" sz="2400" dirty="0" err="1" smtClean="0">
                <a:solidFill>
                  <a:prstClr val="black"/>
                </a:solidFill>
                <a:latin typeface="Comic Sans MS" pitchFamily="66" charset="0"/>
                <a:cs typeface="Times New Roman" pitchFamily="18" charset="0"/>
              </a:rPr>
              <a:t>Bheanna</a:t>
            </a:r>
            <a:r>
              <a:rPr lang="en-GB" sz="2400" dirty="0" smtClean="0">
                <a:solidFill>
                  <a:prstClr val="black"/>
                </a:solidFill>
                <a:latin typeface="Comic Sans MS" pitchFamily="66" charset="0"/>
                <a:cs typeface="Times New Roman" pitchFamily="18" charset="0"/>
              </a:rPr>
              <a:t> </a:t>
            </a:r>
            <a:r>
              <a:rPr lang="en-GB" sz="2400" dirty="0" err="1" smtClean="0">
                <a:solidFill>
                  <a:prstClr val="black"/>
                </a:solidFill>
                <a:latin typeface="Comic Sans MS" pitchFamily="66" charset="0"/>
                <a:cs typeface="Times New Roman" pitchFamily="18" charset="0"/>
              </a:rPr>
              <a:t>Boirche</a:t>
            </a:r>
            <a:r>
              <a:rPr lang="en-GB" sz="2400" dirty="0" smtClean="0">
                <a:solidFill>
                  <a:prstClr val="black"/>
                </a:solidFill>
                <a:latin typeface="Comic Sans MS" pitchFamily="66" charset="0"/>
                <a:cs typeface="Times New Roman" pitchFamily="18" charset="0"/>
              </a:rPr>
              <a:t> and are always keen for new members to join in and help in whatever small way they can. Keep up to date on the Facebook Group or speak to one of </a:t>
            </a:r>
            <a:r>
              <a:rPr lang="en-GB" sz="2400" smtClean="0">
                <a:solidFill>
                  <a:prstClr val="black"/>
                </a:solidFill>
                <a:latin typeface="Comic Sans MS" pitchFamily="66" charset="0"/>
                <a:cs typeface="Times New Roman" pitchFamily="18" charset="0"/>
              </a:rPr>
              <a:t>the parent members </a:t>
            </a:r>
            <a:r>
              <a:rPr lang="en-GB" sz="2400" dirty="0" smtClean="0">
                <a:solidFill>
                  <a:prstClr val="black"/>
                </a:solidFill>
                <a:latin typeface="Comic Sans MS" pitchFamily="66" charset="0"/>
                <a:cs typeface="Times New Roman" pitchFamily="18" charset="0"/>
              </a:rPr>
              <a:t>if you think you could spare a few hours a month or have any great ideas </a:t>
            </a:r>
            <a:r>
              <a:rPr lang="en-GB" sz="2400" smtClean="0">
                <a:solidFill>
                  <a:prstClr val="black"/>
                </a:solidFill>
                <a:latin typeface="Comic Sans MS" pitchFamily="66" charset="0"/>
                <a:cs typeface="Times New Roman" pitchFamily="18" charset="0"/>
              </a:rPr>
              <a:t>to share.</a:t>
            </a:r>
            <a:endParaRPr lang="en-GB" sz="2400" dirty="0" smtClean="0">
              <a:solidFill>
                <a:prstClr val="black"/>
              </a:solidFill>
              <a:latin typeface="Times New Roman" pitchFamily="18" charset="0"/>
              <a:cs typeface="Times New Roman" pitchFamily="18" charset="0"/>
            </a:endParaRPr>
          </a:p>
          <a:p>
            <a:pPr>
              <a:lnSpc>
                <a:spcPct val="80000"/>
              </a:lnSpc>
            </a:pPr>
            <a:endParaRPr lang="en-GB" sz="800" dirty="0" smtClean="0"/>
          </a:p>
        </p:txBody>
      </p:sp>
    </p:spTree>
    <p:extLst>
      <p:ext uri="{BB962C8B-B14F-4D97-AF65-F5344CB8AC3E}">
        <p14:creationId xmlns:p14="http://schemas.microsoft.com/office/powerpoint/2010/main" val="32715904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755650" y="448466"/>
            <a:ext cx="7740650" cy="1585913"/>
          </a:xfrm>
          <a:prstGeom prst="rect">
            <a:avLst/>
          </a:prstGeom>
          <a:noFill/>
          <a:ln w="9525">
            <a:noFill/>
            <a:miter lim="800000"/>
            <a:headEnd/>
            <a:tailEnd/>
          </a:ln>
        </p:spPr>
      </p:pic>
      <p:sp>
        <p:nvSpPr>
          <p:cNvPr id="5" name="Title 1"/>
          <p:cNvSpPr>
            <a:spLocks noGrp="1"/>
          </p:cNvSpPr>
          <p:nvPr>
            <p:ph type="title"/>
          </p:nvPr>
        </p:nvSpPr>
        <p:spPr>
          <a:xfrm>
            <a:off x="511175" y="669922"/>
            <a:ext cx="8229600" cy="1143000"/>
          </a:xfrm>
        </p:spPr>
        <p:txBody>
          <a:bodyPr rtlCol="0">
            <a:normAutofit fontScale="90000"/>
          </a:bodyPr>
          <a:lstStyle/>
          <a:p>
            <a:pPr fontAlgn="auto">
              <a:spcAft>
                <a:spcPts val="0"/>
              </a:spcAft>
              <a:defRPr/>
            </a:pPr>
            <a:r>
              <a:rPr lang="en-GB" dirty="0" err="1" smtClean="0">
                <a:latin typeface="Comic Sans MS" pitchFamily="66" charset="0"/>
              </a:rPr>
              <a:t>Polasaithe</a:t>
            </a:r>
            <a:r>
              <a:rPr lang="en-GB" dirty="0" smtClean="0">
                <a:latin typeface="Comic Sans MS" pitchFamily="66" charset="0"/>
              </a:rPr>
              <a:t> </a:t>
            </a:r>
            <a:r>
              <a:rPr lang="en-GB" dirty="0" err="1" smtClean="0">
                <a:latin typeface="Comic Sans MS" pitchFamily="66" charset="0"/>
              </a:rPr>
              <a:t>Scoile</a:t>
            </a:r>
            <a:r>
              <a:rPr lang="en-GB" dirty="0" smtClean="0">
                <a:latin typeface="Comic Sans MS" pitchFamily="66" charset="0"/>
              </a:rPr>
              <a:t/>
            </a:r>
            <a:br>
              <a:rPr lang="en-GB" dirty="0" smtClean="0">
                <a:latin typeface="Comic Sans MS" pitchFamily="66" charset="0"/>
              </a:rPr>
            </a:br>
            <a:r>
              <a:rPr lang="en-GB" dirty="0" smtClean="0">
                <a:latin typeface="Comic Sans MS" pitchFamily="66" charset="0"/>
              </a:rPr>
              <a:t>School Policies</a:t>
            </a:r>
            <a:endParaRPr lang="en-GB" dirty="0">
              <a:latin typeface="Comic Sans MS" pitchFamily="66" charset="0"/>
            </a:endParaRPr>
          </a:p>
        </p:txBody>
      </p:sp>
      <p:sp>
        <p:nvSpPr>
          <p:cNvPr id="6" name="Content Placeholder 2"/>
          <p:cNvSpPr>
            <a:spLocks noGrp="1"/>
          </p:cNvSpPr>
          <p:nvPr>
            <p:ph idx="1"/>
          </p:nvPr>
        </p:nvSpPr>
        <p:spPr>
          <a:xfrm>
            <a:off x="457200" y="1772816"/>
            <a:ext cx="8229600" cy="4751809"/>
          </a:xfrm>
        </p:spPr>
        <p:txBody>
          <a:bodyPr rtlCol="0">
            <a:normAutofit/>
          </a:bodyPr>
          <a:lstStyle/>
          <a:p>
            <a:pPr algn="just" fontAlgn="auto">
              <a:spcAft>
                <a:spcPts val="0"/>
              </a:spcAft>
              <a:defRPr/>
            </a:pPr>
            <a:endParaRPr lang="en-GB" sz="2800" dirty="0" smtClean="0">
              <a:latin typeface="Comic Sans MS" pitchFamily="66" charset="0"/>
            </a:endParaRPr>
          </a:p>
          <a:p>
            <a:pPr algn="just" fontAlgn="auto">
              <a:spcAft>
                <a:spcPts val="0"/>
              </a:spcAft>
              <a:defRPr/>
            </a:pPr>
            <a:r>
              <a:rPr lang="en-GB" sz="2800" dirty="0" smtClean="0">
                <a:latin typeface="Comic Sans MS" pitchFamily="66" charset="0"/>
              </a:rPr>
              <a:t>Child Protection Policy was given out in the last week of August.</a:t>
            </a:r>
          </a:p>
          <a:p>
            <a:pPr algn="just" fontAlgn="auto">
              <a:spcAft>
                <a:spcPts val="0"/>
              </a:spcAft>
              <a:defRPr/>
            </a:pPr>
            <a:endParaRPr lang="en-GB" sz="2800" dirty="0" smtClean="0">
              <a:latin typeface="Comic Sans MS" pitchFamily="66" charset="0"/>
            </a:endParaRPr>
          </a:p>
          <a:p>
            <a:pPr algn="just" fontAlgn="auto">
              <a:spcAft>
                <a:spcPts val="0"/>
              </a:spcAft>
              <a:defRPr/>
            </a:pPr>
            <a:r>
              <a:rPr lang="en-GB" sz="2800" dirty="0" smtClean="0">
                <a:latin typeface="Comic Sans MS" pitchFamily="66" charset="0"/>
              </a:rPr>
              <a:t>All of our other school policies are available to view on the school website </a:t>
            </a:r>
            <a:r>
              <a:rPr lang="en-GB" sz="2800" dirty="0" smtClean="0">
                <a:latin typeface="Comic Sans MS" pitchFamily="66" charset="0"/>
                <a:hlinkClick r:id="rId3"/>
              </a:rPr>
              <a:t>www.bunscoilbb.com</a:t>
            </a:r>
            <a:r>
              <a:rPr lang="en-GB" sz="2800" dirty="0" smtClean="0">
                <a:latin typeface="Comic Sans MS" pitchFamily="66" charset="0"/>
              </a:rPr>
              <a:t> or from the school office by appointment with the principal</a:t>
            </a:r>
            <a:endParaRPr lang="en-GB" sz="2800" dirty="0" smtClean="0">
              <a:solidFill>
                <a:srgbClr val="000000"/>
              </a:solidFill>
              <a:latin typeface="Comic Sans MS"/>
              <a:ea typeface="ヒラギノ角ゴ Pro W3"/>
            </a:endParaRPr>
          </a:p>
          <a:p>
            <a:pPr fontAlgn="auto">
              <a:spcAft>
                <a:spcPts val="0"/>
              </a:spcAft>
              <a:buFont typeface="Arial" pitchFamily="34" charset="0"/>
              <a:buChar char="•"/>
              <a:defRPr/>
            </a:pPr>
            <a:endParaRPr lang="en-GB" dirty="0" smtClean="0">
              <a:solidFill>
                <a:srgbClr val="000000"/>
              </a:solidFill>
              <a:latin typeface="Times New Roman"/>
              <a:ea typeface="ヒラギノ角ゴ Pro W3"/>
            </a:endParaRPr>
          </a:p>
          <a:p>
            <a:pPr marL="0" indent="0" fontAlgn="auto">
              <a:spcAft>
                <a:spcPts val="0"/>
              </a:spcAft>
              <a:buFont typeface="Arial" pitchFamily="34" charset="0"/>
              <a:buNone/>
              <a:defRPr/>
            </a:pPr>
            <a:endParaRPr lang="en-GB" dirty="0"/>
          </a:p>
        </p:txBody>
      </p:sp>
    </p:spTree>
    <p:extLst>
      <p:ext uri="{BB962C8B-B14F-4D97-AF65-F5344CB8AC3E}">
        <p14:creationId xmlns:p14="http://schemas.microsoft.com/office/powerpoint/2010/main" val="2171283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noChangeArrowheads="1"/>
          </p:cNvPicPr>
          <p:nvPr/>
        </p:nvPicPr>
        <p:blipFill>
          <a:blip r:embed="rId2"/>
          <a:srcRect/>
          <a:stretch>
            <a:fillRect/>
          </a:stretch>
        </p:blipFill>
        <p:spPr bwMode="auto">
          <a:xfrm>
            <a:off x="323850" y="260350"/>
            <a:ext cx="8640763" cy="1585913"/>
          </a:xfrm>
          <a:prstGeom prst="rect">
            <a:avLst/>
          </a:prstGeom>
          <a:noFill/>
          <a:ln w="9525">
            <a:noFill/>
            <a:miter lim="800000"/>
            <a:headEnd/>
            <a:tailEnd/>
          </a:ln>
        </p:spPr>
      </p:pic>
      <p:sp>
        <p:nvSpPr>
          <p:cNvPr id="17410" name="Title 1"/>
          <p:cNvSpPr>
            <a:spLocks noGrp="1"/>
          </p:cNvSpPr>
          <p:nvPr>
            <p:ph type="title"/>
          </p:nvPr>
        </p:nvSpPr>
        <p:spPr/>
        <p:txBody>
          <a:bodyPr/>
          <a:lstStyle/>
          <a:p>
            <a:pPr marL="342900" indent="-342900">
              <a:spcBef>
                <a:spcPct val="20000"/>
              </a:spcBef>
            </a:pPr>
            <a:r>
              <a:rPr lang="en-GB" b="1" smtClean="0">
                <a:latin typeface="Comic Sans MS" pitchFamily="66" charset="0"/>
              </a:rPr>
              <a:t> Curaclam  - Curriculum</a:t>
            </a:r>
            <a:endParaRPr lang="en-GB" smtClean="0">
              <a:latin typeface="Comic Sans MS" pitchFamily="66" charset="0"/>
            </a:endParaRPr>
          </a:p>
        </p:txBody>
      </p:sp>
      <p:sp>
        <p:nvSpPr>
          <p:cNvPr id="3" name="Content Placeholder 2"/>
          <p:cNvSpPr>
            <a:spLocks noGrp="1"/>
          </p:cNvSpPr>
          <p:nvPr>
            <p:ph idx="1"/>
          </p:nvPr>
        </p:nvSpPr>
        <p:spPr/>
        <p:txBody>
          <a:bodyPr rtlCol="0">
            <a:normAutofit fontScale="70000" lnSpcReduction="20000"/>
          </a:bodyPr>
          <a:lstStyle/>
          <a:p>
            <a:pPr marL="0" indent="0" fontAlgn="auto">
              <a:spcAft>
                <a:spcPts val="0"/>
              </a:spcAft>
              <a:buFont typeface="Arial" pitchFamily="34" charset="0"/>
              <a:buNone/>
              <a:defRPr/>
            </a:pPr>
            <a:r>
              <a:rPr lang="en-GB" dirty="0" smtClean="0">
                <a:latin typeface="Comic Sans MS" pitchFamily="66" charset="0"/>
              </a:rPr>
              <a:t>There </a:t>
            </a:r>
            <a:r>
              <a:rPr lang="en-GB" dirty="0">
                <a:latin typeface="Comic Sans MS" pitchFamily="66" charset="0"/>
              </a:rPr>
              <a:t>are three stages in Primary School:</a:t>
            </a:r>
          </a:p>
          <a:p>
            <a:pPr fontAlgn="auto">
              <a:spcAft>
                <a:spcPts val="0"/>
              </a:spcAft>
              <a:buFont typeface="Arial" pitchFamily="34" charset="0"/>
              <a:buChar char="•"/>
              <a:defRPr/>
            </a:pPr>
            <a:r>
              <a:rPr lang="en-GB" dirty="0">
                <a:latin typeface="Comic Sans MS" pitchFamily="66" charset="0"/>
              </a:rPr>
              <a:t>Foundation Stage (Rang 1 and 2)</a:t>
            </a:r>
          </a:p>
          <a:p>
            <a:pPr fontAlgn="auto">
              <a:spcAft>
                <a:spcPts val="0"/>
              </a:spcAft>
              <a:buFont typeface="Arial" pitchFamily="34" charset="0"/>
              <a:buChar char="•"/>
              <a:defRPr/>
            </a:pPr>
            <a:r>
              <a:rPr lang="en-GB" dirty="0">
                <a:latin typeface="Comic Sans MS" pitchFamily="66" charset="0"/>
              </a:rPr>
              <a:t>Key Stage 1 (Rang 3 and 4)</a:t>
            </a:r>
          </a:p>
          <a:p>
            <a:pPr fontAlgn="auto">
              <a:spcAft>
                <a:spcPts val="0"/>
              </a:spcAft>
              <a:buFont typeface="Arial" pitchFamily="34" charset="0"/>
              <a:buChar char="•"/>
              <a:defRPr/>
            </a:pPr>
            <a:r>
              <a:rPr lang="en-GB" dirty="0">
                <a:latin typeface="Comic Sans MS" pitchFamily="66" charset="0"/>
              </a:rPr>
              <a:t>Key Stage 2 (Rang 5, 6 and </a:t>
            </a:r>
            <a:r>
              <a:rPr lang="en-GB" dirty="0" smtClean="0">
                <a:latin typeface="Comic Sans MS" pitchFamily="66" charset="0"/>
              </a:rPr>
              <a:t>7)</a:t>
            </a:r>
          </a:p>
          <a:p>
            <a:pPr fontAlgn="auto">
              <a:spcAft>
                <a:spcPts val="0"/>
              </a:spcAft>
              <a:buFont typeface="Arial" pitchFamily="34" charset="0"/>
              <a:buChar char="•"/>
              <a:defRPr/>
            </a:pPr>
            <a:endParaRPr lang="en-GB" dirty="0">
              <a:latin typeface="Comic Sans MS" pitchFamily="66" charset="0"/>
            </a:endParaRPr>
          </a:p>
          <a:p>
            <a:pPr marL="0" indent="0" fontAlgn="auto">
              <a:spcAft>
                <a:spcPts val="0"/>
              </a:spcAft>
              <a:buFont typeface="Arial" pitchFamily="34" charset="0"/>
              <a:buNone/>
              <a:defRPr/>
            </a:pPr>
            <a:r>
              <a:rPr lang="en-GB" dirty="0" smtClean="0">
                <a:latin typeface="Comic Sans MS" pitchFamily="66" charset="0"/>
              </a:rPr>
              <a:t>We </a:t>
            </a:r>
            <a:r>
              <a:rPr lang="en-GB" dirty="0">
                <a:latin typeface="Comic Sans MS" pitchFamily="66" charset="0"/>
              </a:rPr>
              <a:t>follow the Northern Ireland Curriculum: Literacy,  Numeracy, The World Around Us, The Arts (Art &amp; Design, Music and Drama), P.E., </a:t>
            </a:r>
            <a:r>
              <a:rPr lang="en-GB" dirty="0" smtClean="0">
                <a:latin typeface="Comic Sans MS" pitchFamily="66" charset="0"/>
              </a:rPr>
              <a:t>Personal Development and Mutual Understanding (PDMU), Religious </a:t>
            </a:r>
            <a:r>
              <a:rPr lang="en-GB" dirty="0">
                <a:latin typeface="Comic Sans MS" pitchFamily="66" charset="0"/>
              </a:rPr>
              <a:t>Education,  ICT</a:t>
            </a:r>
            <a:r>
              <a:rPr lang="en-GB" dirty="0" smtClean="0">
                <a:latin typeface="Comic Sans MS" pitchFamily="66" charset="0"/>
              </a:rPr>
              <a:t>.</a:t>
            </a:r>
          </a:p>
          <a:p>
            <a:pPr marL="0" indent="0" fontAlgn="auto">
              <a:spcAft>
                <a:spcPts val="0"/>
              </a:spcAft>
              <a:buFont typeface="Arial" pitchFamily="34" charset="0"/>
              <a:buNone/>
              <a:defRPr/>
            </a:pPr>
            <a:r>
              <a:rPr lang="en-GB" dirty="0" smtClean="0">
                <a:latin typeface="Comic Sans MS" pitchFamily="66" charset="0"/>
              </a:rPr>
              <a:t>NSPCC Programme- </a:t>
            </a:r>
            <a:r>
              <a:rPr lang="en-GB" dirty="0">
                <a:latin typeface="Comic Sans MS" pitchFamily="66" charset="0"/>
              </a:rPr>
              <a:t>Keeping </a:t>
            </a:r>
            <a:r>
              <a:rPr lang="en-GB" dirty="0" smtClean="0">
                <a:latin typeface="Comic Sans MS" pitchFamily="66" charset="0"/>
              </a:rPr>
              <a:t>safe</a:t>
            </a:r>
          </a:p>
          <a:p>
            <a:pPr marL="457200" indent="-457200" fontAlgn="auto">
              <a:spcAft>
                <a:spcPts val="0"/>
              </a:spcAft>
              <a:buFont typeface="Arial" pitchFamily="34" charset="0"/>
              <a:buAutoNum type="arabicPeriod"/>
              <a:defRPr/>
            </a:pPr>
            <a:r>
              <a:rPr lang="en-GB" dirty="0" smtClean="0">
                <a:latin typeface="Comic Sans MS" pitchFamily="66" charset="0"/>
              </a:rPr>
              <a:t>Healthy Relationships.</a:t>
            </a:r>
          </a:p>
          <a:p>
            <a:pPr marL="457200" indent="-457200" fontAlgn="auto">
              <a:spcAft>
                <a:spcPts val="0"/>
              </a:spcAft>
              <a:buFont typeface="Arial" pitchFamily="34" charset="0"/>
              <a:buAutoNum type="arabicPeriod"/>
              <a:defRPr/>
            </a:pPr>
            <a:r>
              <a:rPr lang="en-GB" dirty="0" smtClean="0">
                <a:latin typeface="Comic Sans MS" pitchFamily="66" charset="0"/>
              </a:rPr>
              <a:t>My Body.</a:t>
            </a:r>
          </a:p>
          <a:p>
            <a:pPr marL="457200" indent="-457200" fontAlgn="auto">
              <a:spcAft>
                <a:spcPts val="0"/>
              </a:spcAft>
              <a:buFont typeface="Arial" pitchFamily="34" charset="0"/>
              <a:buAutoNum type="arabicPeriod"/>
              <a:defRPr/>
            </a:pPr>
            <a:r>
              <a:rPr lang="en-GB" dirty="0" smtClean="0">
                <a:latin typeface="Comic Sans MS" pitchFamily="66" charset="0"/>
              </a:rPr>
              <a:t>Being Safe.</a:t>
            </a:r>
          </a:p>
          <a:p>
            <a:pPr marL="0" indent="0" fontAlgn="auto">
              <a:spcAft>
                <a:spcPts val="0"/>
              </a:spcAft>
              <a:buNone/>
              <a:defRPr/>
            </a:pPr>
            <a:endParaRPr lang="en-GB" dirty="0">
              <a:latin typeface="Comic Sans MS" pitchFamily="66" charset="0"/>
            </a:endParaRPr>
          </a:p>
          <a:p>
            <a:pPr marL="0" indent="0" fontAlgn="auto">
              <a:spcAft>
                <a:spcPts val="0"/>
              </a:spcAft>
              <a:buFont typeface="Arial" pitchFamily="34" charset="0"/>
              <a:buNone/>
              <a:defRPr/>
            </a:pPr>
            <a:r>
              <a:rPr lang="en-GB" sz="2600" dirty="0" smtClean="0">
                <a:solidFill>
                  <a:srgbClr val="0070C0"/>
                </a:solidFill>
              </a:rPr>
              <a:t>www.nspcc.org.uk</a:t>
            </a:r>
            <a:endParaRPr lang="en-GB" sz="2600" dirty="0">
              <a:solidFill>
                <a:srgbClr val="0070C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2"/>
          <a:srcRect/>
          <a:stretch>
            <a:fillRect/>
          </a:stretch>
        </p:blipFill>
        <p:spPr bwMode="auto">
          <a:xfrm>
            <a:off x="323850" y="260350"/>
            <a:ext cx="8640763" cy="1585913"/>
          </a:xfrm>
          <a:prstGeom prst="rect">
            <a:avLst/>
          </a:prstGeom>
          <a:noFill/>
          <a:ln w="9525">
            <a:noFill/>
            <a:miter lim="800000"/>
            <a:headEnd/>
            <a:tailEnd/>
          </a:ln>
        </p:spPr>
      </p:pic>
      <p:sp>
        <p:nvSpPr>
          <p:cNvPr id="2" name="Title 1"/>
          <p:cNvSpPr>
            <a:spLocks noGrp="1"/>
          </p:cNvSpPr>
          <p:nvPr>
            <p:ph type="title"/>
          </p:nvPr>
        </p:nvSpPr>
        <p:spPr/>
        <p:txBody>
          <a:bodyPr rtlCol="0">
            <a:normAutofit/>
          </a:bodyPr>
          <a:lstStyle/>
          <a:p>
            <a:pPr fontAlgn="auto">
              <a:spcAft>
                <a:spcPts val="0"/>
              </a:spcAft>
              <a:defRPr/>
            </a:pPr>
            <a:r>
              <a:rPr lang="en-GB" dirty="0" smtClean="0">
                <a:latin typeface="Comic Sans MS" pitchFamily="66" charset="0"/>
              </a:rPr>
              <a:t>Ag </a:t>
            </a:r>
            <a:r>
              <a:rPr lang="en-GB" dirty="0" err="1" smtClean="0">
                <a:latin typeface="Comic Sans MS" pitchFamily="66" charset="0"/>
              </a:rPr>
              <a:t>cuidiú</a:t>
            </a:r>
            <a:r>
              <a:rPr lang="en-GB" dirty="0" smtClean="0">
                <a:latin typeface="Comic Sans MS" pitchFamily="66" charset="0"/>
              </a:rPr>
              <a:t> le do </a:t>
            </a:r>
            <a:r>
              <a:rPr lang="en-GB" dirty="0" err="1" smtClean="0">
                <a:latin typeface="Comic Sans MS" pitchFamily="66" charset="0"/>
              </a:rPr>
              <a:t>pháiste</a:t>
            </a:r>
            <a:r>
              <a:rPr lang="en-GB" dirty="0" smtClean="0">
                <a:latin typeface="Comic Sans MS" pitchFamily="66" charset="0"/>
              </a:rPr>
              <a:t> </a:t>
            </a:r>
            <a:br>
              <a:rPr lang="en-GB" dirty="0" smtClean="0">
                <a:latin typeface="Comic Sans MS" pitchFamily="66" charset="0"/>
              </a:rPr>
            </a:br>
            <a:r>
              <a:rPr lang="en-GB" dirty="0" smtClean="0">
                <a:latin typeface="Comic Sans MS" pitchFamily="66" charset="0"/>
              </a:rPr>
              <a:t>Supporting your child</a:t>
            </a:r>
            <a:endParaRPr lang="en-GB" dirty="0">
              <a:latin typeface="Comic Sans MS" pitchFamily="66" charset="0"/>
            </a:endParaRPr>
          </a:p>
        </p:txBody>
      </p:sp>
      <p:sp>
        <p:nvSpPr>
          <p:cNvPr id="3" name="Content Placeholder 2"/>
          <p:cNvSpPr>
            <a:spLocks noGrp="1"/>
          </p:cNvSpPr>
          <p:nvPr>
            <p:ph idx="1"/>
          </p:nvPr>
        </p:nvSpPr>
        <p:spPr>
          <a:xfrm>
            <a:off x="457200" y="1412776"/>
            <a:ext cx="8229600" cy="5256584"/>
          </a:xfrm>
        </p:spPr>
        <p:txBody>
          <a:bodyPr rtlCol="0">
            <a:noAutofit/>
          </a:bodyPr>
          <a:lstStyle/>
          <a:p>
            <a:pPr marL="0" indent="0" algn="just" fontAlgn="auto">
              <a:spcAft>
                <a:spcPts val="0"/>
              </a:spcAft>
              <a:buFont typeface="Arial" pitchFamily="34" charset="0"/>
              <a:buNone/>
              <a:defRPr/>
            </a:pPr>
            <a:endParaRPr lang="en-GB" sz="1600" dirty="0" smtClean="0">
              <a:latin typeface="Comic Sans MS" pitchFamily="66" charset="0"/>
            </a:endParaRPr>
          </a:p>
          <a:p>
            <a:pPr marL="0" indent="0" algn="just" fontAlgn="auto">
              <a:spcAft>
                <a:spcPts val="0"/>
              </a:spcAft>
              <a:buNone/>
              <a:defRPr/>
            </a:pPr>
            <a:endParaRPr lang="en-GB" sz="1600" dirty="0" smtClean="0">
              <a:solidFill>
                <a:srgbClr val="000000"/>
              </a:solidFill>
              <a:latin typeface="Comic Sans MS" pitchFamily="66" charset="0"/>
              <a:ea typeface="ヒラギノ角ゴ Pro W3"/>
            </a:endParaRPr>
          </a:p>
          <a:p>
            <a:pPr marL="0" indent="0" algn="just" fontAlgn="auto">
              <a:spcAft>
                <a:spcPts val="0"/>
              </a:spcAft>
              <a:buNone/>
              <a:defRPr/>
            </a:pPr>
            <a:r>
              <a:rPr lang="en-GB" sz="1600" dirty="0" smtClean="0">
                <a:solidFill>
                  <a:srgbClr val="000000"/>
                </a:solidFill>
                <a:latin typeface="Comic Sans MS" pitchFamily="66" charset="0"/>
                <a:ea typeface="ヒラギノ角ゴ Pro W3"/>
              </a:rPr>
              <a:t>A </a:t>
            </a:r>
            <a:r>
              <a:rPr lang="en-GB" sz="1600" dirty="0">
                <a:solidFill>
                  <a:srgbClr val="000000"/>
                </a:solidFill>
                <a:latin typeface="Comic Sans MS" pitchFamily="66" charset="0"/>
                <a:ea typeface="ヒラギノ角ゴ Pro W3"/>
              </a:rPr>
              <a:t>great way to help your child is to </a:t>
            </a:r>
            <a:r>
              <a:rPr lang="en-GB" sz="1600" dirty="0" smtClean="0">
                <a:solidFill>
                  <a:srgbClr val="000000"/>
                </a:solidFill>
                <a:latin typeface="Comic Sans MS" pitchFamily="66" charset="0"/>
                <a:ea typeface="ヒラギノ角ゴ Pro W3"/>
              </a:rPr>
              <a:t>encourage </a:t>
            </a:r>
            <a:r>
              <a:rPr lang="en-GB" sz="1600" dirty="0">
                <a:solidFill>
                  <a:srgbClr val="000000"/>
                </a:solidFill>
                <a:latin typeface="Comic Sans MS" pitchFamily="66" charset="0"/>
                <a:ea typeface="ヒラギノ角ゴ Pro W3"/>
              </a:rPr>
              <a:t>them to </a:t>
            </a:r>
            <a:r>
              <a:rPr lang="en-GB" sz="1600" dirty="0" smtClean="0">
                <a:solidFill>
                  <a:srgbClr val="000000"/>
                </a:solidFill>
                <a:latin typeface="Comic Sans MS" pitchFamily="66" charset="0"/>
                <a:ea typeface="ヒラギノ角ゴ Pro W3"/>
              </a:rPr>
              <a:t>develop their own independence through taking responsibility for organising their own PE kit to bring on the correct days, paying their own dinner money, looking after their coats jumpers, etc. (please label these), remembering to take home their homework folder and to bring it back to school, keeping their homework diary up to date, etc.  </a:t>
            </a:r>
          </a:p>
          <a:p>
            <a:pPr marL="0" indent="0" algn="just" fontAlgn="auto">
              <a:spcAft>
                <a:spcPts val="0"/>
              </a:spcAft>
              <a:buNone/>
              <a:defRPr/>
            </a:pPr>
            <a:endParaRPr lang="en-GB" sz="1600" dirty="0">
              <a:latin typeface="Comic Sans MS" pitchFamily="66" charset="0"/>
            </a:endParaRPr>
          </a:p>
          <a:p>
            <a:pPr marL="0" indent="0" algn="just" fontAlgn="auto">
              <a:spcAft>
                <a:spcPts val="0"/>
              </a:spcAft>
              <a:buFont typeface="Arial" pitchFamily="34" charset="0"/>
              <a:buNone/>
              <a:defRPr/>
            </a:pPr>
            <a:r>
              <a:rPr lang="en-GB" sz="1600" dirty="0" smtClean="0">
                <a:latin typeface="Comic Sans MS" pitchFamily="66" charset="0"/>
              </a:rPr>
              <a:t>As previously mentioned, </a:t>
            </a:r>
            <a:r>
              <a:rPr lang="en-GB" sz="1600" dirty="0">
                <a:solidFill>
                  <a:srgbClr val="000000"/>
                </a:solidFill>
                <a:latin typeface="Comic Sans MS" pitchFamily="66" charset="0"/>
              </a:rPr>
              <a:t>w</a:t>
            </a:r>
            <a:r>
              <a:rPr lang="en-GB" sz="1600" dirty="0" smtClean="0">
                <a:solidFill>
                  <a:srgbClr val="000000"/>
                </a:solidFill>
                <a:latin typeface="Comic Sans MS" pitchFamily="66" charset="0"/>
                <a:ea typeface="ヒラギノ角ゴ Pro W3"/>
              </a:rPr>
              <a:t>hilst having Irish in the home is not a prerequisite to attend </a:t>
            </a:r>
            <a:r>
              <a:rPr lang="en-GB" sz="1600" dirty="0" err="1" smtClean="0">
                <a:solidFill>
                  <a:srgbClr val="000000"/>
                </a:solidFill>
                <a:latin typeface="Comic Sans MS" pitchFamily="66" charset="0"/>
                <a:ea typeface="ヒラギノ角ゴ Pro W3"/>
              </a:rPr>
              <a:t>Bunscoil</a:t>
            </a:r>
            <a:r>
              <a:rPr lang="en-GB" sz="1600" dirty="0" smtClean="0">
                <a:solidFill>
                  <a:srgbClr val="000000"/>
                </a:solidFill>
                <a:latin typeface="Comic Sans MS" pitchFamily="66" charset="0"/>
                <a:ea typeface="ヒラギノ角ゴ Pro W3"/>
              </a:rPr>
              <a:t> </a:t>
            </a:r>
            <a:r>
              <a:rPr lang="en-GB" sz="1600" dirty="0" err="1" smtClean="0">
                <a:solidFill>
                  <a:srgbClr val="000000"/>
                </a:solidFill>
                <a:latin typeface="Comic Sans MS" pitchFamily="66" charset="0"/>
                <a:ea typeface="ヒラギノ角ゴ Pro W3"/>
              </a:rPr>
              <a:t>Bheanna</a:t>
            </a:r>
            <a:r>
              <a:rPr lang="en-GB" sz="1600" dirty="0" smtClean="0">
                <a:solidFill>
                  <a:srgbClr val="000000"/>
                </a:solidFill>
                <a:latin typeface="Comic Sans MS" pitchFamily="66" charset="0"/>
                <a:ea typeface="ヒラギノ角ゴ Pro W3"/>
              </a:rPr>
              <a:t> </a:t>
            </a:r>
            <a:r>
              <a:rPr lang="en-GB" sz="1600" dirty="0" err="1" smtClean="0">
                <a:solidFill>
                  <a:srgbClr val="000000"/>
                </a:solidFill>
                <a:latin typeface="Comic Sans MS" pitchFamily="66" charset="0"/>
                <a:ea typeface="ヒラギノ角ゴ Pro W3"/>
              </a:rPr>
              <a:t>Boirche</a:t>
            </a:r>
            <a:r>
              <a:rPr lang="en-GB" sz="1600" dirty="0" smtClean="0">
                <a:solidFill>
                  <a:srgbClr val="000000"/>
                </a:solidFill>
                <a:latin typeface="Comic Sans MS" pitchFamily="66" charset="0"/>
                <a:ea typeface="ヒラギノ角ゴ Pro W3"/>
              </a:rPr>
              <a:t>, parents are strongly encouraged to avail of the many great Irish Language classes that are available in the area in order to be able to support their child’s learning.  </a:t>
            </a:r>
          </a:p>
          <a:p>
            <a:pPr marL="0" indent="0" algn="just" fontAlgn="auto">
              <a:spcAft>
                <a:spcPts val="0"/>
              </a:spcAft>
              <a:buFont typeface="Arial" pitchFamily="34" charset="0"/>
              <a:buNone/>
              <a:defRPr/>
            </a:pPr>
            <a:endParaRPr lang="en-GB" sz="1600" dirty="0">
              <a:solidFill>
                <a:srgbClr val="000000"/>
              </a:solidFill>
              <a:latin typeface="Comic Sans MS" pitchFamily="66" charset="0"/>
              <a:ea typeface="ヒラギノ角ゴ Pro W3"/>
            </a:endParaRPr>
          </a:p>
          <a:p>
            <a:pPr marL="0" indent="0" algn="just" fontAlgn="auto">
              <a:spcAft>
                <a:spcPts val="0"/>
              </a:spcAft>
              <a:buFont typeface="Arial" pitchFamily="34" charset="0"/>
              <a:buNone/>
              <a:defRPr/>
            </a:pPr>
            <a:r>
              <a:rPr lang="en-GB" sz="1600" dirty="0" smtClean="0">
                <a:solidFill>
                  <a:srgbClr val="000000"/>
                </a:solidFill>
                <a:latin typeface="Comic Sans MS" pitchFamily="66" charset="0"/>
                <a:ea typeface="ヒラギノ角ゴ Pro W3"/>
              </a:rPr>
              <a:t>Remember,  homework is a REVISION of work/topics covered in class,  so pupils will be able to tell YOU what they are meant to do,  and will take great joy in doing so! </a:t>
            </a:r>
          </a:p>
          <a:p>
            <a:pPr marL="0" indent="0" algn="just" fontAlgn="auto">
              <a:spcAft>
                <a:spcPts val="0"/>
              </a:spcAft>
              <a:buFont typeface="Arial" pitchFamily="34" charset="0"/>
              <a:buNone/>
              <a:defRPr/>
            </a:pPr>
            <a:endParaRPr lang="en-GB" sz="1600" dirty="0">
              <a:solidFill>
                <a:srgbClr val="000000"/>
              </a:solidFill>
              <a:latin typeface="Comic Sans MS" pitchFamily="66" charset="0"/>
              <a:ea typeface="ヒラギノ角ゴ Pro W3"/>
            </a:endParaRPr>
          </a:p>
          <a:p>
            <a:pPr fontAlgn="auto">
              <a:spcAft>
                <a:spcPts val="0"/>
              </a:spcAft>
              <a:buFont typeface="Arial" pitchFamily="34" charset="0"/>
              <a:buChar char="•"/>
              <a:defRPr/>
            </a:pPr>
            <a:endParaRPr lang="en-GB" sz="1600" dirty="0" smtClean="0">
              <a:solidFill>
                <a:srgbClr val="000000"/>
              </a:solidFill>
              <a:latin typeface="Times New Roman"/>
              <a:ea typeface="ヒラギノ角ゴ Pro W3"/>
            </a:endParaRPr>
          </a:p>
          <a:p>
            <a:pPr marL="0" indent="0" fontAlgn="auto">
              <a:spcAft>
                <a:spcPts val="0"/>
              </a:spcAft>
              <a:buFont typeface="Arial" pitchFamily="34" charset="0"/>
              <a:buNone/>
              <a:defRPr/>
            </a:pPr>
            <a:endParaRPr lang="en-GB" sz="1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2"/>
          <a:srcRect/>
          <a:stretch>
            <a:fillRect/>
          </a:stretch>
        </p:blipFill>
        <p:spPr bwMode="auto">
          <a:xfrm>
            <a:off x="323850" y="260350"/>
            <a:ext cx="8640763" cy="1585913"/>
          </a:xfrm>
          <a:prstGeom prst="rect">
            <a:avLst/>
          </a:prstGeom>
          <a:noFill/>
          <a:ln w="9525">
            <a:noFill/>
            <a:miter lim="800000"/>
            <a:headEnd/>
            <a:tailEnd/>
          </a:ln>
        </p:spPr>
      </p:pic>
      <p:sp>
        <p:nvSpPr>
          <p:cNvPr id="2" name="Title 1"/>
          <p:cNvSpPr>
            <a:spLocks noGrp="1"/>
          </p:cNvSpPr>
          <p:nvPr>
            <p:ph type="title"/>
          </p:nvPr>
        </p:nvSpPr>
        <p:spPr/>
        <p:txBody>
          <a:bodyPr rtlCol="0">
            <a:normAutofit/>
          </a:bodyPr>
          <a:lstStyle/>
          <a:p>
            <a:pPr fontAlgn="auto">
              <a:spcAft>
                <a:spcPts val="0"/>
              </a:spcAft>
              <a:defRPr/>
            </a:pPr>
            <a:r>
              <a:rPr lang="en-GB" dirty="0" smtClean="0">
                <a:latin typeface="Comic Sans MS" pitchFamily="66" charset="0"/>
              </a:rPr>
              <a:t>Ag </a:t>
            </a:r>
            <a:r>
              <a:rPr lang="en-GB" dirty="0" err="1" smtClean="0">
                <a:latin typeface="Comic Sans MS" pitchFamily="66" charset="0"/>
              </a:rPr>
              <a:t>cuidiú</a:t>
            </a:r>
            <a:r>
              <a:rPr lang="en-GB" dirty="0" smtClean="0">
                <a:latin typeface="Comic Sans MS" pitchFamily="66" charset="0"/>
              </a:rPr>
              <a:t> le do </a:t>
            </a:r>
            <a:r>
              <a:rPr lang="en-GB" dirty="0" err="1" smtClean="0">
                <a:latin typeface="Comic Sans MS" pitchFamily="66" charset="0"/>
              </a:rPr>
              <a:t>pháiste</a:t>
            </a:r>
            <a:r>
              <a:rPr lang="en-GB" dirty="0" smtClean="0">
                <a:latin typeface="Comic Sans MS" pitchFamily="66" charset="0"/>
              </a:rPr>
              <a:t> </a:t>
            </a:r>
            <a:br>
              <a:rPr lang="en-GB" dirty="0" smtClean="0">
                <a:latin typeface="Comic Sans MS" pitchFamily="66" charset="0"/>
              </a:rPr>
            </a:br>
            <a:r>
              <a:rPr lang="en-GB" dirty="0" smtClean="0">
                <a:latin typeface="Comic Sans MS" pitchFamily="66" charset="0"/>
              </a:rPr>
              <a:t>Supporting your child</a:t>
            </a:r>
            <a:endParaRPr lang="en-GB" dirty="0">
              <a:latin typeface="Comic Sans MS" pitchFamily="66" charset="0"/>
            </a:endParaRPr>
          </a:p>
        </p:txBody>
      </p:sp>
      <p:sp>
        <p:nvSpPr>
          <p:cNvPr id="3" name="Content Placeholder 2"/>
          <p:cNvSpPr>
            <a:spLocks noGrp="1"/>
          </p:cNvSpPr>
          <p:nvPr>
            <p:ph idx="1"/>
          </p:nvPr>
        </p:nvSpPr>
        <p:spPr>
          <a:xfrm>
            <a:off x="457200" y="1412776"/>
            <a:ext cx="8229600" cy="5256584"/>
          </a:xfrm>
        </p:spPr>
        <p:txBody>
          <a:bodyPr rtlCol="0">
            <a:noAutofit/>
          </a:bodyPr>
          <a:lstStyle/>
          <a:p>
            <a:pPr marL="0" indent="0" algn="just" fontAlgn="auto">
              <a:spcAft>
                <a:spcPts val="0"/>
              </a:spcAft>
              <a:buFont typeface="Arial" pitchFamily="34" charset="0"/>
              <a:buNone/>
              <a:defRPr/>
            </a:pPr>
            <a:endParaRPr lang="en-GB" sz="1600" dirty="0" smtClean="0">
              <a:solidFill>
                <a:srgbClr val="000000"/>
              </a:solidFill>
              <a:latin typeface="Comic Sans MS"/>
              <a:ea typeface="ヒラギノ角ゴ Pro W3"/>
            </a:endParaRPr>
          </a:p>
          <a:p>
            <a:pPr marL="0" indent="0" algn="just" fontAlgn="auto">
              <a:spcAft>
                <a:spcPts val="0"/>
              </a:spcAft>
              <a:buFont typeface="Arial" pitchFamily="34" charset="0"/>
              <a:buNone/>
              <a:defRPr/>
            </a:pPr>
            <a:r>
              <a:rPr lang="en-GB" sz="1600" dirty="0" smtClean="0">
                <a:solidFill>
                  <a:srgbClr val="000000"/>
                </a:solidFill>
                <a:latin typeface="Comic Sans MS"/>
                <a:ea typeface="ヒラギノ角ゴ Pro W3"/>
              </a:rPr>
              <a:t>There </a:t>
            </a:r>
            <a:r>
              <a:rPr lang="en-GB" sz="1600" dirty="0">
                <a:solidFill>
                  <a:srgbClr val="000000"/>
                </a:solidFill>
                <a:latin typeface="Comic Sans MS"/>
                <a:ea typeface="ヒラギノ角ゴ Pro W3"/>
              </a:rPr>
              <a:t>are some fantastic websites to assist parents with Irish and support their child,  such as:</a:t>
            </a:r>
          </a:p>
          <a:p>
            <a:pPr marL="0" indent="0" algn="just" fontAlgn="auto">
              <a:spcAft>
                <a:spcPts val="0"/>
              </a:spcAft>
              <a:buFont typeface="Arial" pitchFamily="34" charset="0"/>
              <a:buNone/>
              <a:defRPr/>
            </a:pPr>
            <a:endParaRPr lang="en-GB" sz="1600" dirty="0">
              <a:solidFill>
                <a:srgbClr val="000000"/>
              </a:solidFill>
              <a:latin typeface="Comic Sans MS"/>
              <a:ea typeface="ヒラギノ角ゴ Pro W3"/>
            </a:endParaRPr>
          </a:p>
          <a:p>
            <a:pPr algn="just" fontAlgn="auto">
              <a:spcAft>
                <a:spcPts val="0"/>
              </a:spcAft>
              <a:buFont typeface="Arial" pitchFamily="34" charset="0"/>
              <a:buChar char="•"/>
              <a:defRPr/>
            </a:pPr>
            <a:r>
              <a:rPr lang="en-GB" sz="1600" dirty="0">
                <a:solidFill>
                  <a:srgbClr val="000000"/>
                </a:solidFill>
                <a:latin typeface="Comic Sans MS"/>
                <a:ea typeface="ヒラギノ角ゴ Pro W3"/>
                <a:hlinkClick r:id="rId3"/>
              </a:rPr>
              <a:t>www.abair.ie</a:t>
            </a:r>
            <a:endParaRPr lang="en-GB" sz="1600" dirty="0">
              <a:solidFill>
                <a:srgbClr val="000000"/>
              </a:solidFill>
              <a:latin typeface="Comic Sans MS"/>
              <a:ea typeface="ヒラギノ角ゴ Pro W3"/>
            </a:endParaRPr>
          </a:p>
          <a:p>
            <a:pPr algn="just" fontAlgn="auto">
              <a:spcAft>
                <a:spcPts val="0"/>
              </a:spcAft>
              <a:buFont typeface="Arial" pitchFamily="34" charset="0"/>
              <a:buChar char="•"/>
              <a:defRPr/>
            </a:pPr>
            <a:r>
              <a:rPr lang="en-GB" sz="1600" dirty="0">
                <a:solidFill>
                  <a:srgbClr val="000000"/>
                </a:solidFill>
                <a:latin typeface="Comic Sans MS"/>
                <a:ea typeface="ヒラギノ角ゴ Pro W3"/>
                <a:hlinkClick r:id="rId4"/>
              </a:rPr>
              <a:t>www.tearma.ie</a:t>
            </a:r>
            <a:endParaRPr lang="en-GB" sz="1600" dirty="0">
              <a:solidFill>
                <a:srgbClr val="000000"/>
              </a:solidFill>
              <a:latin typeface="Comic Sans MS"/>
              <a:ea typeface="ヒラギノ角ゴ Pro W3"/>
            </a:endParaRPr>
          </a:p>
          <a:p>
            <a:pPr algn="just" fontAlgn="auto">
              <a:spcAft>
                <a:spcPts val="0"/>
              </a:spcAft>
              <a:buFont typeface="Arial" pitchFamily="34" charset="0"/>
              <a:buChar char="•"/>
              <a:defRPr/>
            </a:pPr>
            <a:r>
              <a:rPr lang="en-GB" sz="1600" dirty="0" smtClean="0">
                <a:solidFill>
                  <a:srgbClr val="000000"/>
                </a:solidFill>
                <a:latin typeface="Comic Sans MS"/>
                <a:ea typeface="ヒラギノ角ゴ Pro W3"/>
                <a:hlinkClick r:id="rId5"/>
              </a:rPr>
              <a:t>www.bbc.co.uk/northernireland/irish/blas</a:t>
            </a:r>
            <a:endParaRPr lang="en-GB" sz="1600" dirty="0" smtClean="0">
              <a:solidFill>
                <a:srgbClr val="000000"/>
              </a:solidFill>
              <a:latin typeface="Comic Sans MS"/>
              <a:ea typeface="ヒラギノ角ゴ Pro W3"/>
            </a:endParaRPr>
          </a:p>
          <a:p>
            <a:pPr algn="just" fontAlgn="auto">
              <a:spcAft>
                <a:spcPts val="0"/>
              </a:spcAft>
              <a:buFont typeface="Arial" pitchFamily="34" charset="0"/>
              <a:buChar char="•"/>
              <a:defRPr/>
            </a:pPr>
            <a:r>
              <a:rPr lang="en-GB" sz="1600" dirty="0" smtClean="0">
                <a:solidFill>
                  <a:srgbClr val="000000"/>
                </a:solidFill>
                <a:latin typeface="Comic Sans MS"/>
                <a:ea typeface="ヒラギノ角ゴ Pro W3"/>
                <a:hlinkClick r:id="rId6"/>
              </a:rPr>
              <a:t>www.irishforparents.ie</a:t>
            </a:r>
            <a:r>
              <a:rPr lang="en-GB" sz="1600" dirty="0" smtClean="0">
                <a:solidFill>
                  <a:srgbClr val="000000"/>
                </a:solidFill>
                <a:latin typeface="Comic Sans MS"/>
                <a:ea typeface="ヒラギノ角ゴ Pro W3"/>
              </a:rPr>
              <a:t> </a:t>
            </a:r>
          </a:p>
          <a:p>
            <a:pPr algn="just" fontAlgn="auto">
              <a:spcAft>
                <a:spcPts val="0"/>
              </a:spcAft>
              <a:buFont typeface="Arial" pitchFamily="34" charset="0"/>
              <a:buChar char="•"/>
              <a:defRPr/>
            </a:pPr>
            <a:endParaRPr lang="en-GB" sz="1600" dirty="0">
              <a:solidFill>
                <a:srgbClr val="000000"/>
              </a:solidFill>
              <a:latin typeface="Comic Sans MS"/>
              <a:ea typeface="ヒラギノ角ゴ Pro W3"/>
            </a:endParaRPr>
          </a:p>
          <a:p>
            <a:pPr marL="0" indent="0" algn="just" fontAlgn="auto">
              <a:spcAft>
                <a:spcPts val="0"/>
              </a:spcAft>
              <a:buNone/>
              <a:defRPr/>
            </a:pPr>
            <a:r>
              <a:rPr lang="en-GB" sz="1600" dirty="0" smtClean="0">
                <a:solidFill>
                  <a:srgbClr val="000000"/>
                </a:solidFill>
                <a:latin typeface="Comic Sans MS"/>
                <a:ea typeface="ヒラギノ角ゴ Pro W3"/>
              </a:rPr>
              <a:t>and many more…</a:t>
            </a:r>
          </a:p>
          <a:p>
            <a:pPr marL="0" indent="0" algn="just" fontAlgn="auto">
              <a:spcAft>
                <a:spcPts val="0"/>
              </a:spcAft>
              <a:buNone/>
              <a:defRPr/>
            </a:pPr>
            <a:endParaRPr lang="en-GB" sz="1600" dirty="0">
              <a:solidFill>
                <a:srgbClr val="000000"/>
              </a:solidFill>
              <a:latin typeface="Comic Sans MS"/>
              <a:ea typeface="ヒラギノ角ゴ Pro W3"/>
            </a:endParaRPr>
          </a:p>
          <a:p>
            <a:pPr marL="0" indent="0" algn="just" fontAlgn="auto">
              <a:spcAft>
                <a:spcPts val="0"/>
              </a:spcAft>
              <a:buNone/>
              <a:defRPr/>
            </a:pPr>
            <a:r>
              <a:rPr lang="en-GB" sz="1600" dirty="0" smtClean="0">
                <a:solidFill>
                  <a:srgbClr val="000000"/>
                </a:solidFill>
                <a:latin typeface="Comic Sans MS"/>
                <a:ea typeface="ヒラギノ角ゴ Pro W3"/>
              </a:rPr>
              <a:t>We also recommend using the following apps if you have a tablet device at home:</a:t>
            </a:r>
          </a:p>
          <a:p>
            <a:pPr marL="0" indent="0" algn="just" fontAlgn="auto">
              <a:spcAft>
                <a:spcPts val="0"/>
              </a:spcAft>
              <a:buNone/>
              <a:defRPr/>
            </a:pPr>
            <a:endParaRPr lang="en-GB" sz="1600" dirty="0">
              <a:solidFill>
                <a:srgbClr val="000000"/>
              </a:solidFill>
              <a:latin typeface="Comic Sans MS"/>
              <a:ea typeface="ヒラギノ角ゴ Pro W3"/>
            </a:endParaRPr>
          </a:p>
          <a:p>
            <a:pPr marL="0" indent="0" algn="just" fontAlgn="auto">
              <a:spcAft>
                <a:spcPts val="0"/>
              </a:spcAft>
              <a:buNone/>
              <a:defRPr/>
            </a:pPr>
            <a:r>
              <a:rPr lang="en-GB" sz="1600" dirty="0" smtClean="0">
                <a:solidFill>
                  <a:srgbClr val="000000"/>
                </a:solidFill>
                <a:latin typeface="Comic Sans MS"/>
                <a:ea typeface="ヒラギノ角ゴ Pro W3"/>
              </a:rPr>
              <a:t>Reading Eggs, </a:t>
            </a:r>
            <a:r>
              <a:rPr lang="en-GB" sz="1600" dirty="0" err="1" smtClean="0">
                <a:solidFill>
                  <a:srgbClr val="000000"/>
                </a:solidFill>
                <a:latin typeface="Comic Sans MS"/>
                <a:ea typeface="ヒラギノ角ゴ Pro W3"/>
              </a:rPr>
              <a:t>Mathletics</a:t>
            </a:r>
            <a:r>
              <a:rPr lang="en-GB" sz="1600" dirty="0" smtClean="0">
                <a:solidFill>
                  <a:srgbClr val="000000"/>
                </a:solidFill>
                <a:latin typeface="Comic Sans MS"/>
                <a:ea typeface="ヒラギノ角ゴ Pro W3"/>
              </a:rPr>
              <a:t>, </a:t>
            </a:r>
            <a:r>
              <a:rPr lang="en-GB" sz="1600" dirty="0" err="1" smtClean="0">
                <a:solidFill>
                  <a:srgbClr val="000000"/>
                </a:solidFill>
                <a:latin typeface="Comic Sans MS"/>
                <a:ea typeface="ヒラギノ角ゴ Pro W3"/>
              </a:rPr>
              <a:t>Sumdog</a:t>
            </a:r>
            <a:r>
              <a:rPr lang="en-GB" sz="1600" dirty="0" smtClean="0">
                <a:solidFill>
                  <a:srgbClr val="000000"/>
                </a:solidFill>
                <a:latin typeface="Comic Sans MS"/>
                <a:ea typeface="ヒラギノ角ゴ Pro W3"/>
              </a:rPr>
              <a:t>, </a:t>
            </a:r>
            <a:r>
              <a:rPr lang="en-GB" sz="1600" dirty="0" err="1" smtClean="0">
                <a:solidFill>
                  <a:srgbClr val="000000"/>
                </a:solidFill>
                <a:latin typeface="Comic Sans MS"/>
                <a:ea typeface="ヒラギノ角ゴ Pro W3"/>
              </a:rPr>
              <a:t>Cúla</a:t>
            </a:r>
            <a:r>
              <a:rPr lang="en-GB" sz="1600" dirty="0" smtClean="0">
                <a:solidFill>
                  <a:srgbClr val="000000"/>
                </a:solidFill>
                <a:latin typeface="Comic Sans MS"/>
                <a:ea typeface="ヒラギノ角ゴ Pro W3"/>
              </a:rPr>
              <a:t> 4, </a:t>
            </a:r>
            <a:r>
              <a:rPr lang="en-GB" sz="1600" dirty="0" err="1" smtClean="0">
                <a:solidFill>
                  <a:srgbClr val="000000"/>
                </a:solidFill>
                <a:latin typeface="Comic Sans MS"/>
                <a:ea typeface="ヒラギノ角ゴ Pro W3"/>
              </a:rPr>
              <a:t>Fuaim</a:t>
            </a:r>
            <a:r>
              <a:rPr lang="en-GB" sz="1600" dirty="0" smtClean="0">
                <a:solidFill>
                  <a:srgbClr val="000000"/>
                </a:solidFill>
                <a:latin typeface="Comic Sans MS"/>
                <a:ea typeface="ヒラギノ角ゴ Pro W3"/>
              </a:rPr>
              <a:t> Ú, iMovie, </a:t>
            </a:r>
            <a:r>
              <a:rPr lang="en-GB" sz="1600" dirty="0" err="1" smtClean="0">
                <a:solidFill>
                  <a:srgbClr val="000000"/>
                </a:solidFill>
                <a:latin typeface="Comic Sans MS"/>
                <a:ea typeface="ヒラギノ角ゴ Pro W3"/>
              </a:rPr>
              <a:t>Beebot</a:t>
            </a:r>
            <a:r>
              <a:rPr lang="en-GB" sz="1600" dirty="0" smtClean="0">
                <a:solidFill>
                  <a:srgbClr val="000000"/>
                </a:solidFill>
                <a:latin typeface="Comic Sans MS"/>
                <a:ea typeface="ヒラギノ角ゴ Pro W3"/>
              </a:rPr>
              <a:t>, Scratch </a:t>
            </a:r>
            <a:r>
              <a:rPr lang="en-GB" sz="1600" dirty="0" err="1" smtClean="0">
                <a:solidFill>
                  <a:srgbClr val="000000"/>
                </a:solidFill>
                <a:latin typeface="Comic Sans MS"/>
                <a:ea typeface="ヒラギノ角ゴ Pro W3"/>
              </a:rPr>
              <a:t>Jr</a:t>
            </a:r>
            <a:r>
              <a:rPr lang="en-GB" sz="1600" dirty="0" smtClean="0">
                <a:solidFill>
                  <a:srgbClr val="000000"/>
                </a:solidFill>
                <a:latin typeface="Comic Sans MS"/>
                <a:ea typeface="ヒラギノ角ゴ Pro W3"/>
              </a:rPr>
              <a:t>, Book Creator</a:t>
            </a:r>
          </a:p>
          <a:p>
            <a:pPr marL="0" indent="0" algn="just" fontAlgn="auto">
              <a:spcAft>
                <a:spcPts val="0"/>
              </a:spcAft>
              <a:buNone/>
              <a:defRPr/>
            </a:pPr>
            <a:endParaRPr lang="en-GB" sz="1600" dirty="0">
              <a:solidFill>
                <a:srgbClr val="000000"/>
              </a:solidFill>
              <a:latin typeface="Comic Sans MS"/>
              <a:ea typeface="ヒラギノ角ゴ Pro W3"/>
            </a:endParaRPr>
          </a:p>
          <a:p>
            <a:pPr marL="0" indent="0" algn="just" fontAlgn="auto">
              <a:spcAft>
                <a:spcPts val="0"/>
              </a:spcAft>
              <a:buNone/>
              <a:defRPr/>
            </a:pPr>
            <a:r>
              <a:rPr lang="en-GB" sz="1600" dirty="0" smtClean="0">
                <a:solidFill>
                  <a:srgbClr val="000000"/>
                </a:solidFill>
                <a:latin typeface="Comic Sans MS"/>
                <a:ea typeface="ヒラギノ角ゴ Pro W3"/>
              </a:rPr>
              <a:t>and we welcome any recommendations for good apps you may come across at home! Please send them in!</a:t>
            </a:r>
            <a:endParaRPr lang="en-GB" sz="1600" dirty="0">
              <a:solidFill>
                <a:srgbClr val="000000"/>
              </a:solidFill>
              <a:latin typeface="Comic Sans MS"/>
              <a:ea typeface="ヒラギノ角ゴ Pro W3"/>
            </a:endParaRPr>
          </a:p>
        </p:txBody>
      </p:sp>
    </p:spTree>
    <p:extLst>
      <p:ext uri="{BB962C8B-B14F-4D97-AF65-F5344CB8AC3E}">
        <p14:creationId xmlns:p14="http://schemas.microsoft.com/office/powerpoint/2010/main" val="22668570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2"/>
          <p:cNvSpPr>
            <a:spLocks noGrp="1"/>
          </p:cNvSpPr>
          <p:nvPr>
            <p:ph idx="1"/>
          </p:nvPr>
        </p:nvSpPr>
        <p:spPr/>
        <p:txBody>
          <a:bodyPr>
            <a:normAutofit/>
          </a:bodyPr>
          <a:lstStyle/>
          <a:p>
            <a:pPr marL="0" indent="0" algn="ctr">
              <a:buFont typeface="Arial" charset="0"/>
              <a:buNone/>
            </a:pPr>
            <a:endParaRPr lang="en-GB" sz="1000" dirty="0" smtClean="0">
              <a:latin typeface="Comic Sans MS" pitchFamily="66" charset="0"/>
            </a:endParaRPr>
          </a:p>
          <a:p>
            <a:pPr marL="0" indent="0" algn="ctr">
              <a:buFont typeface="Arial" charset="0"/>
              <a:buNone/>
            </a:pPr>
            <a:endParaRPr lang="en-GB" sz="1000" dirty="0" smtClean="0">
              <a:latin typeface="Comic Sans MS" pitchFamily="66" charset="0"/>
            </a:endParaRPr>
          </a:p>
          <a:p>
            <a:pPr marL="0" indent="0" algn="ctr">
              <a:buFont typeface="Arial" charset="0"/>
              <a:buNone/>
            </a:pPr>
            <a:endParaRPr lang="en-GB" sz="1200" dirty="0" smtClean="0">
              <a:latin typeface="Comic Sans MS" pitchFamily="66" charset="0"/>
            </a:endParaRPr>
          </a:p>
          <a:p>
            <a:pPr marL="0" indent="0" algn="ctr">
              <a:buFont typeface="Arial" charset="0"/>
              <a:buNone/>
            </a:pPr>
            <a:endParaRPr lang="en-GB" sz="1200" dirty="0" smtClean="0">
              <a:latin typeface="Comic Sans MS" pitchFamily="66" charset="0"/>
            </a:endParaRPr>
          </a:p>
          <a:p>
            <a:pPr marL="0" indent="0" algn="ctr">
              <a:buFont typeface="Arial" charset="0"/>
              <a:buNone/>
            </a:pPr>
            <a:r>
              <a:rPr lang="en-GB" sz="6000" dirty="0" err="1" smtClean="0">
                <a:latin typeface="Comic Sans MS" pitchFamily="66" charset="0"/>
              </a:rPr>
              <a:t>Ceisteanna</a:t>
            </a:r>
            <a:r>
              <a:rPr lang="en-GB" sz="6000" dirty="0" smtClean="0">
                <a:latin typeface="Comic Sans MS" pitchFamily="66" charset="0"/>
              </a:rPr>
              <a:t> </a:t>
            </a:r>
            <a:r>
              <a:rPr lang="en-GB" sz="6000" dirty="0" err="1" smtClean="0">
                <a:latin typeface="Comic Sans MS" pitchFamily="66" charset="0"/>
              </a:rPr>
              <a:t>ar</a:t>
            </a:r>
            <a:r>
              <a:rPr lang="en-GB" sz="6000" dirty="0" smtClean="0">
                <a:latin typeface="Comic Sans MS" pitchFamily="66" charset="0"/>
              </a:rPr>
              <a:t> </a:t>
            </a:r>
            <a:r>
              <a:rPr lang="en-GB" sz="6000" dirty="0" err="1" smtClean="0">
                <a:latin typeface="Comic Sans MS" pitchFamily="66" charset="0"/>
              </a:rPr>
              <a:t>bith</a:t>
            </a:r>
            <a:r>
              <a:rPr lang="en-GB" sz="6000" dirty="0" smtClean="0">
                <a:latin typeface="Comic Sans MS" pitchFamily="66" charset="0"/>
              </a:rPr>
              <a:t>?</a:t>
            </a:r>
          </a:p>
          <a:p>
            <a:pPr marL="0" indent="0" algn="ctr">
              <a:buFont typeface="Arial" charset="0"/>
              <a:buNone/>
            </a:pPr>
            <a:r>
              <a:rPr lang="en-GB" sz="6000" dirty="0" smtClean="0">
                <a:latin typeface="Comic Sans MS" pitchFamily="66" charset="0"/>
              </a:rPr>
              <a:t>Any questions?</a:t>
            </a:r>
          </a:p>
        </p:txBody>
      </p:sp>
      <p:pic>
        <p:nvPicPr>
          <p:cNvPr id="2" name="Picture 1"/>
          <p:cNvPicPr>
            <a:picLocks noChangeAspect="1"/>
          </p:cNvPicPr>
          <p:nvPr/>
        </p:nvPicPr>
        <p:blipFill>
          <a:blip r:embed="rId2"/>
          <a:stretch>
            <a:fillRect/>
          </a:stretch>
        </p:blipFill>
        <p:spPr>
          <a:xfrm>
            <a:off x="639678" y="-28097"/>
            <a:ext cx="7727082" cy="172819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2"/>
          <a:srcRect/>
          <a:stretch>
            <a:fillRect/>
          </a:stretch>
        </p:blipFill>
        <p:spPr bwMode="auto">
          <a:xfrm>
            <a:off x="-30163" y="260350"/>
            <a:ext cx="9174163" cy="6481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p:cNvPicPr>
            <a:picLocks noChangeAspect="1" noChangeArrowheads="1"/>
          </p:cNvPicPr>
          <p:nvPr/>
        </p:nvPicPr>
        <p:blipFill>
          <a:blip r:embed="rId2"/>
          <a:srcRect/>
          <a:stretch>
            <a:fillRect/>
          </a:stretch>
        </p:blipFill>
        <p:spPr bwMode="auto">
          <a:xfrm>
            <a:off x="323850" y="260350"/>
            <a:ext cx="8640763" cy="1585913"/>
          </a:xfrm>
          <a:prstGeom prst="rect">
            <a:avLst/>
          </a:prstGeom>
          <a:noFill/>
          <a:ln w="9525">
            <a:noFill/>
            <a:miter lim="800000"/>
            <a:headEnd/>
            <a:tailEnd/>
          </a:ln>
        </p:spPr>
      </p:pic>
      <p:sp>
        <p:nvSpPr>
          <p:cNvPr id="2" name="Title 1"/>
          <p:cNvSpPr>
            <a:spLocks noGrp="1"/>
          </p:cNvSpPr>
          <p:nvPr>
            <p:ph type="title"/>
          </p:nvPr>
        </p:nvSpPr>
        <p:spPr/>
        <p:txBody>
          <a:bodyPr rtlCol="0">
            <a:normAutofit/>
          </a:bodyPr>
          <a:lstStyle/>
          <a:p>
            <a:pPr fontAlgn="auto">
              <a:spcAft>
                <a:spcPts val="0"/>
              </a:spcAft>
              <a:defRPr/>
            </a:pPr>
            <a:r>
              <a:rPr lang="en-GB" dirty="0" err="1" smtClean="0">
                <a:latin typeface="Comic Sans MS" pitchFamily="66" charset="0"/>
              </a:rPr>
              <a:t>Curaclam</a:t>
            </a:r>
            <a:r>
              <a:rPr lang="en-GB" dirty="0" smtClean="0">
                <a:latin typeface="Comic Sans MS" pitchFamily="66" charset="0"/>
              </a:rPr>
              <a:t> (</a:t>
            </a:r>
            <a:r>
              <a:rPr lang="en-GB" dirty="0" err="1" smtClean="0">
                <a:latin typeface="Comic Sans MS" pitchFamily="66" charset="0"/>
              </a:rPr>
              <a:t>ar</a:t>
            </a:r>
            <a:r>
              <a:rPr lang="en-GB" dirty="0" smtClean="0">
                <a:latin typeface="Comic Sans MS" pitchFamily="66" charset="0"/>
              </a:rPr>
              <a:t> lean…)</a:t>
            </a:r>
            <a:br>
              <a:rPr lang="en-GB" dirty="0" smtClean="0">
                <a:latin typeface="Comic Sans MS" pitchFamily="66" charset="0"/>
              </a:rPr>
            </a:br>
            <a:r>
              <a:rPr lang="en-GB" dirty="0" smtClean="0">
                <a:latin typeface="Comic Sans MS" pitchFamily="66" charset="0"/>
              </a:rPr>
              <a:t>Curriculum (continued…)</a:t>
            </a:r>
            <a:endParaRPr lang="en-GB" dirty="0">
              <a:latin typeface="Comic Sans MS" pitchFamily="66" charset="0"/>
            </a:endParaRPr>
          </a:p>
        </p:txBody>
      </p:sp>
      <p:sp>
        <p:nvSpPr>
          <p:cNvPr id="3" name="Content Placeholder 2"/>
          <p:cNvSpPr>
            <a:spLocks noGrp="1"/>
          </p:cNvSpPr>
          <p:nvPr>
            <p:ph idx="1"/>
          </p:nvPr>
        </p:nvSpPr>
        <p:spPr>
          <a:xfrm>
            <a:off x="289361" y="1412776"/>
            <a:ext cx="8507413" cy="5256486"/>
          </a:xfrm>
        </p:spPr>
        <p:txBody>
          <a:bodyPr rtlCol="0">
            <a:normAutofit fontScale="25000" lnSpcReduction="20000"/>
          </a:bodyPr>
          <a:lstStyle/>
          <a:p>
            <a:pPr marL="0" indent="0" algn="just" fontAlgn="auto">
              <a:spcAft>
                <a:spcPts val="0"/>
              </a:spcAft>
              <a:buFont typeface="Arial" pitchFamily="34" charset="0"/>
              <a:buNone/>
              <a:defRPr/>
            </a:pPr>
            <a:endParaRPr lang="en-GB" sz="8000" dirty="0" smtClean="0">
              <a:latin typeface="Comic Sans MS" pitchFamily="66" charset="0"/>
            </a:endParaRPr>
          </a:p>
          <a:p>
            <a:pPr marL="0" indent="0" algn="just" fontAlgn="auto">
              <a:spcAft>
                <a:spcPts val="0"/>
              </a:spcAft>
              <a:buFont typeface="Arial" pitchFamily="34" charset="0"/>
              <a:buNone/>
              <a:defRPr/>
            </a:pPr>
            <a:r>
              <a:rPr lang="en-GB" sz="8000" dirty="0" smtClean="0">
                <a:latin typeface="Comic Sans MS" pitchFamily="66" charset="0"/>
              </a:rPr>
              <a:t>A </a:t>
            </a:r>
            <a:r>
              <a:rPr lang="en-GB" sz="8000" dirty="0">
                <a:latin typeface="Comic Sans MS" pitchFamily="66" charset="0"/>
              </a:rPr>
              <a:t>significant proportion of the curriculum in Rang </a:t>
            </a:r>
            <a:r>
              <a:rPr lang="en-GB" sz="8000" dirty="0" smtClean="0">
                <a:latin typeface="Comic Sans MS" pitchFamily="66" charset="0"/>
              </a:rPr>
              <a:t>4/5 </a:t>
            </a:r>
            <a:r>
              <a:rPr lang="en-GB" sz="8000" dirty="0">
                <a:latin typeface="Comic Sans MS" pitchFamily="66" charset="0"/>
              </a:rPr>
              <a:t>is delivered through </a:t>
            </a:r>
            <a:r>
              <a:rPr lang="en-GB" sz="8000" dirty="0" smtClean="0">
                <a:latin typeface="Comic Sans MS" pitchFamily="66" charset="0"/>
              </a:rPr>
              <a:t>topic-based </a:t>
            </a:r>
            <a:r>
              <a:rPr lang="en-GB" sz="8000" dirty="0">
                <a:latin typeface="Comic Sans MS" pitchFamily="66" charset="0"/>
              </a:rPr>
              <a:t>learning.  Children learn to problem solve, </a:t>
            </a:r>
            <a:r>
              <a:rPr lang="en-GB" sz="8000" dirty="0" smtClean="0">
                <a:latin typeface="Comic Sans MS" pitchFamily="66" charset="0"/>
              </a:rPr>
              <a:t>investigate ideas, create projects, cooperate with others, explain </a:t>
            </a:r>
            <a:r>
              <a:rPr lang="en-GB" sz="8000" dirty="0">
                <a:latin typeface="Comic Sans MS" pitchFamily="66" charset="0"/>
              </a:rPr>
              <a:t>their </a:t>
            </a:r>
            <a:r>
              <a:rPr lang="en-GB" sz="8000" dirty="0" smtClean="0">
                <a:latin typeface="Comic Sans MS" pitchFamily="66" charset="0"/>
              </a:rPr>
              <a:t>findings </a:t>
            </a:r>
            <a:r>
              <a:rPr lang="en-GB" sz="8000" dirty="0">
                <a:latin typeface="Comic Sans MS" pitchFamily="66" charset="0"/>
              </a:rPr>
              <a:t>and extend their vocabulary and communication skills through </a:t>
            </a:r>
            <a:r>
              <a:rPr lang="en-GB" sz="8000" dirty="0" smtClean="0">
                <a:latin typeface="Comic Sans MS" pitchFamily="66" charset="0"/>
              </a:rPr>
              <a:t>a variety of topics such as  ‘All about me’, </a:t>
            </a:r>
            <a:r>
              <a:rPr lang="en-GB" sz="8000" dirty="0" smtClean="0">
                <a:latin typeface="Comic Sans MS" pitchFamily="66" charset="0"/>
              </a:rPr>
              <a:t>‘Healthy  eating’ ‘</a:t>
            </a:r>
            <a:r>
              <a:rPr lang="en-GB" sz="8000" dirty="0" smtClean="0">
                <a:latin typeface="Comic Sans MS" pitchFamily="66" charset="0"/>
              </a:rPr>
              <a:t>history of </a:t>
            </a:r>
            <a:r>
              <a:rPr lang="en-GB" sz="8000" dirty="0" err="1" smtClean="0">
                <a:latin typeface="Comic Sans MS" pitchFamily="66" charset="0"/>
              </a:rPr>
              <a:t>Castlewellan</a:t>
            </a:r>
            <a:r>
              <a:rPr lang="en-GB" sz="8000" dirty="0" smtClean="0">
                <a:latin typeface="Comic Sans MS" pitchFamily="66" charset="0"/>
              </a:rPr>
              <a:t>’, ‘extreme weather’ </a:t>
            </a:r>
            <a:r>
              <a:rPr lang="en-GB" sz="8000" dirty="0" smtClean="0">
                <a:latin typeface="Comic Sans MS" pitchFamily="66" charset="0"/>
              </a:rPr>
              <a:t>and </a:t>
            </a:r>
            <a:r>
              <a:rPr lang="en-GB" sz="8000" dirty="0" smtClean="0">
                <a:latin typeface="Comic Sans MS" pitchFamily="66" charset="0"/>
              </a:rPr>
              <a:t>‘</a:t>
            </a:r>
            <a:r>
              <a:rPr lang="en-GB" sz="8000" dirty="0" smtClean="0">
                <a:latin typeface="Comic Sans MS" pitchFamily="66" charset="0"/>
              </a:rPr>
              <a:t>Rainforests</a:t>
            </a:r>
            <a:r>
              <a:rPr lang="en-GB" sz="8000" dirty="0" smtClean="0">
                <a:latin typeface="Comic Sans MS" pitchFamily="66" charset="0"/>
              </a:rPr>
              <a:t>’.</a:t>
            </a:r>
            <a:endParaRPr lang="en-GB" sz="8000" dirty="0">
              <a:latin typeface="Comic Sans MS" pitchFamily="66" charset="0"/>
            </a:endParaRPr>
          </a:p>
          <a:p>
            <a:pPr marL="0" indent="0" algn="just" fontAlgn="auto">
              <a:spcAft>
                <a:spcPts val="0"/>
              </a:spcAft>
              <a:buFont typeface="Arial" pitchFamily="34" charset="0"/>
              <a:buNone/>
              <a:defRPr/>
            </a:pPr>
            <a:endParaRPr lang="en-GB" sz="8000" dirty="0" smtClean="0">
              <a:latin typeface="Comic Sans MS" pitchFamily="66" charset="0"/>
            </a:endParaRPr>
          </a:p>
          <a:p>
            <a:pPr marL="0" lvl="0" indent="0" algn="just" fontAlgn="auto">
              <a:spcAft>
                <a:spcPts val="0"/>
              </a:spcAft>
              <a:buNone/>
              <a:defRPr/>
            </a:pPr>
            <a:r>
              <a:rPr lang="en-GB" sz="8000" dirty="0" smtClean="0">
                <a:latin typeface="Comic Sans MS" pitchFamily="66" charset="0"/>
              </a:rPr>
              <a:t>We </a:t>
            </a:r>
            <a:r>
              <a:rPr lang="en-GB" sz="8000" dirty="0">
                <a:latin typeface="Comic Sans MS" pitchFamily="66" charset="0"/>
              </a:rPr>
              <a:t>are very well resourced with ICT equipment,  with an average of 2 PCs,  1 laptop and an interactive whiteboard in each </a:t>
            </a:r>
            <a:r>
              <a:rPr lang="en-GB" sz="8000" dirty="0" smtClean="0">
                <a:latin typeface="Comic Sans MS" pitchFamily="66" charset="0"/>
              </a:rPr>
              <a:t>classroom, </a:t>
            </a:r>
            <a:r>
              <a:rPr lang="en-GB" sz="8000" dirty="0">
                <a:solidFill>
                  <a:prstClr val="black"/>
                </a:solidFill>
                <a:latin typeface="Comic Sans MS" pitchFamily="66" charset="0"/>
              </a:rPr>
              <a:t>and a set of iPads which are timetabled and shared throughout the school</a:t>
            </a:r>
            <a:r>
              <a:rPr lang="en-GB" sz="8000" dirty="0" smtClean="0">
                <a:solidFill>
                  <a:prstClr val="black"/>
                </a:solidFill>
                <a:latin typeface="Comic Sans MS" pitchFamily="66" charset="0"/>
              </a:rPr>
              <a:t>. </a:t>
            </a:r>
            <a:endParaRPr lang="en-GB" sz="8000" dirty="0" smtClean="0">
              <a:latin typeface="Comic Sans MS" pitchFamily="66" charset="0"/>
            </a:endParaRPr>
          </a:p>
          <a:p>
            <a:pPr marL="0" indent="0" algn="just" fontAlgn="auto">
              <a:spcAft>
                <a:spcPts val="0"/>
              </a:spcAft>
              <a:buFont typeface="Arial" pitchFamily="34" charset="0"/>
              <a:buNone/>
              <a:defRPr/>
            </a:pPr>
            <a:endParaRPr lang="en-GB" sz="8000" dirty="0">
              <a:latin typeface="Comic Sans MS" pitchFamily="66" charset="0"/>
            </a:endParaRPr>
          </a:p>
          <a:p>
            <a:pPr marL="0" indent="0" algn="just">
              <a:lnSpc>
                <a:spcPct val="80000"/>
              </a:lnSpc>
              <a:buNone/>
            </a:pPr>
            <a:r>
              <a:rPr lang="en-GB" sz="8000" dirty="0">
                <a:latin typeface="Comic Sans MS" pitchFamily="66" charset="0"/>
              </a:rPr>
              <a:t>We are in inter-denominational school, and we follow ‘Living Learning Together’,  a pastoral care programme which encourages personal development and mutual understanding of the world and the wider </a:t>
            </a:r>
            <a:r>
              <a:rPr lang="en-GB" sz="8000" dirty="0" smtClean="0">
                <a:latin typeface="Comic Sans MS" pitchFamily="66" charset="0"/>
              </a:rPr>
              <a:t>community. </a:t>
            </a:r>
            <a:r>
              <a:rPr lang="en-GB" sz="8000" dirty="0">
                <a:latin typeface="Comic Sans MS" pitchFamily="66" charset="0"/>
              </a:rPr>
              <a:t>We also prepare children for the Catholic sacraments if their parents so wish, following the </a:t>
            </a:r>
            <a:r>
              <a:rPr lang="en-GB" sz="8000" dirty="0" smtClean="0">
                <a:latin typeface="Comic Sans MS" pitchFamily="66" charset="0"/>
              </a:rPr>
              <a:t>‘</a:t>
            </a:r>
            <a:r>
              <a:rPr lang="en-GB" sz="8000" dirty="0" err="1">
                <a:latin typeface="Comic Sans MS" pitchFamily="66" charset="0"/>
              </a:rPr>
              <a:t>Beo</a:t>
            </a:r>
            <a:r>
              <a:rPr lang="en-GB" sz="8000" dirty="0">
                <a:latin typeface="Comic Sans MS" pitchFamily="66" charset="0"/>
              </a:rPr>
              <a:t> Go </a:t>
            </a:r>
            <a:r>
              <a:rPr lang="en-GB" sz="8000" dirty="0" err="1">
                <a:latin typeface="Comic Sans MS" pitchFamily="66" charset="0"/>
              </a:rPr>
              <a:t>Deo</a:t>
            </a:r>
            <a:r>
              <a:rPr lang="en-GB" sz="8000" dirty="0">
                <a:latin typeface="Comic Sans MS" pitchFamily="66" charset="0"/>
              </a:rPr>
              <a:t>’ Catholic Education Series. We also cater for children who do not wish to participate in R.E.</a:t>
            </a:r>
          </a:p>
          <a:p>
            <a:pPr fontAlgn="auto">
              <a:spcAft>
                <a:spcPts val="0"/>
              </a:spcAft>
              <a:buFont typeface="Arial" pitchFamily="34" charset="0"/>
              <a:buChar char="•"/>
              <a:defRPr/>
            </a:pP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9353" y="1484784"/>
            <a:ext cx="2255013" cy="3006683"/>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9034" b="16695"/>
          <a:stretch/>
        </p:blipFill>
        <p:spPr>
          <a:xfrm rot="5400000">
            <a:off x="2082364" y="2149464"/>
            <a:ext cx="2985544" cy="1656184"/>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15039" r="16785"/>
          <a:stretch/>
        </p:blipFill>
        <p:spPr>
          <a:xfrm>
            <a:off x="15857" y="3830785"/>
            <a:ext cx="3937656" cy="300280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7155" y="141651"/>
            <a:ext cx="3147948" cy="2351245"/>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12054" y="140726"/>
            <a:ext cx="3136226" cy="2352170"/>
          </a:xfrm>
          <a:prstGeom prst="rect">
            <a:avLst/>
          </a:prstGeom>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t="12639"/>
          <a:stretch/>
        </p:blipFill>
        <p:spPr>
          <a:xfrm>
            <a:off x="4468756" y="3830784"/>
            <a:ext cx="4601920" cy="300280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5171" y="282768"/>
            <a:ext cx="7959377" cy="5942424"/>
          </a:xfrm>
          <a:prstGeom prst="rect">
            <a:avLst/>
          </a:prstGeom>
        </p:spPr>
      </p:pic>
    </p:spTree>
    <p:extLst>
      <p:ext uri="{BB962C8B-B14F-4D97-AF65-F5344CB8AC3E}">
        <p14:creationId xmlns:p14="http://schemas.microsoft.com/office/powerpoint/2010/main" val="3986564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p:txBody>
          <a:bodyPr/>
          <a:lstStyle/>
          <a:p>
            <a:endParaRPr lang="en-US" smtClean="0"/>
          </a:p>
        </p:txBody>
      </p:sp>
      <p:sp>
        <p:nvSpPr>
          <p:cNvPr id="26627" name="Rectangle 3"/>
          <p:cNvSpPr>
            <a:spLocks noGrp="1"/>
          </p:cNvSpPr>
          <p:nvPr>
            <p:ph idx="1"/>
          </p:nvPr>
        </p:nvSpPr>
        <p:spPr>
          <a:xfrm>
            <a:off x="107504" y="1052736"/>
            <a:ext cx="8579296" cy="5544616"/>
          </a:xfrm>
        </p:spPr>
        <p:txBody>
          <a:bodyPr>
            <a:normAutofit fontScale="32500" lnSpcReduction="20000"/>
          </a:bodyPr>
          <a:lstStyle/>
          <a:p>
            <a:r>
              <a:rPr lang="en-GB" sz="4800" b="1" dirty="0">
                <a:latin typeface="Comic Sans MS" pitchFamily="66" charset="0"/>
              </a:rPr>
              <a:t>TALKING &amp; LISTENING</a:t>
            </a:r>
          </a:p>
          <a:p>
            <a:pPr lvl="0"/>
            <a:r>
              <a:rPr lang="en-GB" sz="4800" dirty="0" smtClean="0">
                <a:latin typeface="Comic Sans MS" pitchFamily="66" charset="0"/>
              </a:rPr>
              <a:t>TALKING &amp; LISTENING</a:t>
            </a:r>
          </a:p>
          <a:p>
            <a:pPr lvl="0"/>
            <a:r>
              <a:rPr lang="en-GB" sz="4800" dirty="0" smtClean="0">
                <a:latin typeface="Comic Sans MS" pitchFamily="66" charset="0"/>
              </a:rPr>
              <a:t>This </a:t>
            </a:r>
            <a:r>
              <a:rPr lang="en-GB" sz="4800" dirty="0">
                <a:latin typeface="Comic Sans MS" pitchFamily="66" charset="0"/>
              </a:rPr>
              <a:t>is very important. Children must learn to listen when others are talking, as this forms the basis of all other subjects</a:t>
            </a:r>
          </a:p>
          <a:p>
            <a:pPr lvl="0"/>
            <a:r>
              <a:rPr lang="en-GB" sz="4800" dirty="0">
                <a:latin typeface="Comic Sans MS" pitchFamily="66" charset="0"/>
              </a:rPr>
              <a:t>Encourage your child to listen to you at home, without interrupting and to take turns</a:t>
            </a:r>
          </a:p>
          <a:p>
            <a:r>
              <a:rPr lang="en-GB" sz="4800" dirty="0">
                <a:latin typeface="Comic Sans MS" pitchFamily="66" charset="0"/>
              </a:rPr>
              <a:t>  </a:t>
            </a:r>
          </a:p>
          <a:p>
            <a:r>
              <a:rPr lang="en-GB" sz="4800" dirty="0">
                <a:latin typeface="Comic Sans MS" pitchFamily="66" charset="0"/>
              </a:rPr>
              <a:t>READING</a:t>
            </a:r>
          </a:p>
          <a:p>
            <a:pPr lvl="0"/>
            <a:r>
              <a:rPr lang="en-GB" sz="4800" dirty="0">
                <a:latin typeface="Comic Sans MS" pitchFamily="66" charset="0"/>
              </a:rPr>
              <a:t>Shared books – carried out in school from the reading scheme and big books. Talking &amp; listening, grammar and comprehension are also taught through this scheme</a:t>
            </a:r>
          </a:p>
          <a:p>
            <a:pPr lvl="0"/>
            <a:r>
              <a:rPr lang="en-GB" sz="4800" dirty="0">
                <a:latin typeface="Comic Sans MS" pitchFamily="66" charset="0"/>
              </a:rPr>
              <a:t>Home readers are sent home, to be read with parents. These are easier books, to encourage reading.</a:t>
            </a:r>
          </a:p>
          <a:p>
            <a:pPr lvl="0"/>
            <a:r>
              <a:rPr lang="en-GB" sz="4800" dirty="0">
                <a:latin typeface="Comic Sans MS" pitchFamily="66" charset="0"/>
              </a:rPr>
              <a:t>Children have access to class library books and we also encourage parents to permit their children to join the local library. </a:t>
            </a:r>
          </a:p>
          <a:p>
            <a:pPr lvl="0"/>
            <a:r>
              <a:rPr lang="en-GB" sz="4800" dirty="0">
                <a:latin typeface="Comic Sans MS" pitchFamily="66" charset="0"/>
              </a:rPr>
              <a:t>We are also beginning the </a:t>
            </a:r>
            <a:r>
              <a:rPr lang="en-GB" sz="6200" u="sng" dirty="0">
                <a:latin typeface="Comic Sans MS" pitchFamily="66" charset="0"/>
              </a:rPr>
              <a:t>Accelerated Reading </a:t>
            </a:r>
            <a:r>
              <a:rPr lang="en-GB" sz="4800" dirty="0">
                <a:latin typeface="Comic Sans MS" pitchFamily="66" charset="0"/>
              </a:rPr>
              <a:t>scheme this year. We have some books in school but more can be accessed through the local library. Your child has a unique log on and can carry out quizzes in school on the books they have read. </a:t>
            </a:r>
          </a:p>
          <a:p>
            <a:pPr>
              <a:lnSpc>
                <a:spcPct val="80000"/>
              </a:lnSpc>
              <a:buFont typeface="Arial" charset="0"/>
              <a:buNone/>
            </a:pPr>
            <a:endParaRPr lang="en-GB" sz="1050" dirty="0" smtClean="0">
              <a:latin typeface="Comic Sans MS" pitchFamily="66" charset="0"/>
            </a:endParaRPr>
          </a:p>
        </p:txBody>
      </p:sp>
      <p:sp>
        <p:nvSpPr>
          <p:cNvPr id="26630" name="Title 1"/>
          <p:cNvSpPr>
            <a:spLocks/>
          </p:cNvSpPr>
          <p:nvPr/>
        </p:nvSpPr>
        <p:spPr bwMode="auto">
          <a:xfrm>
            <a:off x="457200" y="274638"/>
            <a:ext cx="8229600" cy="922337"/>
          </a:xfrm>
          <a:prstGeom prst="rect">
            <a:avLst/>
          </a:prstGeom>
          <a:noFill/>
          <a:ln w="9525">
            <a:noFill/>
            <a:miter lim="800000"/>
            <a:headEnd/>
            <a:tailEnd/>
          </a:ln>
        </p:spPr>
        <p:txBody>
          <a:bodyPr anchor="ctr"/>
          <a:lstStyle/>
          <a:p>
            <a:pPr algn="ctr"/>
            <a:r>
              <a:rPr lang="en-GB" sz="4400" dirty="0" err="1">
                <a:latin typeface="Comic Sans MS" pitchFamily="66" charset="0"/>
              </a:rPr>
              <a:t>Litearthacht</a:t>
            </a:r>
            <a:r>
              <a:rPr lang="en-GB" sz="4400" dirty="0">
                <a:latin typeface="Comic Sans MS" pitchFamily="66" charset="0"/>
              </a:rPr>
              <a:t> - Literacy</a:t>
            </a:r>
          </a:p>
        </p:txBody>
      </p:sp>
    </p:spTree>
    <p:extLst>
      <p:ext uri="{BB962C8B-B14F-4D97-AF65-F5344CB8AC3E}">
        <p14:creationId xmlns:p14="http://schemas.microsoft.com/office/powerpoint/2010/main" val="3319152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p:txBody>
          <a:bodyPr/>
          <a:lstStyle/>
          <a:p>
            <a:endParaRPr lang="en-US" smtClean="0"/>
          </a:p>
        </p:txBody>
      </p:sp>
      <p:sp>
        <p:nvSpPr>
          <p:cNvPr id="26627" name="Rectangle 3"/>
          <p:cNvSpPr>
            <a:spLocks noGrp="1"/>
          </p:cNvSpPr>
          <p:nvPr>
            <p:ph idx="1"/>
          </p:nvPr>
        </p:nvSpPr>
        <p:spPr>
          <a:xfrm>
            <a:off x="107504" y="1052736"/>
            <a:ext cx="8579296" cy="5544616"/>
          </a:xfrm>
        </p:spPr>
        <p:txBody>
          <a:bodyPr>
            <a:normAutofit/>
          </a:bodyPr>
          <a:lstStyle/>
          <a:p>
            <a:pPr lvl="0">
              <a:buClr>
                <a:srgbClr val="9DBFBE"/>
              </a:buClr>
            </a:pPr>
            <a:endParaRPr lang="en-GB" sz="1200" dirty="0" smtClean="0">
              <a:solidFill>
                <a:prstClr val="black">
                  <a:lumMod val="75000"/>
                  <a:lumOff val="25000"/>
                </a:prstClr>
              </a:solidFill>
              <a:latin typeface="Comic Sans MS" pitchFamily="66" charset="0"/>
            </a:endParaRPr>
          </a:p>
          <a:p>
            <a:pPr lvl="0">
              <a:buClr>
                <a:srgbClr val="9DBFBE"/>
              </a:buClr>
            </a:pPr>
            <a:endParaRPr lang="en-GB" sz="1200" dirty="0">
              <a:solidFill>
                <a:prstClr val="black">
                  <a:lumMod val="75000"/>
                  <a:lumOff val="25000"/>
                </a:prstClr>
              </a:solidFill>
              <a:latin typeface="Comic Sans MS" pitchFamily="66" charset="0"/>
            </a:endParaRPr>
          </a:p>
          <a:p>
            <a:pPr lvl="0">
              <a:buClr>
                <a:srgbClr val="9DBFBE"/>
              </a:buClr>
            </a:pPr>
            <a:endParaRPr lang="en-GB" sz="1200" dirty="0" smtClean="0">
              <a:solidFill>
                <a:prstClr val="black">
                  <a:lumMod val="75000"/>
                  <a:lumOff val="25000"/>
                </a:prstClr>
              </a:solidFill>
              <a:latin typeface="Comic Sans MS" pitchFamily="66" charset="0"/>
            </a:endParaRPr>
          </a:p>
          <a:p>
            <a:pPr marL="0" lvl="0" indent="0">
              <a:buClr>
                <a:srgbClr val="9DBFBE"/>
              </a:buClr>
              <a:buNone/>
            </a:pPr>
            <a:r>
              <a:rPr lang="en-GB" sz="1200" dirty="0" smtClean="0">
                <a:solidFill>
                  <a:prstClr val="black">
                    <a:lumMod val="75000"/>
                    <a:lumOff val="25000"/>
                  </a:prstClr>
                </a:solidFill>
                <a:latin typeface="Comic Sans MS" pitchFamily="66" charset="0"/>
              </a:rPr>
              <a:t>PHONICS </a:t>
            </a:r>
            <a:r>
              <a:rPr lang="en-GB" sz="1200" dirty="0">
                <a:solidFill>
                  <a:prstClr val="black">
                    <a:lumMod val="75000"/>
                    <a:lumOff val="25000"/>
                  </a:prstClr>
                </a:solidFill>
                <a:latin typeface="Comic Sans MS" pitchFamily="66" charset="0"/>
              </a:rPr>
              <a:t>&amp; SPELLINGS</a:t>
            </a:r>
          </a:p>
          <a:p>
            <a:pPr lvl="1">
              <a:buClr>
                <a:srgbClr val="9DBFBE"/>
              </a:buClr>
            </a:pPr>
            <a:r>
              <a:rPr lang="en-GB" sz="1200" dirty="0">
                <a:solidFill>
                  <a:prstClr val="black">
                    <a:lumMod val="75000"/>
                    <a:lumOff val="25000"/>
                  </a:prstClr>
                </a:solidFill>
                <a:latin typeface="Comic Sans MS" pitchFamily="66" charset="0"/>
              </a:rPr>
              <a:t>Phonics play a very important part in reading and spellings</a:t>
            </a:r>
          </a:p>
          <a:p>
            <a:pPr lvl="1">
              <a:buClr>
                <a:srgbClr val="9DBFBE"/>
              </a:buClr>
            </a:pPr>
            <a:r>
              <a:rPr lang="en-GB" sz="1200" dirty="0">
                <a:solidFill>
                  <a:prstClr val="black">
                    <a:lumMod val="75000"/>
                    <a:lumOff val="25000"/>
                  </a:prstClr>
                </a:solidFill>
                <a:latin typeface="Comic Sans MS" pitchFamily="66" charset="0"/>
              </a:rPr>
              <a:t>Pupils will learn the different sounds and how to combine them to make words</a:t>
            </a:r>
          </a:p>
          <a:p>
            <a:pPr lvl="1">
              <a:buClr>
                <a:srgbClr val="9DBFBE"/>
              </a:buClr>
            </a:pPr>
            <a:r>
              <a:rPr lang="en-GB" sz="1200" dirty="0">
                <a:solidFill>
                  <a:prstClr val="black">
                    <a:lumMod val="75000"/>
                    <a:lumOff val="25000"/>
                  </a:prstClr>
                </a:solidFill>
                <a:latin typeface="Comic Sans MS" pitchFamily="66" charset="0"/>
              </a:rPr>
              <a:t>Pupils focus on a different stage or principal of phonics blending each week </a:t>
            </a:r>
          </a:p>
          <a:p>
            <a:pPr lvl="1">
              <a:buClr>
                <a:srgbClr val="9DBFBE"/>
              </a:buClr>
            </a:pPr>
            <a:r>
              <a:rPr lang="en-GB" sz="1200" dirty="0">
                <a:solidFill>
                  <a:prstClr val="black">
                    <a:lumMod val="75000"/>
                    <a:lumOff val="25000"/>
                  </a:prstClr>
                </a:solidFill>
                <a:latin typeface="Comic Sans MS" pitchFamily="66" charset="0"/>
              </a:rPr>
              <a:t>Phonics comprehension is checked on Fridays through a short dictation test. </a:t>
            </a:r>
          </a:p>
          <a:p>
            <a:pPr lvl="1">
              <a:buClr>
                <a:srgbClr val="9DBFBE"/>
              </a:buClr>
            </a:pPr>
            <a:r>
              <a:rPr lang="en-GB" sz="1200" dirty="0">
                <a:solidFill>
                  <a:prstClr val="black">
                    <a:lumMod val="75000"/>
                    <a:lumOff val="25000"/>
                  </a:prstClr>
                </a:solidFill>
                <a:latin typeface="Comic Sans MS" pitchFamily="66" charset="0"/>
              </a:rPr>
              <a:t> </a:t>
            </a:r>
          </a:p>
          <a:p>
            <a:pPr lvl="0">
              <a:buClr>
                <a:srgbClr val="9DBFBE"/>
              </a:buClr>
            </a:pPr>
            <a:r>
              <a:rPr lang="en-GB" sz="1200" dirty="0">
                <a:solidFill>
                  <a:prstClr val="black">
                    <a:lumMod val="75000"/>
                    <a:lumOff val="25000"/>
                  </a:prstClr>
                </a:solidFill>
                <a:latin typeface="Comic Sans MS" pitchFamily="66" charset="0"/>
              </a:rPr>
              <a:t>WRITING</a:t>
            </a:r>
          </a:p>
          <a:p>
            <a:pPr lvl="0">
              <a:buClr>
                <a:srgbClr val="9DBFBE"/>
              </a:buClr>
            </a:pPr>
            <a:r>
              <a:rPr lang="en-GB" sz="1200" dirty="0">
                <a:solidFill>
                  <a:prstClr val="black">
                    <a:lumMod val="75000"/>
                    <a:lumOff val="25000"/>
                  </a:prstClr>
                </a:solidFill>
                <a:latin typeface="Comic Sans MS" pitchFamily="66" charset="0"/>
              </a:rPr>
              <a:t>Correct letter formation and cursive writing</a:t>
            </a:r>
          </a:p>
          <a:p>
            <a:pPr lvl="0">
              <a:buClr>
                <a:srgbClr val="9DBFBE"/>
              </a:buClr>
            </a:pPr>
            <a:r>
              <a:rPr lang="en-GB" sz="1200" dirty="0">
                <a:solidFill>
                  <a:prstClr val="black">
                    <a:lumMod val="75000"/>
                    <a:lumOff val="25000"/>
                  </a:prstClr>
                </a:solidFill>
                <a:latin typeface="Comic Sans MS" pitchFamily="66" charset="0"/>
              </a:rPr>
              <a:t>Grammar and punctuation</a:t>
            </a:r>
          </a:p>
          <a:p>
            <a:pPr lvl="0">
              <a:buClr>
                <a:srgbClr val="9DBFBE"/>
              </a:buClr>
            </a:pPr>
            <a:r>
              <a:rPr lang="en-GB" sz="1200" dirty="0">
                <a:solidFill>
                  <a:prstClr val="black">
                    <a:lumMod val="75000"/>
                    <a:lumOff val="25000"/>
                  </a:prstClr>
                </a:solidFill>
                <a:latin typeface="Comic Sans MS" pitchFamily="66" charset="0"/>
              </a:rPr>
              <a:t>Poetry and letter writing</a:t>
            </a:r>
          </a:p>
          <a:p>
            <a:pPr lvl="0">
              <a:buClr>
                <a:srgbClr val="9DBFBE"/>
              </a:buClr>
            </a:pPr>
            <a:r>
              <a:rPr lang="en-GB" sz="1200" dirty="0">
                <a:solidFill>
                  <a:prstClr val="black">
                    <a:lumMod val="75000"/>
                    <a:lumOff val="25000"/>
                  </a:prstClr>
                </a:solidFill>
                <a:latin typeface="Comic Sans MS" pitchFamily="66" charset="0"/>
              </a:rPr>
              <a:t>Different forms of writing are taught throughout the year </a:t>
            </a:r>
            <a:r>
              <a:rPr lang="en-GB" sz="1200" dirty="0" err="1">
                <a:solidFill>
                  <a:prstClr val="black">
                    <a:lumMod val="75000"/>
                    <a:lumOff val="25000"/>
                  </a:prstClr>
                </a:solidFill>
                <a:latin typeface="Comic Sans MS" pitchFamily="66" charset="0"/>
              </a:rPr>
              <a:t>eg</a:t>
            </a:r>
            <a:r>
              <a:rPr lang="en-GB" sz="1200" dirty="0">
                <a:solidFill>
                  <a:prstClr val="black">
                    <a:lumMod val="75000"/>
                    <a:lumOff val="25000"/>
                  </a:prstClr>
                </a:solidFill>
                <a:latin typeface="Comic Sans MS" pitchFamily="66" charset="0"/>
              </a:rPr>
              <a:t>. recount, instructional, narrative, etc. </a:t>
            </a:r>
          </a:p>
          <a:p>
            <a:pPr lvl="0">
              <a:buClr>
                <a:srgbClr val="9DBFBE"/>
              </a:buClr>
            </a:pPr>
            <a:r>
              <a:rPr lang="en-GB" sz="1200" dirty="0">
                <a:solidFill>
                  <a:prstClr val="black">
                    <a:lumMod val="75000"/>
                    <a:lumOff val="25000"/>
                  </a:prstClr>
                </a:solidFill>
                <a:latin typeface="Comic Sans MS" pitchFamily="66" charset="0"/>
              </a:rPr>
              <a:t>Presentation of this work is very important</a:t>
            </a:r>
          </a:p>
          <a:p>
            <a:pPr>
              <a:lnSpc>
                <a:spcPct val="80000"/>
              </a:lnSpc>
              <a:buFont typeface="Arial" charset="0"/>
              <a:buNone/>
            </a:pPr>
            <a:endParaRPr lang="en-GB" sz="1050" dirty="0" smtClean="0">
              <a:latin typeface="Comic Sans MS" pitchFamily="66" charset="0"/>
            </a:endParaRPr>
          </a:p>
        </p:txBody>
      </p:sp>
      <p:sp>
        <p:nvSpPr>
          <p:cNvPr id="26630" name="Title 1"/>
          <p:cNvSpPr>
            <a:spLocks/>
          </p:cNvSpPr>
          <p:nvPr/>
        </p:nvSpPr>
        <p:spPr bwMode="auto">
          <a:xfrm>
            <a:off x="457200" y="274638"/>
            <a:ext cx="8229600" cy="922337"/>
          </a:xfrm>
          <a:prstGeom prst="rect">
            <a:avLst/>
          </a:prstGeom>
          <a:noFill/>
          <a:ln w="9525">
            <a:noFill/>
            <a:miter lim="800000"/>
            <a:headEnd/>
            <a:tailEnd/>
          </a:ln>
        </p:spPr>
        <p:txBody>
          <a:bodyPr anchor="ctr"/>
          <a:lstStyle/>
          <a:p>
            <a:pPr algn="ctr"/>
            <a:r>
              <a:rPr lang="en-GB" sz="4400" dirty="0" err="1">
                <a:latin typeface="Comic Sans MS" pitchFamily="66" charset="0"/>
              </a:rPr>
              <a:t>Litearthacht</a:t>
            </a:r>
            <a:r>
              <a:rPr lang="en-GB" sz="4400" dirty="0">
                <a:latin typeface="Comic Sans MS" pitchFamily="66" charset="0"/>
              </a:rPr>
              <a:t> - Literacy</a:t>
            </a:r>
          </a:p>
        </p:txBody>
      </p:sp>
    </p:spTree>
    <p:extLst>
      <p:ext uri="{BB962C8B-B14F-4D97-AF65-F5344CB8AC3E}">
        <p14:creationId xmlns:p14="http://schemas.microsoft.com/office/powerpoint/2010/main" val="33191521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323850" y="260350"/>
            <a:ext cx="8640763" cy="1585913"/>
          </a:xfrm>
          <a:prstGeom prst="rect">
            <a:avLst/>
          </a:prstGeom>
          <a:ln>
            <a:noFill/>
          </a:ln>
          <a:effectLst>
            <a:softEdge rad="112500"/>
          </a:effectLst>
        </p:spPr>
      </p:pic>
      <p:sp>
        <p:nvSpPr>
          <p:cNvPr id="2" name="Title 1"/>
          <p:cNvSpPr>
            <a:spLocks noGrp="1"/>
          </p:cNvSpPr>
          <p:nvPr>
            <p:ph type="title"/>
          </p:nvPr>
        </p:nvSpPr>
        <p:spPr/>
        <p:txBody>
          <a:bodyPr/>
          <a:lstStyle/>
          <a:p>
            <a:r>
              <a:rPr lang="en-GB" dirty="0" err="1" smtClean="0"/>
              <a:t>Uimhirtheacht</a:t>
            </a:r>
            <a:r>
              <a:rPr lang="en-GB" dirty="0" smtClean="0"/>
              <a:t> / Numeracy</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endParaRPr lang="en-GB" sz="2400" dirty="0"/>
          </a:p>
          <a:p>
            <a:pPr lvl="0"/>
            <a:r>
              <a:rPr lang="en-GB" sz="2400" dirty="0"/>
              <a:t>The month of September is spent in basic revision</a:t>
            </a:r>
          </a:p>
          <a:p>
            <a:pPr lvl="0"/>
            <a:r>
              <a:rPr lang="en-GB" sz="2400" dirty="0"/>
              <a:t>Pupils will be introduced to numbers up to 10,000 </a:t>
            </a:r>
          </a:p>
          <a:p>
            <a:pPr lvl="0"/>
            <a:r>
              <a:rPr lang="en-GB" sz="2400" dirty="0"/>
              <a:t>The four rules of adding, subtracting, multiplying and dividing </a:t>
            </a:r>
          </a:p>
          <a:p>
            <a:pPr lvl="0"/>
            <a:r>
              <a:rPr lang="en-GB" sz="2400" dirty="0"/>
              <a:t>Money – it is helpful to let children handle money at home</a:t>
            </a:r>
          </a:p>
          <a:p>
            <a:pPr lvl="0"/>
            <a:r>
              <a:rPr lang="en-GB" sz="2400" dirty="0"/>
              <a:t>Shape and space – 2D and 3D shapes</a:t>
            </a:r>
          </a:p>
          <a:p>
            <a:pPr lvl="0"/>
            <a:r>
              <a:rPr lang="en-GB" sz="2400" dirty="0"/>
              <a:t>Measurement – length, weight, capacity, volume and time</a:t>
            </a:r>
          </a:p>
          <a:p>
            <a:pPr lvl="0"/>
            <a:r>
              <a:rPr lang="en-GB" sz="2400" dirty="0"/>
              <a:t>Data handling –drawing and interpreting graphs</a:t>
            </a:r>
          </a:p>
          <a:p>
            <a:pPr lvl="0"/>
            <a:r>
              <a:rPr lang="en-GB" sz="2400" dirty="0"/>
              <a:t>Mental maths – various games / exercises in class</a:t>
            </a:r>
          </a:p>
          <a:p>
            <a:endParaRPr lang="en-GB" sz="2400" dirty="0"/>
          </a:p>
        </p:txBody>
      </p:sp>
    </p:spTree>
    <p:extLst>
      <p:ext uri="{BB962C8B-B14F-4D97-AF65-F5344CB8AC3E}">
        <p14:creationId xmlns:p14="http://schemas.microsoft.com/office/powerpoint/2010/main" val="109879827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1165</TotalTime>
  <Words>1578</Words>
  <Application>Microsoft Office PowerPoint</Application>
  <PresentationFormat>On-screen Show (4:3)</PresentationFormat>
  <Paragraphs>174</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Comic Sans MS</vt:lpstr>
      <vt:lpstr>Symbol</vt:lpstr>
      <vt:lpstr>Times New Roman</vt:lpstr>
      <vt:lpstr>ヒラギノ角ゴ Pro W3</vt:lpstr>
      <vt:lpstr>Retrospect</vt:lpstr>
      <vt:lpstr>Fáilte go  Bunscoil Bheanna Boirche  </vt:lpstr>
      <vt:lpstr> Curaclam  - Curriculum</vt:lpstr>
      <vt:lpstr>PowerPoint Presentation</vt:lpstr>
      <vt:lpstr>Curaclam (ar lean…) Curriculum (continued…)</vt:lpstr>
      <vt:lpstr>PowerPoint Presentation</vt:lpstr>
      <vt:lpstr>PowerPoint Presentation</vt:lpstr>
      <vt:lpstr>PowerPoint Presentation</vt:lpstr>
      <vt:lpstr>PowerPoint Presentation</vt:lpstr>
      <vt:lpstr>Uimhirtheacht / Numeracy</vt:lpstr>
      <vt:lpstr>PowerPoint Presentation</vt:lpstr>
      <vt:lpstr>Spóirt</vt:lpstr>
      <vt:lpstr> Imeachtaí Seach-churaclaim Extra-curricular activities </vt:lpstr>
      <vt:lpstr>An Lá Scoile The School Day</vt:lpstr>
      <vt:lpstr>Éide Scoile School Uniform</vt:lpstr>
      <vt:lpstr>PowerPoint Presentation</vt:lpstr>
      <vt:lpstr>Poncúlacht - Punctuality</vt:lpstr>
      <vt:lpstr>Tuismitheoirí - Parents</vt:lpstr>
      <vt:lpstr>PowerPoint Presentation</vt:lpstr>
      <vt:lpstr>Polasaithe Scoile School Policies</vt:lpstr>
      <vt:lpstr>Ag cuidiú le do pháiste  Supporting your child</vt:lpstr>
      <vt:lpstr>Ag cuidiú le do pháiste  Supporting your child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Fáilte go Bunscoil Bheanna Boirche Welcome!</dc:title>
  <dc:creator>Boden</dc:creator>
  <cp:lastModifiedBy>S Ni Thumain</cp:lastModifiedBy>
  <cp:revision>63</cp:revision>
  <cp:lastPrinted>2018-09-20T11:47:52Z</cp:lastPrinted>
  <dcterms:created xsi:type="dcterms:W3CDTF">2012-11-16T18:41:46Z</dcterms:created>
  <dcterms:modified xsi:type="dcterms:W3CDTF">2018-09-20T15:46:23Z</dcterms:modified>
</cp:coreProperties>
</file>