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85" r:id="rId17"/>
    <p:sldId id="274" r:id="rId18"/>
    <p:sldId id="270" r:id="rId19"/>
    <p:sldId id="273" r:id="rId20"/>
    <p:sldId id="271" r:id="rId21"/>
    <p:sldId id="272"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xrCPQNd6ElV3OYM1To+hLlMqs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780DBF-B1FF-4CB7-AD2D-FFAF335C0662}">
  <a:tblStyle styleId="{A4780DBF-B1FF-4CB7-AD2D-FFAF335C06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27e91d61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f27e91d61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20: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20: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8650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198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f27e91d61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f27e91d61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27e91d61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f27e91d61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5c332896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5c332896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15"/>
          <p:cNvGrpSpPr/>
          <p:nvPr/>
        </p:nvGrpSpPr>
        <p:grpSpPr>
          <a:xfrm>
            <a:off x="0" y="-8467"/>
            <a:ext cx="12192000" cy="6866467"/>
            <a:chOff x="0" y="-8467"/>
            <a:chExt cx="12192000" cy="6866467"/>
          </a:xfrm>
        </p:grpSpPr>
        <p:cxnSp>
          <p:nvCxnSpPr>
            <p:cNvPr id="24" name="Google Shape;24;p15"/>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25" name="Google Shape;25;p15"/>
            <p:cNvCxnSpPr/>
            <p:nvPr/>
          </p:nvCxnSpPr>
          <p:spPr>
            <a:xfrm flipH="1">
              <a:off x="7425267" y="3681413"/>
              <a:ext cx="4763558" cy="3176587"/>
            </a:xfrm>
            <a:prstGeom prst="straightConnector1">
              <a:avLst/>
            </a:prstGeom>
            <a:noFill/>
            <a:ln w="9525" cap="flat" cmpd="sng">
              <a:solidFill>
                <a:srgbClr val="262626"/>
              </a:solidFill>
              <a:prstDash val="solid"/>
              <a:round/>
              <a:headEnd type="none" w="sm" len="sm"/>
              <a:tailEnd type="none" w="sm" len="sm"/>
            </a:ln>
          </p:spPr>
        </p:cxnSp>
        <p:sp>
          <p:nvSpPr>
            <p:cNvPr id="26" name="Google Shape;26;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1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1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1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1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5"/>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15"/>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FEFEFE"/>
                </a:solidFill>
              </a:defRPr>
            </a:lvl1pPr>
            <a:lvl2pPr lvl="1" algn="ctr">
              <a:spcBef>
                <a:spcPts val="1000"/>
              </a:spcBef>
              <a:spcAft>
                <a:spcPts val="0"/>
              </a:spcAft>
              <a:buSzPts val="1280"/>
              <a:buNone/>
              <a:defRPr>
                <a:solidFill>
                  <a:schemeClr val="lt1"/>
                </a:solidFill>
              </a:defRPr>
            </a:lvl2pPr>
            <a:lvl3pPr lvl="2" algn="ctr">
              <a:spcBef>
                <a:spcPts val="1000"/>
              </a:spcBef>
              <a:spcAft>
                <a:spcPts val="0"/>
              </a:spcAft>
              <a:buSzPts val="1120"/>
              <a:buNone/>
              <a:defRPr>
                <a:solidFill>
                  <a:schemeClr val="lt1"/>
                </a:solidFill>
              </a:defRPr>
            </a:lvl3pPr>
            <a:lvl4pPr lvl="3" algn="ctr">
              <a:spcBef>
                <a:spcPts val="1000"/>
              </a:spcBef>
              <a:spcAft>
                <a:spcPts val="0"/>
              </a:spcAft>
              <a:buSzPts val="960"/>
              <a:buNone/>
              <a:defRPr>
                <a:solidFill>
                  <a:schemeClr val="lt1"/>
                </a:solidFill>
              </a:defRPr>
            </a:lvl4pPr>
            <a:lvl5pPr lvl="4" algn="ctr">
              <a:spcBef>
                <a:spcPts val="1000"/>
              </a:spcBef>
              <a:spcAft>
                <a:spcPts val="0"/>
              </a:spcAft>
              <a:buSzPts val="960"/>
              <a:buNone/>
              <a:defRPr>
                <a:solidFill>
                  <a:schemeClr val="lt1"/>
                </a:solidFill>
              </a:defRPr>
            </a:lvl5pPr>
            <a:lvl6pPr lvl="5" algn="ctr">
              <a:spcBef>
                <a:spcPts val="1000"/>
              </a:spcBef>
              <a:spcAft>
                <a:spcPts val="0"/>
              </a:spcAft>
              <a:buSzPts val="960"/>
              <a:buNone/>
              <a:defRPr>
                <a:solidFill>
                  <a:schemeClr val="lt1"/>
                </a:solidFill>
              </a:defRPr>
            </a:lvl6pPr>
            <a:lvl7pPr lvl="6" algn="ctr">
              <a:spcBef>
                <a:spcPts val="1000"/>
              </a:spcBef>
              <a:spcAft>
                <a:spcPts val="0"/>
              </a:spcAft>
              <a:buSzPts val="960"/>
              <a:buNone/>
              <a:defRPr>
                <a:solidFill>
                  <a:schemeClr val="lt1"/>
                </a:solidFill>
              </a:defRPr>
            </a:lvl7pPr>
            <a:lvl8pPr lvl="7" algn="ctr">
              <a:spcBef>
                <a:spcPts val="1000"/>
              </a:spcBef>
              <a:spcAft>
                <a:spcPts val="0"/>
              </a:spcAft>
              <a:buSzPts val="960"/>
              <a:buNone/>
              <a:defRPr>
                <a:solidFill>
                  <a:schemeClr val="lt1"/>
                </a:solidFill>
              </a:defRPr>
            </a:lvl8pPr>
            <a:lvl9pPr lvl="8" algn="ctr">
              <a:spcBef>
                <a:spcPts val="1000"/>
              </a:spcBef>
              <a:spcAft>
                <a:spcPts val="0"/>
              </a:spcAft>
              <a:buSzPts val="960"/>
              <a:buNone/>
              <a:defRPr>
                <a:solidFill>
                  <a:schemeClr val="lt1"/>
                </a:solidFill>
              </a:defRPr>
            </a:lvl9pPr>
          </a:lstStyle>
          <a:p>
            <a:endParaRPr/>
          </a:p>
        </p:txBody>
      </p:sp>
      <p:sp>
        <p:nvSpPr>
          <p:cNvPr id="36" name="Google Shape;36;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3" name="Google Shape;93;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5"/>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FEFEFE"/>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25"/>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0" name="Google Shape;10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
        <p:nvSpPr>
          <p:cNvPr id="103" name="Google Shape;103;p2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ga-IE" sz="8000">
                <a:solidFill>
                  <a:schemeClr val="accent1"/>
                </a:solidFill>
                <a:latin typeface="Arial"/>
                <a:ea typeface="Arial"/>
                <a:cs typeface="Arial"/>
                <a:sym typeface="Arial"/>
              </a:rPr>
              <a:t>“</a:t>
            </a:r>
            <a:endParaRPr/>
          </a:p>
        </p:txBody>
      </p:sp>
      <p:sp>
        <p:nvSpPr>
          <p:cNvPr id="104" name="Google Shape;104;p2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ga-IE"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6"/>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8" name="Google Shape;108;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FEFEFE"/>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2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15" name="Google Shape;115;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
        <p:nvSpPr>
          <p:cNvPr id="118" name="Google Shape;118;p2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ga-IE" sz="8000">
                <a:solidFill>
                  <a:schemeClr val="accent1"/>
                </a:solidFill>
                <a:latin typeface="Arial"/>
                <a:ea typeface="Arial"/>
                <a:cs typeface="Arial"/>
                <a:sym typeface="Arial"/>
              </a:rPr>
              <a:t>“</a:t>
            </a:r>
            <a:endParaRPr/>
          </a:p>
        </p:txBody>
      </p:sp>
      <p:sp>
        <p:nvSpPr>
          <p:cNvPr id="119" name="Google Shape;119;p2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ga-IE"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2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24" name="Google Shape;124;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9"/>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0"/>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33"/>
          <p:cNvSpPr txBox="1">
            <a:spLocks noGrp="1"/>
          </p:cNvSpPr>
          <p:nvPr>
            <p:ph type="title"/>
          </p:nvPr>
        </p:nvSpPr>
        <p:spPr>
          <a:xfrm>
            <a:off x="415600" y="593367"/>
            <a:ext cx="11360800" cy="763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33"/>
          <p:cNvSpPr txBox="1">
            <a:spLocks noGrp="1"/>
          </p:cNvSpPr>
          <p:nvPr>
            <p:ph type="body" idx="1"/>
          </p:nvPr>
        </p:nvSpPr>
        <p:spPr>
          <a:xfrm>
            <a:off x="415600" y="1536633"/>
            <a:ext cx="11360800" cy="45552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6" name="Google Shape;26;p33"/>
          <p:cNvSpPr txBox="1">
            <a:spLocks noGrp="1"/>
          </p:cNvSpPr>
          <p:nvPr>
            <p:ph type="sldNum" idx="12"/>
          </p:nvPr>
        </p:nvSpPr>
        <p:spPr>
          <a:xfrm>
            <a:off x="11296611" y="6217622"/>
            <a:ext cx="7316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0763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2" name="Google Shape;42;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FEFEFE"/>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48" name="Google Shape;48;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4" name="Google Shape;54;p18"/>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5" name="Google Shape;55;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1" name="Google Shape;61;p19"/>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19"/>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3" name="Google Shape;63;p19"/>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2"/>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22"/>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a:spLocks noGrp="1"/>
          </p:cNvSpPr>
          <p:nvPr>
            <p:ph type="pic" idx="2"/>
          </p:nvPr>
        </p:nvSpPr>
        <p:spPr>
          <a:xfrm>
            <a:off x="677334" y="609600"/>
            <a:ext cx="8596668" cy="3845718"/>
          </a:xfrm>
          <a:prstGeom prst="rect">
            <a:avLst/>
          </a:prstGeom>
          <a:noFill/>
          <a:ln>
            <a:noFill/>
          </a:ln>
        </p:spPr>
      </p:sp>
      <p:sp>
        <p:nvSpPr>
          <p:cNvPr id="86" name="Google Shape;86;p23"/>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grpSp>
        <p:nvGrpSpPr>
          <p:cNvPr id="6" name="Google Shape;6;p14"/>
          <p:cNvGrpSpPr/>
          <p:nvPr/>
        </p:nvGrpSpPr>
        <p:grpSpPr>
          <a:xfrm>
            <a:off x="0" y="-8467"/>
            <a:ext cx="12192000" cy="6866467"/>
            <a:chOff x="0" y="-8467"/>
            <a:chExt cx="12192000" cy="6866467"/>
          </a:xfrm>
        </p:grpSpPr>
        <p:cxnSp>
          <p:nvCxnSpPr>
            <p:cNvPr id="7" name="Google Shape;7;p14"/>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8" name="Google Shape;8;p14"/>
            <p:cNvCxnSpPr/>
            <p:nvPr/>
          </p:nvCxnSpPr>
          <p:spPr>
            <a:xfrm flipH="1">
              <a:off x="7425267" y="3681413"/>
              <a:ext cx="4763558" cy="3176587"/>
            </a:xfrm>
            <a:prstGeom prst="straightConnector1">
              <a:avLst/>
            </a:prstGeom>
            <a:noFill/>
            <a:ln w="9525" cap="flat" cmpd="sng">
              <a:solidFill>
                <a:srgbClr val="262626"/>
              </a:solidFill>
              <a:prstDash val="solid"/>
              <a:round/>
              <a:headEnd type="none" w="sm" len="sm"/>
              <a:tailEnd type="none" w="sm" len="sm"/>
            </a:ln>
          </p:spPr>
        </p:cxnSp>
        <p:sp>
          <p:nvSpPr>
            <p:cNvPr id="9" name="Google Shape;9;p1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4"/>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4"/>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8" name="Google Shape;18;p1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FEFEFE"/>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FEFEFE"/>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FEFEFE"/>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FEFEFE"/>
                </a:solidFill>
                <a:latin typeface="Trebuchet MS"/>
                <a:ea typeface="Trebuchet MS"/>
                <a:cs typeface="Trebuchet MS"/>
                <a:sym typeface="Trebuchet MS"/>
              </a:defRPr>
            </a:lvl9pPr>
          </a:lstStyle>
          <a:p>
            <a:endParaRPr/>
          </a:p>
        </p:txBody>
      </p:sp>
      <p:sp>
        <p:nvSpPr>
          <p:cNvPr id="19" name="Google Shape;19;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0" name="Google Shape;20;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1" name="Google Shape;21;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ga-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earma.ie/" TargetMode="External"/><Relationship Id="rId7" Type="http://schemas.openxmlformats.org/officeDocument/2006/relationships/hyperlink" Target="https://www.c2kschools.net/standard/Index.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sumdog.com/" TargetMode="External"/><Relationship Id="rId5" Type="http://schemas.openxmlformats.org/officeDocument/2006/relationships/hyperlink" Target="http://www.topmarks.com/" TargetMode="External"/><Relationship Id="rId4" Type="http://schemas.openxmlformats.org/officeDocument/2006/relationships/hyperlink" Target="http://www.focloir.i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5400"/>
              <a:buFont typeface="Trebuchet MS"/>
              <a:buNone/>
            </a:pPr>
            <a:r>
              <a:rPr lang="ga-IE" sz="4400">
                <a:solidFill>
                  <a:schemeClr val="lt1"/>
                </a:solidFill>
                <a:latin typeface="Arial"/>
                <a:ea typeface="Arial"/>
                <a:cs typeface="Arial"/>
                <a:sym typeface="Arial"/>
              </a:rPr>
              <a:t>Cruinniú Curaclaim</a:t>
            </a:r>
            <a:endParaRPr sz="4400">
              <a:solidFill>
                <a:schemeClr val="lt1"/>
              </a:solidFill>
              <a:latin typeface="Arial"/>
              <a:ea typeface="Arial"/>
              <a:cs typeface="Arial"/>
              <a:sym typeface="Arial"/>
            </a:endParaRPr>
          </a:p>
          <a:p>
            <a:pPr marL="0" lvl="0" indent="0" algn="ctr" rtl="0">
              <a:lnSpc>
                <a:spcPct val="115000"/>
              </a:lnSpc>
              <a:spcBef>
                <a:spcPts val="800"/>
              </a:spcBef>
              <a:spcAft>
                <a:spcPts val="0"/>
              </a:spcAft>
              <a:buClr>
                <a:schemeClr val="dk1"/>
              </a:buClr>
              <a:buSzPts val="1100"/>
              <a:buFont typeface="Arial"/>
              <a:buNone/>
            </a:pPr>
            <a:r>
              <a:rPr lang="ga-IE" sz="3200">
                <a:solidFill>
                  <a:schemeClr val="lt1"/>
                </a:solidFill>
                <a:latin typeface="Arial"/>
                <a:ea typeface="Arial"/>
                <a:cs typeface="Arial"/>
                <a:sym typeface="Arial"/>
              </a:rPr>
              <a:t>                     Curriculum Meeting</a:t>
            </a:r>
            <a:endParaRPr sz="3200">
              <a:solidFill>
                <a:schemeClr val="lt1"/>
              </a:solidFill>
              <a:latin typeface="Arial"/>
              <a:ea typeface="Arial"/>
              <a:cs typeface="Arial"/>
              <a:sym typeface="Arial"/>
            </a:endParaRPr>
          </a:p>
          <a:p>
            <a:pPr marL="0" lvl="0" indent="0" algn="r" rtl="0">
              <a:spcBef>
                <a:spcPts val="0"/>
              </a:spcBef>
              <a:spcAft>
                <a:spcPts val="0"/>
              </a:spcAft>
              <a:buClr>
                <a:schemeClr val="accent1"/>
              </a:buClr>
              <a:buSzPts val="5400"/>
              <a:buFont typeface="Trebuchet MS"/>
              <a:buNone/>
            </a:pPr>
            <a:endParaRPr sz="4400">
              <a:solidFill>
                <a:schemeClr val="lt1"/>
              </a:solidFill>
              <a:latin typeface="Arial"/>
              <a:ea typeface="Arial"/>
              <a:cs typeface="Arial"/>
              <a:sym typeface="Arial"/>
            </a:endParaRPr>
          </a:p>
        </p:txBody>
      </p:sp>
      <p:sp>
        <p:nvSpPr>
          <p:cNvPr id="144" name="Google Shape;144;p1"/>
          <p:cNvSpPr txBox="1">
            <a:spLocks noGrp="1"/>
          </p:cNvSpPr>
          <p:nvPr>
            <p:ph type="subTitle" idx="1"/>
          </p:nvPr>
        </p:nvSpPr>
        <p:spPr>
          <a:xfrm>
            <a:off x="2049992" y="4050833"/>
            <a:ext cx="7767000" cy="1096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440"/>
              <a:buNone/>
            </a:pPr>
            <a:r>
              <a:rPr lang="ga-IE" sz="2500"/>
              <a:t>                                Rang 6</a:t>
            </a:r>
            <a:endParaRPr sz="2500"/>
          </a:p>
          <a:p>
            <a:pPr marL="0" lvl="0" indent="0" algn="r" rtl="0">
              <a:spcBef>
                <a:spcPts val="1000"/>
              </a:spcBef>
              <a:spcAft>
                <a:spcPts val="0"/>
              </a:spcAft>
              <a:buSzPts val="1440"/>
              <a:buNone/>
            </a:pPr>
            <a:r>
              <a:rPr lang="ga-IE" sz="2500"/>
              <a:t>Múinteoir Caoimhe</a:t>
            </a:r>
            <a:endParaRPr sz="2500"/>
          </a:p>
        </p:txBody>
      </p:sp>
      <p:sp>
        <p:nvSpPr>
          <p:cNvPr id="145" name="Google Shape;145;p1"/>
          <p:cNvSpPr txBox="1"/>
          <p:nvPr/>
        </p:nvSpPr>
        <p:spPr>
          <a:xfrm>
            <a:off x="1507077" y="966650"/>
            <a:ext cx="8400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ga-IE" sz="3600" b="0" i="0" u="none" strike="noStrike" cap="none">
                <a:solidFill>
                  <a:schemeClr val="lt1"/>
                </a:solidFill>
                <a:latin typeface="Trebuchet MS"/>
                <a:ea typeface="Trebuchet MS"/>
                <a:cs typeface="Trebuchet MS"/>
                <a:sym typeface="Trebuchet MS"/>
              </a:rPr>
              <a:t> </a:t>
            </a:r>
            <a:r>
              <a:rPr lang="ga-IE" sz="3600">
                <a:solidFill>
                  <a:schemeClr val="lt1"/>
                </a:solidFill>
                <a:latin typeface="Trebuchet MS"/>
                <a:ea typeface="Trebuchet MS"/>
                <a:cs typeface="Trebuchet MS"/>
                <a:sym typeface="Trebuchet MS"/>
              </a:rPr>
              <a:t>Bunscoil Bheanna Boirche</a:t>
            </a:r>
            <a:endParaRPr sz="3600">
              <a:solidFill>
                <a:schemeClr val="lt1"/>
              </a:solidFill>
              <a:latin typeface="Trebuchet MS"/>
              <a:ea typeface="Trebuchet MS"/>
              <a:cs typeface="Trebuchet MS"/>
              <a:sym typeface="Trebuchet MS"/>
            </a:endParaRPr>
          </a:p>
        </p:txBody>
      </p:sp>
      <p:pic>
        <p:nvPicPr>
          <p:cNvPr id="2" name="Picture 1"/>
          <p:cNvPicPr>
            <a:picLocks noChangeAspect="1"/>
          </p:cNvPicPr>
          <p:nvPr/>
        </p:nvPicPr>
        <p:blipFill>
          <a:blip r:embed="rId3"/>
          <a:stretch>
            <a:fillRect/>
          </a:stretch>
        </p:blipFill>
        <p:spPr>
          <a:xfrm>
            <a:off x="774939" y="4415266"/>
            <a:ext cx="5391685" cy="17788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1"/>
        <p:cNvGrpSpPr/>
        <p:nvPr/>
      </p:nvGrpSpPr>
      <p:grpSpPr>
        <a:xfrm>
          <a:off x="0" y="0"/>
          <a:ext cx="0" cy="0"/>
          <a:chOff x="0" y="0"/>
          <a:chExt cx="0" cy="0"/>
        </a:xfrm>
      </p:grpSpPr>
      <p:pic>
        <p:nvPicPr>
          <p:cNvPr id="232" name="Google Shape;232;p9"/>
          <p:cNvPicPr preferRelativeResize="0"/>
          <p:nvPr/>
        </p:nvPicPr>
        <p:blipFill rotWithShape="1">
          <a:blip r:embed="rId3">
            <a:alphaModFix/>
          </a:blip>
          <a:srcRect t="5962" b="12219"/>
          <a:stretch/>
        </p:blipFill>
        <p:spPr>
          <a:xfrm>
            <a:off x="1" y="10"/>
            <a:ext cx="12191999" cy="6857990"/>
          </a:xfrm>
          <a:prstGeom prst="rect">
            <a:avLst/>
          </a:prstGeom>
          <a:noFill/>
          <a:ln>
            <a:noFill/>
          </a:ln>
        </p:spPr>
      </p:pic>
      <p:sp>
        <p:nvSpPr>
          <p:cNvPr id="233" name="Google Shape;233;p9"/>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1624188" y="0"/>
            <a:ext cx="9372600" cy="6858000"/>
          </a:xfrm>
          <a:prstGeom prst="parallelogram">
            <a:avLst>
              <a:gd name="adj" fmla="val 14937"/>
            </a:avLst>
          </a:prstGeom>
          <a:solidFill>
            <a:schemeClr val="dk1">
              <a:alpha val="8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235" name="Google Shape;235;p9"/>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236" name="Google Shape;236;p9"/>
          <p:cNvCxnSpPr/>
          <p:nvPr/>
        </p:nvCxnSpPr>
        <p:spPr>
          <a:xfrm flipH="1">
            <a:off x="7425267" y="3681413"/>
            <a:ext cx="4763558" cy="3176587"/>
          </a:xfrm>
          <a:prstGeom prst="straightConnector1">
            <a:avLst/>
          </a:prstGeom>
          <a:noFill/>
          <a:ln w="9525" cap="flat" cmpd="sng">
            <a:solidFill>
              <a:schemeClr val="dk1"/>
            </a:solidFill>
            <a:prstDash val="solid"/>
            <a:round/>
            <a:headEnd type="none" w="sm" len="sm"/>
            <a:tailEnd type="none" w="sm" len="sm"/>
          </a:ln>
        </p:spPr>
      </p:cxnSp>
      <p:sp>
        <p:nvSpPr>
          <p:cNvPr id="237" name="Google Shape;237;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38" name="Google Shape;238;p9"/>
          <p:cNvSpPr txBox="1">
            <a:spLocks noGrp="1"/>
          </p:cNvSpPr>
          <p:nvPr>
            <p:ph type="title"/>
          </p:nvPr>
        </p:nvSpPr>
        <p:spPr>
          <a:xfrm>
            <a:off x="2786051" y="609600"/>
            <a:ext cx="838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ga-IE"/>
              <a:t>Physical Education/ Corpoideachas</a:t>
            </a:r>
            <a:endParaRPr/>
          </a:p>
        </p:txBody>
      </p:sp>
      <p:sp>
        <p:nvSpPr>
          <p:cNvPr id="239" name="Google Shape;239;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40" name="Google Shape;240;p9"/>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46666"/>
            </a:srgbClr>
          </a:solidFill>
          <a:ln>
            <a:noFill/>
          </a:ln>
        </p:spPr>
      </p:sp>
      <p:sp>
        <p:nvSpPr>
          <p:cNvPr id="242" name="Google Shape;242;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243" name="Google Shape;243;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44" name="Google Shape;244;p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txBox="1">
            <a:spLocks noGrp="1"/>
          </p:cNvSpPr>
          <p:nvPr>
            <p:ph type="body" idx="1"/>
          </p:nvPr>
        </p:nvSpPr>
        <p:spPr>
          <a:xfrm>
            <a:off x="3043250" y="1257325"/>
            <a:ext cx="8801400" cy="55293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SzPct val="100000"/>
              <a:buNone/>
            </a:pPr>
            <a:r>
              <a:rPr lang="ga-IE" sz="5923" dirty="0" err="1"/>
              <a:t>Physical</a:t>
            </a:r>
            <a:r>
              <a:rPr lang="ga-IE" sz="5923" dirty="0"/>
              <a:t> </a:t>
            </a:r>
            <a:r>
              <a:rPr lang="ga-IE" sz="5923" dirty="0" err="1"/>
              <a:t>Education</a:t>
            </a:r>
            <a:r>
              <a:rPr lang="ga-IE" sz="5923" dirty="0"/>
              <a:t>; </a:t>
            </a:r>
            <a:r>
              <a:rPr lang="ga-IE" sz="5923" dirty="0" err="1"/>
              <a:t>Structured</a:t>
            </a:r>
            <a:r>
              <a:rPr lang="ga-IE" sz="5923" dirty="0"/>
              <a:t> </a:t>
            </a:r>
            <a:r>
              <a:rPr lang="ga-IE" sz="5923" dirty="0" err="1"/>
              <a:t>weekly</a:t>
            </a:r>
            <a:r>
              <a:rPr lang="ga-IE" sz="5923" dirty="0"/>
              <a:t> PE </a:t>
            </a:r>
            <a:r>
              <a:rPr lang="ga-IE" sz="5923" dirty="0" err="1"/>
              <a:t>lessons</a:t>
            </a:r>
            <a:r>
              <a:rPr lang="ga-IE" sz="5923" dirty="0"/>
              <a:t> </a:t>
            </a:r>
            <a:r>
              <a:rPr lang="ga-IE" sz="5923" dirty="0" err="1"/>
              <a:t>are</a:t>
            </a:r>
            <a:r>
              <a:rPr lang="ga-IE" sz="5923" dirty="0"/>
              <a:t> </a:t>
            </a:r>
            <a:r>
              <a:rPr lang="ga-IE" sz="5923" dirty="0" err="1"/>
              <a:t>taught</a:t>
            </a:r>
            <a:r>
              <a:rPr lang="ga-IE" sz="5923" dirty="0"/>
              <a:t>, in </a:t>
            </a:r>
            <a:r>
              <a:rPr lang="ga-IE" sz="5923" dirty="0" err="1"/>
              <a:t>which</a:t>
            </a:r>
            <a:r>
              <a:rPr lang="ga-IE" sz="5923" dirty="0"/>
              <a:t> </a:t>
            </a:r>
            <a:r>
              <a:rPr lang="ga-IE" sz="5923" dirty="0" err="1"/>
              <a:t>teachers</a:t>
            </a:r>
            <a:r>
              <a:rPr lang="ga-IE" sz="5923" dirty="0"/>
              <a:t> </a:t>
            </a:r>
            <a:r>
              <a:rPr lang="ga-IE" sz="5923" dirty="0" err="1"/>
              <a:t>follow</a:t>
            </a:r>
            <a:r>
              <a:rPr lang="ga-IE" sz="5923" dirty="0"/>
              <a:t> a </a:t>
            </a:r>
            <a:r>
              <a:rPr lang="ga-IE" sz="5923" dirty="0" err="1"/>
              <a:t>movement</a:t>
            </a:r>
            <a:r>
              <a:rPr lang="ga-IE" sz="5923" dirty="0"/>
              <a:t> </a:t>
            </a:r>
            <a:r>
              <a:rPr lang="ga-IE" sz="5923" dirty="0" err="1"/>
              <a:t>and</a:t>
            </a:r>
            <a:r>
              <a:rPr lang="ga-IE" sz="5923" dirty="0"/>
              <a:t> </a:t>
            </a:r>
            <a:r>
              <a:rPr lang="ga-IE" sz="5923" dirty="0" err="1"/>
              <a:t>athletics</a:t>
            </a:r>
            <a:r>
              <a:rPr lang="ga-IE" sz="5923" dirty="0"/>
              <a:t> </a:t>
            </a:r>
            <a:r>
              <a:rPr lang="ga-IE" sz="5923" dirty="0" err="1"/>
              <a:t>scheme</a:t>
            </a:r>
            <a:r>
              <a:rPr lang="ga-IE" sz="5923" dirty="0"/>
              <a:t> </a:t>
            </a:r>
            <a:r>
              <a:rPr lang="ga-IE" sz="5923" dirty="0" err="1"/>
              <a:t>which</a:t>
            </a:r>
            <a:r>
              <a:rPr lang="ga-IE" sz="5923" dirty="0"/>
              <a:t> </a:t>
            </a:r>
            <a:r>
              <a:rPr lang="ga-IE" sz="5923" dirty="0" err="1"/>
              <a:t>ensures</a:t>
            </a:r>
            <a:r>
              <a:rPr lang="ga-IE" sz="5923" dirty="0"/>
              <a:t> </a:t>
            </a:r>
            <a:r>
              <a:rPr lang="ga-IE" sz="5923" dirty="0" err="1"/>
              <a:t>continuity</a:t>
            </a:r>
            <a:r>
              <a:rPr lang="ga-IE" sz="5923" dirty="0"/>
              <a:t> </a:t>
            </a:r>
            <a:r>
              <a:rPr lang="ga-IE" sz="5923" dirty="0" err="1"/>
              <a:t>and</a:t>
            </a:r>
            <a:r>
              <a:rPr lang="ga-IE" sz="5923" dirty="0"/>
              <a:t> </a:t>
            </a:r>
            <a:r>
              <a:rPr lang="ga-IE" sz="5923" dirty="0" err="1"/>
              <a:t>progression</a:t>
            </a:r>
            <a:r>
              <a:rPr lang="ga-IE" sz="5923" dirty="0"/>
              <a:t> </a:t>
            </a:r>
            <a:r>
              <a:rPr lang="ga-IE" sz="5923" dirty="0" err="1"/>
              <a:t>of</a:t>
            </a:r>
            <a:r>
              <a:rPr lang="ga-IE" sz="5923" dirty="0"/>
              <a:t> </a:t>
            </a:r>
            <a:r>
              <a:rPr lang="ga-IE" sz="5923" dirty="0" err="1"/>
              <a:t>core</a:t>
            </a:r>
            <a:r>
              <a:rPr lang="ga-IE" sz="5923" dirty="0"/>
              <a:t> </a:t>
            </a:r>
            <a:r>
              <a:rPr lang="ga-IE" sz="5923" dirty="0" err="1"/>
              <a:t>skills</a:t>
            </a:r>
            <a:r>
              <a:rPr lang="ga-IE" sz="5923" dirty="0"/>
              <a:t> </a:t>
            </a:r>
            <a:r>
              <a:rPr lang="ga-IE" sz="5923" dirty="0" err="1"/>
              <a:t>and</a:t>
            </a:r>
            <a:r>
              <a:rPr lang="ga-IE" sz="5923" dirty="0"/>
              <a:t> </a:t>
            </a:r>
            <a:r>
              <a:rPr lang="ga-IE" sz="5923" dirty="0" err="1"/>
              <a:t>competences</a:t>
            </a:r>
            <a:r>
              <a:rPr lang="ga-IE" sz="5923" dirty="0"/>
              <a:t>. </a:t>
            </a:r>
            <a:r>
              <a:rPr lang="ga-IE" sz="5923" dirty="0" err="1"/>
              <a:t>These</a:t>
            </a:r>
            <a:r>
              <a:rPr lang="ga-IE" sz="5923" dirty="0"/>
              <a:t> </a:t>
            </a:r>
            <a:r>
              <a:rPr lang="ga-IE" sz="5923" dirty="0" err="1"/>
              <a:t>include</a:t>
            </a:r>
            <a:r>
              <a:rPr lang="ga-IE" sz="5923" dirty="0"/>
              <a:t>:</a:t>
            </a:r>
            <a:endParaRPr sz="5923" dirty="0"/>
          </a:p>
          <a:p>
            <a:pPr marL="0" lvl="0" indent="0" algn="l" rtl="0">
              <a:lnSpc>
                <a:spcPct val="90000"/>
              </a:lnSpc>
              <a:spcBef>
                <a:spcPts val="0"/>
              </a:spcBef>
              <a:spcAft>
                <a:spcPts val="0"/>
              </a:spcAft>
              <a:buNone/>
            </a:pPr>
            <a:endParaRPr sz="5923" dirty="0"/>
          </a:p>
          <a:p>
            <a:pPr marL="0" lvl="0" indent="0" algn="l" rtl="0">
              <a:lnSpc>
                <a:spcPct val="90000"/>
              </a:lnSpc>
              <a:spcBef>
                <a:spcPts val="0"/>
              </a:spcBef>
              <a:spcAft>
                <a:spcPts val="0"/>
              </a:spcAft>
              <a:buNone/>
            </a:pPr>
            <a:endParaRPr sz="5923" dirty="0"/>
          </a:p>
          <a:p>
            <a:pPr marL="342900" lvl="0" indent="-388937" algn="ctr" rtl="0">
              <a:lnSpc>
                <a:spcPct val="90000"/>
              </a:lnSpc>
              <a:spcBef>
                <a:spcPts val="0"/>
              </a:spcBef>
              <a:spcAft>
                <a:spcPts val="0"/>
              </a:spcAft>
              <a:buSzPct val="100000"/>
              <a:buChar char="►"/>
            </a:pPr>
            <a:r>
              <a:rPr lang="ga-IE" sz="5923" dirty="0"/>
              <a:t>Co-</a:t>
            </a:r>
            <a:r>
              <a:rPr lang="ga-IE" sz="5923" dirty="0" err="1"/>
              <a:t>ordination</a:t>
            </a:r>
            <a:endParaRPr sz="5923" dirty="0"/>
          </a:p>
          <a:p>
            <a:pPr marL="342900" lvl="0" indent="-388937" algn="ctr" rtl="0">
              <a:lnSpc>
                <a:spcPct val="90000"/>
              </a:lnSpc>
              <a:spcBef>
                <a:spcPts val="0"/>
              </a:spcBef>
              <a:spcAft>
                <a:spcPts val="0"/>
              </a:spcAft>
              <a:buSzPct val="100000"/>
              <a:buChar char="►"/>
            </a:pPr>
            <a:r>
              <a:rPr lang="ga-IE" sz="5923" dirty="0" err="1"/>
              <a:t>Balance</a:t>
            </a:r>
            <a:endParaRPr sz="5923" dirty="0"/>
          </a:p>
          <a:p>
            <a:pPr marL="342900" lvl="0" indent="-388937" algn="ctr" rtl="0">
              <a:lnSpc>
                <a:spcPct val="90000"/>
              </a:lnSpc>
              <a:spcBef>
                <a:spcPts val="0"/>
              </a:spcBef>
              <a:spcAft>
                <a:spcPts val="0"/>
              </a:spcAft>
              <a:buSzPct val="100000"/>
              <a:buChar char="►"/>
            </a:pPr>
            <a:r>
              <a:rPr lang="ga-IE" sz="5923" dirty="0" err="1"/>
              <a:t>Self</a:t>
            </a:r>
            <a:r>
              <a:rPr lang="ga-IE" sz="5923" dirty="0"/>
              <a:t> </a:t>
            </a:r>
            <a:r>
              <a:rPr lang="ga-IE" sz="5923" dirty="0" err="1"/>
              <a:t>control</a:t>
            </a:r>
            <a:endParaRPr sz="5923" dirty="0"/>
          </a:p>
          <a:p>
            <a:pPr marL="342900" lvl="0" indent="-388937" algn="ctr" rtl="0">
              <a:lnSpc>
                <a:spcPct val="90000"/>
              </a:lnSpc>
              <a:spcBef>
                <a:spcPts val="0"/>
              </a:spcBef>
              <a:spcAft>
                <a:spcPts val="0"/>
              </a:spcAft>
              <a:buSzPct val="100000"/>
              <a:buChar char="►"/>
            </a:pPr>
            <a:r>
              <a:rPr lang="ga-IE" sz="5923" dirty="0" err="1"/>
              <a:t>Body</a:t>
            </a:r>
            <a:r>
              <a:rPr lang="ga-IE" sz="5923" dirty="0"/>
              <a:t> </a:t>
            </a:r>
            <a:r>
              <a:rPr lang="ga-IE" sz="5923" dirty="0" err="1"/>
              <a:t>awareness</a:t>
            </a:r>
            <a:endParaRPr sz="5923" dirty="0"/>
          </a:p>
          <a:p>
            <a:pPr marL="342900" lvl="0" indent="-388937" algn="ctr" rtl="0">
              <a:lnSpc>
                <a:spcPct val="90000"/>
              </a:lnSpc>
              <a:spcBef>
                <a:spcPts val="0"/>
              </a:spcBef>
              <a:spcAft>
                <a:spcPts val="0"/>
              </a:spcAft>
              <a:buSzPct val="100000"/>
              <a:buChar char="►"/>
            </a:pPr>
            <a:r>
              <a:rPr lang="ga-IE" sz="5923" dirty="0" err="1"/>
              <a:t>Handling</a:t>
            </a:r>
            <a:r>
              <a:rPr lang="ga-IE" sz="5923" dirty="0"/>
              <a:t> </a:t>
            </a:r>
            <a:r>
              <a:rPr lang="ga-IE" sz="5923" dirty="0" err="1"/>
              <a:t>equipment</a:t>
            </a:r>
            <a:endParaRPr sz="5923" dirty="0"/>
          </a:p>
          <a:p>
            <a:pPr marL="342900" lvl="0" indent="-388937" algn="ctr" rtl="0">
              <a:lnSpc>
                <a:spcPct val="90000"/>
              </a:lnSpc>
              <a:spcBef>
                <a:spcPts val="0"/>
              </a:spcBef>
              <a:spcAft>
                <a:spcPts val="0"/>
              </a:spcAft>
              <a:buSzPct val="100000"/>
              <a:buChar char="►"/>
            </a:pPr>
            <a:r>
              <a:rPr lang="ga-IE" sz="5923" dirty="0" err="1"/>
              <a:t>Spatial</a:t>
            </a:r>
            <a:r>
              <a:rPr lang="ga-IE" sz="5923" dirty="0"/>
              <a:t> </a:t>
            </a:r>
            <a:r>
              <a:rPr lang="ga-IE" sz="5923" dirty="0" err="1"/>
              <a:t>awareness</a:t>
            </a:r>
            <a:endParaRPr sz="5923" dirty="0"/>
          </a:p>
          <a:p>
            <a:pPr marL="342900" lvl="0" indent="-388937" algn="ctr" rtl="0">
              <a:lnSpc>
                <a:spcPct val="90000"/>
              </a:lnSpc>
              <a:spcBef>
                <a:spcPts val="0"/>
              </a:spcBef>
              <a:spcAft>
                <a:spcPts val="0"/>
              </a:spcAft>
              <a:buSzPct val="100000"/>
              <a:buChar char="►"/>
            </a:pPr>
            <a:r>
              <a:rPr lang="ga-IE" sz="5923" dirty="0"/>
              <a:t>Co-</a:t>
            </a:r>
            <a:r>
              <a:rPr lang="ga-IE" sz="5923" dirty="0" err="1"/>
              <a:t>operation</a:t>
            </a:r>
            <a:endParaRPr sz="5923" dirty="0"/>
          </a:p>
          <a:p>
            <a:pPr marL="342900" lvl="0" indent="-388937" algn="ctr" rtl="0">
              <a:lnSpc>
                <a:spcPct val="90000"/>
              </a:lnSpc>
              <a:spcBef>
                <a:spcPts val="0"/>
              </a:spcBef>
              <a:spcAft>
                <a:spcPts val="0"/>
              </a:spcAft>
              <a:buSzPct val="100000"/>
              <a:buChar char="►"/>
            </a:pPr>
            <a:r>
              <a:rPr lang="ga-IE" sz="5923" dirty="0" err="1"/>
              <a:t>Instructions</a:t>
            </a:r>
            <a:endParaRPr sz="5923" dirty="0"/>
          </a:p>
          <a:p>
            <a:pPr marL="342900" lvl="0" indent="-388937" algn="ctr" rtl="0">
              <a:lnSpc>
                <a:spcPct val="90000"/>
              </a:lnSpc>
              <a:spcBef>
                <a:spcPts val="0"/>
              </a:spcBef>
              <a:spcAft>
                <a:spcPts val="0"/>
              </a:spcAft>
              <a:buSzPct val="100000"/>
              <a:buChar char="►"/>
            </a:pPr>
            <a:r>
              <a:rPr lang="ga-IE" sz="5923" dirty="0" err="1"/>
              <a:t>Direction</a:t>
            </a:r>
            <a:endParaRPr sz="5923" dirty="0"/>
          </a:p>
          <a:p>
            <a:pPr marL="342900" lvl="0" indent="-388937" algn="ctr" rtl="0">
              <a:lnSpc>
                <a:spcPct val="90000"/>
              </a:lnSpc>
              <a:spcBef>
                <a:spcPts val="0"/>
              </a:spcBef>
              <a:spcAft>
                <a:spcPts val="0"/>
              </a:spcAft>
              <a:buSzPct val="100000"/>
              <a:buChar char="►"/>
            </a:pPr>
            <a:r>
              <a:rPr lang="ga-IE" sz="5923" dirty="0" err="1"/>
              <a:t>Speed</a:t>
            </a:r>
            <a:r>
              <a:rPr lang="ga-IE" sz="5923" dirty="0"/>
              <a:t> </a:t>
            </a:r>
            <a:endParaRPr sz="5923" dirty="0"/>
          </a:p>
          <a:p>
            <a:pPr marL="342900" lvl="0" indent="-388937" algn="ctr" rtl="0">
              <a:lnSpc>
                <a:spcPct val="90000"/>
              </a:lnSpc>
              <a:spcBef>
                <a:spcPts val="0"/>
              </a:spcBef>
              <a:spcAft>
                <a:spcPts val="0"/>
              </a:spcAft>
              <a:buSzPct val="100000"/>
              <a:buChar char="►"/>
            </a:pPr>
            <a:r>
              <a:rPr lang="ga-IE" sz="5923" dirty="0" err="1"/>
              <a:t>Accuracy</a:t>
            </a:r>
            <a:r>
              <a:rPr lang="ga-IE" sz="5923" dirty="0"/>
              <a:t>.</a:t>
            </a:r>
            <a:endParaRPr sz="5923" dirty="0"/>
          </a:p>
          <a:p>
            <a:pPr marL="0" lvl="0" indent="0" algn="l" rtl="0">
              <a:lnSpc>
                <a:spcPct val="90000"/>
              </a:lnSpc>
              <a:spcBef>
                <a:spcPts val="0"/>
              </a:spcBef>
              <a:spcAft>
                <a:spcPts val="0"/>
              </a:spcAft>
              <a:buNone/>
            </a:pPr>
            <a:endParaRPr sz="5923" dirty="0"/>
          </a:p>
          <a:p>
            <a:pPr marL="0" lvl="0" indent="0" algn="l" rtl="0">
              <a:lnSpc>
                <a:spcPct val="90000"/>
              </a:lnSpc>
              <a:spcBef>
                <a:spcPts val="0"/>
              </a:spcBef>
              <a:spcAft>
                <a:spcPts val="0"/>
              </a:spcAft>
              <a:buNone/>
            </a:pPr>
            <a:endParaRPr sz="5923" dirty="0"/>
          </a:p>
          <a:p>
            <a:pPr marL="0" lvl="0" indent="0" algn="l" rtl="0">
              <a:lnSpc>
                <a:spcPct val="90000"/>
              </a:lnSpc>
              <a:spcBef>
                <a:spcPts val="0"/>
              </a:spcBef>
              <a:spcAft>
                <a:spcPts val="0"/>
              </a:spcAft>
              <a:buNone/>
            </a:pPr>
            <a:endParaRPr sz="5923" dirty="0"/>
          </a:p>
          <a:p>
            <a:pPr marL="0" lvl="0" indent="0" algn="l" rtl="0">
              <a:lnSpc>
                <a:spcPct val="90000"/>
              </a:lnSpc>
              <a:spcBef>
                <a:spcPts val="0"/>
              </a:spcBef>
              <a:spcAft>
                <a:spcPts val="0"/>
              </a:spcAft>
              <a:buNone/>
            </a:pPr>
            <a:r>
              <a:rPr lang="ga-IE" sz="5923" dirty="0"/>
              <a:t>In </a:t>
            </a:r>
            <a:r>
              <a:rPr lang="ga-IE" sz="5923" dirty="0" err="1"/>
              <a:t>term</a:t>
            </a:r>
            <a:r>
              <a:rPr lang="ga-IE" sz="5923" dirty="0"/>
              <a:t> 1 </a:t>
            </a:r>
            <a:r>
              <a:rPr lang="ga-IE" sz="5923" dirty="0" err="1"/>
              <a:t>the</a:t>
            </a:r>
            <a:r>
              <a:rPr lang="ga-IE" sz="5923" dirty="0"/>
              <a:t> </a:t>
            </a:r>
            <a:r>
              <a:rPr lang="ga-IE" sz="5923" dirty="0" err="1"/>
              <a:t>children</a:t>
            </a:r>
            <a:r>
              <a:rPr lang="ga-IE" sz="5923" dirty="0"/>
              <a:t> </a:t>
            </a:r>
            <a:r>
              <a:rPr lang="ga-IE" sz="5923" dirty="0" err="1"/>
              <a:t>will</a:t>
            </a:r>
            <a:r>
              <a:rPr lang="ga-IE" sz="5923" dirty="0"/>
              <a:t> </a:t>
            </a:r>
            <a:r>
              <a:rPr lang="ga-IE" sz="5923" dirty="0" err="1"/>
              <a:t>participate</a:t>
            </a:r>
            <a:r>
              <a:rPr lang="ga-IE" sz="5923" dirty="0"/>
              <a:t> in</a:t>
            </a:r>
            <a:r>
              <a:rPr lang="en-GB" sz="5923" dirty="0"/>
              <a:t> athletic sessions every Monday. We will also have a PE lesson every Wednesday. The children are expected to wear their PE uniforms on these days. </a:t>
            </a:r>
            <a:endParaRPr sz="5923"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endParaRPr sz="2500" dirty="0">
              <a:solidFill>
                <a:schemeClr val="lt1"/>
              </a:solidFill>
            </a:endParaRPr>
          </a:p>
          <a:p>
            <a:pPr marL="0" lvl="0" indent="0" algn="l" rtl="0">
              <a:lnSpc>
                <a:spcPct val="90000"/>
              </a:lnSpc>
              <a:spcBef>
                <a:spcPts val="0"/>
              </a:spcBef>
              <a:spcAft>
                <a:spcPts val="0"/>
              </a:spcAft>
              <a:buNone/>
            </a:pPr>
            <a:endParaRPr sz="2500" dirty="0">
              <a:solidFill>
                <a:schemeClr val="lt1"/>
              </a:solidFill>
            </a:endParaRPr>
          </a:p>
          <a:p>
            <a:pPr marL="342900" lvl="0" indent="0" algn="l" rtl="0">
              <a:lnSpc>
                <a:spcPct val="90000"/>
              </a:lnSpc>
              <a:spcBef>
                <a:spcPts val="0"/>
              </a:spcBef>
              <a:spcAft>
                <a:spcPts val="0"/>
              </a:spcAft>
              <a:buNone/>
            </a:pPr>
            <a:endParaRPr sz="2500" dirty="0">
              <a:solidFill>
                <a:schemeClr val="lt1"/>
              </a:solidFill>
            </a:endParaRPr>
          </a:p>
          <a:p>
            <a:pPr marL="342900" lvl="0" indent="0" algn="l" rtl="0">
              <a:lnSpc>
                <a:spcPct val="90000"/>
              </a:lnSpc>
              <a:spcBef>
                <a:spcPts val="0"/>
              </a:spcBef>
              <a:spcAft>
                <a:spcPts val="0"/>
              </a:spcAft>
              <a:buNone/>
            </a:pPr>
            <a:endParaRPr sz="2500" dirty="0">
              <a:solidFill>
                <a:schemeClr val="lt1"/>
              </a:solidFill>
            </a:endParaRPr>
          </a:p>
          <a:p>
            <a:pPr marL="342900" lvl="0" indent="0" algn="l" rtl="0">
              <a:lnSpc>
                <a:spcPct val="90000"/>
              </a:lnSpc>
              <a:spcBef>
                <a:spcPts val="1000"/>
              </a:spcBef>
              <a:spcAft>
                <a:spcPts val="0"/>
              </a:spcAft>
              <a:buNone/>
            </a:pPr>
            <a:endParaRPr sz="2500" dirty="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f27e91d610_0_24"/>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ga-IE" dirty="0"/>
              <a:t>Na h</a:t>
            </a:r>
            <a:r>
              <a:rPr lang="en-GB" dirty="0"/>
              <a:t>E</a:t>
            </a:r>
            <a:r>
              <a:rPr lang="ga-IE" dirty="0" err="1"/>
              <a:t>alaíona</a:t>
            </a:r>
            <a:r>
              <a:rPr lang="ga-IE" dirty="0"/>
              <a:t>/ The </a:t>
            </a:r>
            <a:r>
              <a:rPr lang="ga-IE" dirty="0" err="1"/>
              <a:t>Arts</a:t>
            </a:r>
            <a:endParaRPr dirty="0"/>
          </a:p>
        </p:txBody>
      </p:sp>
      <p:graphicFrame>
        <p:nvGraphicFramePr>
          <p:cNvPr id="251" name="Google Shape;251;gf27e91d610_0_24"/>
          <p:cNvGraphicFramePr/>
          <p:nvPr/>
        </p:nvGraphicFramePr>
        <p:xfrm>
          <a:off x="1781175" y="2052625"/>
          <a:ext cx="8229600" cy="4238625"/>
        </p:xfrm>
        <a:graphic>
          <a:graphicData uri="http://schemas.openxmlformats.org/drawingml/2006/table">
            <a:tbl>
              <a:tblPr>
                <a:noFill/>
                <a:tableStyleId>{A4780DBF-B1FF-4CB7-AD2D-FFAF335C0662}</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76275">
                <a:tc>
                  <a:txBody>
                    <a:bodyPr/>
                    <a:lstStyle/>
                    <a:p>
                      <a:pPr marL="0" lvl="0" indent="0" algn="l" rtl="0">
                        <a:lnSpc>
                          <a:spcPct val="115000"/>
                        </a:lnSpc>
                        <a:spcBef>
                          <a:spcPts val="700"/>
                        </a:spcBef>
                        <a:spcAft>
                          <a:spcPts val="0"/>
                        </a:spcAft>
                        <a:buNone/>
                      </a:pPr>
                      <a:r>
                        <a:rPr lang="ga-IE" sz="2800">
                          <a:solidFill>
                            <a:schemeClr val="lt1"/>
                          </a:solidFill>
                        </a:rPr>
                        <a:t>Drama</a:t>
                      </a:r>
                      <a:endParaRPr sz="2800">
                        <a:solidFill>
                          <a:schemeClr val="lt1"/>
                        </a:solidFill>
                      </a:endParaRPr>
                    </a:p>
                  </a:txBody>
                  <a:tcPr marL="91425" marR="91425" marT="91425" marB="91425"/>
                </a:tc>
                <a:tc>
                  <a:txBody>
                    <a:bodyPr/>
                    <a:lstStyle/>
                    <a:p>
                      <a:pPr marL="0" lvl="0" indent="0" algn="l" rtl="0">
                        <a:lnSpc>
                          <a:spcPct val="115000"/>
                        </a:lnSpc>
                        <a:spcBef>
                          <a:spcPts val="700"/>
                        </a:spcBef>
                        <a:spcAft>
                          <a:spcPts val="0"/>
                        </a:spcAft>
                        <a:buNone/>
                      </a:pPr>
                      <a:r>
                        <a:rPr lang="ga-IE" sz="2800">
                          <a:solidFill>
                            <a:schemeClr val="lt1"/>
                          </a:solidFill>
                        </a:rPr>
                        <a:t>Music</a:t>
                      </a:r>
                      <a:endParaRPr sz="2800">
                        <a:solidFill>
                          <a:schemeClr val="lt1"/>
                        </a:solidFill>
                      </a:endParaRPr>
                    </a:p>
                  </a:txBody>
                  <a:tcPr marL="91425" marR="91425" marT="91425" marB="91425"/>
                </a:tc>
                <a:tc>
                  <a:txBody>
                    <a:bodyPr/>
                    <a:lstStyle/>
                    <a:p>
                      <a:pPr marL="0" lvl="0" indent="0" algn="l" rtl="0">
                        <a:lnSpc>
                          <a:spcPct val="115000"/>
                        </a:lnSpc>
                        <a:spcBef>
                          <a:spcPts val="700"/>
                        </a:spcBef>
                        <a:spcAft>
                          <a:spcPts val="0"/>
                        </a:spcAft>
                        <a:buNone/>
                      </a:pPr>
                      <a:r>
                        <a:rPr lang="ga-IE" sz="2800">
                          <a:solidFill>
                            <a:schemeClr val="lt1"/>
                          </a:solidFill>
                        </a:rPr>
                        <a:t>Art</a:t>
                      </a:r>
                      <a:endParaRPr sz="2800">
                        <a:solidFill>
                          <a:schemeClr val="lt1"/>
                        </a:solidFill>
                      </a:endParaRPr>
                    </a:p>
                  </a:txBody>
                  <a:tcPr marL="91425" marR="91425" marT="91425" marB="91425"/>
                </a:tc>
                <a:extLst>
                  <a:ext uri="{0D108BD9-81ED-4DB2-BD59-A6C34878D82A}">
                    <a16:rowId xmlns:a16="http://schemas.microsoft.com/office/drawing/2014/main" val="10000"/>
                  </a:ext>
                </a:extLst>
              </a:tr>
              <a:tr h="3562350">
                <a:tc>
                  <a:txBody>
                    <a:bodyPr/>
                    <a:lstStyle/>
                    <a:p>
                      <a:pPr marL="0" lvl="0" indent="0" algn="l" rtl="0">
                        <a:lnSpc>
                          <a:spcPct val="115000"/>
                        </a:lnSpc>
                        <a:spcBef>
                          <a:spcPts val="500"/>
                        </a:spcBef>
                        <a:spcAft>
                          <a:spcPts val="0"/>
                        </a:spcAft>
                        <a:buNone/>
                      </a:pPr>
                      <a:r>
                        <a:rPr lang="ga-IE" sz="2000">
                          <a:solidFill>
                            <a:schemeClr val="lt1"/>
                          </a:solidFill>
                        </a:rPr>
                        <a:t>Role-play</a:t>
                      </a:r>
                      <a:endParaRPr sz="2000">
                        <a:solidFill>
                          <a:schemeClr val="lt1"/>
                        </a:solidFill>
                      </a:endParaRPr>
                    </a:p>
                    <a:p>
                      <a:pPr marL="0" lvl="0" indent="0" algn="l" rtl="0">
                        <a:lnSpc>
                          <a:spcPct val="115000"/>
                        </a:lnSpc>
                        <a:spcBef>
                          <a:spcPts val="500"/>
                        </a:spcBef>
                        <a:spcAft>
                          <a:spcPts val="0"/>
                        </a:spcAft>
                        <a:buNone/>
                      </a:pPr>
                      <a:r>
                        <a:rPr lang="ga-IE" sz="2000">
                          <a:solidFill>
                            <a:schemeClr val="lt1"/>
                          </a:solidFill>
                        </a:rPr>
                        <a:t>Topic-based drama activities</a:t>
                      </a:r>
                      <a:endParaRPr sz="2000">
                        <a:solidFill>
                          <a:schemeClr val="lt1"/>
                        </a:solidFill>
                      </a:endParaRPr>
                    </a:p>
                    <a:p>
                      <a:pPr marL="0" lvl="0" indent="0" algn="l" rtl="0">
                        <a:lnSpc>
                          <a:spcPct val="115000"/>
                        </a:lnSpc>
                        <a:spcBef>
                          <a:spcPts val="500"/>
                        </a:spcBef>
                        <a:spcAft>
                          <a:spcPts val="0"/>
                        </a:spcAft>
                        <a:buNone/>
                      </a:pPr>
                      <a:r>
                        <a:rPr lang="ga-IE" sz="2000">
                          <a:solidFill>
                            <a:schemeClr val="lt1"/>
                          </a:solidFill>
                        </a:rPr>
                        <a:t>Imaginative play</a:t>
                      </a:r>
                      <a:endParaRPr sz="2000">
                        <a:solidFill>
                          <a:schemeClr val="lt1"/>
                        </a:solidFill>
                      </a:endParaRPr>
                    </a:p>
                    <a:p>
                      <a:pPr marL="0" lvl="0" indent="0" algn="l" rtl="0">
                        <a:lnSpc>
                          <a:spcPct val="115000"/>
                        </a:lnSpc>
                        <a:spcBef>
                          <a:spcPts val="500"/>
                        </a:spcBef>
                        <a:spcAft>
                          <a:spcPts val="0"/>
                        </a:spcAft>
                        <a:buNone/>
                      </a:pPr>
                      <a:r>
                        <a:rPr lang="ga-IE" sz="2000">
                          <a:solidFill>
                            <a:schemeClr val="lt1"/>
                          </a:solidFill>
                        </a:rPr>
                        <a:t>Use / designing of props</a:t>
                      </a:r>
                      <a:endParaRPr sz="2000">
                        <a:solidFill>
                          <a:schemeClr val="lt1"/>
                        </a:solidFill>
                      </a:endParaRPr>
                    </a:p>
                  </a:txBody>
                  <a:tcPr marL="91425" marR="91425" marT="91425" marB="91425"/>
                </a:tc>
                <a:tc>
                  <a:txBody>
                    <a:bodyPr/>
                    <a:lstStyle/>
                    <a:p>
                      <a:pPr marL="0" lvl="0" indent="0" algn="l" rtl="0">
                        <a:lnSpc>
                          <a:spcPct val="115000"/>
                        </a:lnSpc>
                        <a:spcBef>
                          <a:spcPts val="500"/>
                        </a:spcBef>
                        <a:spcAft>
                          <a:spcPts val="0"/>
                        </a:spcAft>
                        <a:buNone/>
                      </a:pPr>
                      <a:r>
                        <a:rPr lang="ga-IE" sz="2000">
                          <a:solidFill>
                            <a:schemeClr val="lt1"/>
                          </a:solidFill>
                        </a:rPr>
                        <a:t>Traditional Irish songs</a:t>
                      </a:r>
                      <a:endParaRPr sz="2000">
                        <a:solidFill>
                          <a:schemeClr val="lt1"/>
                        </a:solidFill>
                      </a:endParaRPr>
                    </a:p>
                    <a:p>
                      <a:pPr marL="0" lvl="0" indent="0" algn="l" rtl="0">
                        <a:lnSpc>
                          <a:spcPct val="115000"/>
                        </a:lnSpc>
                        <a:spcBef>
                          <a:spcPts val="500"/>
                        </a:spcBef>
                        <a:spcAft>
                          <a:spcPts val="0"/>
                        </a:spcAft>
                        <a:buNone/>
                      </a:pPr>
                      <a:r>
                        <a:rPr lang="ga-IE" sz="2000">
                          <a:solidFill>
                            <a:schemeClr val="lt1"/>
                          </a:solidFill>
                        </a:rPr>
                        <a:t>Modern Irish songs</a:t>
                      </a:r>
                      <a:endParaRPr sz="2000">
                        <a:solidFill>
                          <a:schemeClr val="lt1"/>
                        </a:solidFill>
                      </a:endParaRPr>
                    </a:p>
                    <a:p>
                      <a:pPr marL="0" lvl="0" indent="0" algn="l" rtl="0">
                        <a:lnSpc>
                          <a:spcPct val="115000"/>
                        </a:lnSpc>
                        <a:spcBef>
                          <a:spcPts val="500"/>
                        </a:spcBef>
                        <a:spcAft>
                          <a:spcPts val="0"/>
                        </a:spcAft>
                        <a:buNone/>
                      </a:pPr>
                      <a:r>
                        <a:rPr lang="ga-IE" sz="2000">
                          <a:solidFill>
                            <a:schemeClr val="lt1"/>
                          </a:solidFill>
                        </a:rPr>
                        <a:t>Topic-based songs</a:t>
                      </a:r>
                      <a:endParaRPr sz="2000">
                        <a:solidFill>
                          <a:schemeClr val="lt1"/>
                        </a:solidFill>
                      </a:endParaRPr>
                    </a:p>
                    <a:p>
                      <a:pPr marL="0" lvl="0" indent="0" algn="l" rtl="0">
                        <a:lnSpc>
                          <a:spcPct val="115000"/>
                        </a:lnSpc>
                        <a:spcBef>
                          <a:spcPts val="500"/>
                        </a:spcBef>
                        <a:spcAft>
                          <a:spcPts val="0"/>
                        </a:spcAft>
                        <a:buNone/>
                      </a:pPr>
                      <a:r>
                        <a:rPr lang="ga-IE" sz="2000">
                          <a:solidFill>
                            <a:schemeClr val="lt1"/>
                          </a:solidFill>
                        </a:rPr>
                        <a:t>Songs from other countries</a:t>
                      </a:r>
                      <a:endParaRPr sz="2000">
                        <a:solidFill>
                          <a:schemeClr val="lt1"/>
                        </a:solidFill>
                      </a:endParaRPr>
                    </a:p>
                  </a:txBody>
                  <a:tcPr marL="91425" marR="91425" marT="91425" marB="91425"/>
                </a:tc>
                <a:tc>
                  <a:txBody>
                    <a:bodyPr/>
                    <a:lstStyle/>
                    <a:p>
                      <a:pPr marL="0" lvl="0" indent="0" algn="l" rtl="0">
                        <a:lnSpc>
                          <a:spcPct val="115000"/>
                        </a:lnSpc>
                        <a:spcBef>
                          <a:spcPts val="500"/>
                        </a:spcBef>
                        <a:spcAft>
                          <a:spcPts val="0"/>
                        </a:spcAft>
                        <a:buNone/>
                      </a:pPr>
                      <a:r>
                        <a:rPr lang="ga-IE" sz="2000">
                          <a:solidFill>
                            <a:schemeClr val="lt1"/>
                          </a:solidFill>
                        </a:rPr>
                        <a:t>Line, shape, colour, pattern, etc</a:t>
                      </a:r>
                      <a:endParaRPr sz="2000">
                        <a:solidFill>
                          <a:schemeClr val="lt1"/>
                        </a:solidFill>
                      </a:endParaRPr>
                    </a:p>
                    <a:p>
                      <a:pPr marL="0" lvl="0" indent="0" algn="l" rtl="0">
                        <a:lnSpc>
                          <a:spcPct val="115000"/>
                        </a:lnSpc>
                        <a:spcBef>
                          <a:spcPts val="500"/>
                        </a:spcBef>
                        <a:spcAft>
                          <a:spcPts val="0"/>
                        </a:spcAft>
                        <a:buNone/>
                      </a:pPr>
                      <a:r>
                        <a:rPr lang="ga-IE" sz="2000">
                          <a:solidFill>
                            <a:schemeClr val="lt1"/>
                          </a:solidFill>
                        </a:rPr>
                        <a:t>Drawing, sketching, painting, cutting, designing, etc</a:t>
                      </a:r>
                      <a:endParaRPr sz="2000">
                        <a:solidFill>
                          <a:schemeClr val="lt1"/>
                        </a:solidFill>
                      </a:endParaRPr>
                    </a:p>
                    <a:p>
                      <a:pPr marL="0" lvl="0" indent="0" algn="l" rtl="0">
                        <a:lnSpc>
                          <a:spcPct val="115000"/>
                        </a:lnSpc>
                        <a:spcBef>
                          <a:spcPts val="500"/>
                        </a:spcBef>
                        <a:spcAft>
                          <a:spcPts val="0"/>
                        </a:spcAft>
                        <a:buNone/>
                      </a:pPr>
                      <a:r>
                        <a:rPr lang="ga-IE" sz="2000">
                          <a:solidFill>
                            <a:schemeClr val="lt1"/>
                          </a:solidFill>
                        </a:rPr>
                        <a:t>Studying famous artists and their work</a:t>
                      </a:r>
                      <a:endParaRPr sz="2000">
                        <a:solidFill>
                          <a:schemeClr val="lt1"/>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ga-IE"/>
              <a:t>Measúnú- Assessment </a:t>
            </a:r>
            <a:endParaRPr/>
          </a:p>
        </p:txBody>
      </p:sp>
      <p:sp>
        <p:nvSpPr>
          <p:cNvPr id="257" name="Google Shape;257;p8"/>
          <p:cNvSpPr txBox="1">
            <a:spLocks noGrp="1"/>
          </p:cNvSpPr>
          <p:nvPr>
            <p:ph type="body" idx="1"/>
          </p:nvPr>
        </p:nvSpPr>
        <p:spPr>
          <a:xfrm>
            <a:off x="510065" y="1488613"/>
            <a:ext cx="8596668" cy="510175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440"/>
              <a:buNone/>
            </a:pPr>
            <a:r>
              <a:rPr lang="ga-IE" dirty="0" err="1"/>
              <a:t>How</a:t>
            </a:r>
            <a:r>
              <a:rPr lang="ga-IE" dirty="0"/>
              <a:t> is </a:t>
            </a:r>
            <a:r>
              <a:rPr lang="ga-IE" dirty="0" err="1"/>
              <a:t>my</a:t>
            </a:r>
            <a:r>
              <a:rPr lang="ga-IE" dirty="0"/>
              <a:t> </a:t>
            </a:r>
            <a:r>
              <a:rPr lang="ga-IE" dirty="0" err="1"/>
              <a:t>child</a:t>
            </a:r>
            <a:r>
              <a:rPr lang="ga-IE" dirty="0"/>
              <a:t> </a:t>
            </a:r>
            <a:r>
              <a:rPr lang="ga-IE" dirty="0" err="1"/>
              <a:t>assessed</a:t>
            </a:r>
            <a:r>
              <a:rPr lang="ga-IE" dirty="0"/>
              <a:t> at </a:t>
            </a:r>
            <a:r>
              <a:rPr lang="ga-IE" dirty="0" err="1"/>
              <a:t>school</a:t>
            </a:r>
            <a:r>
              <a:rPr lang="ga-IE" dirty="0"/>
              <a:t>?</a:t>
            </a:r>
            <a:endParaRPr dirty="0"/>
          </a:p>
          <a:p>
            <a:pPr marL="0" lvl="0" indent="0" algn="l" rtl="0">
              <a:spcBef>
                <a:spcPts val="1000"/>
              </a:spcBef>
              <a:spcAft>
                <a:spcPts val="0"/>
              </a:spcAft>
              <a:buSzPts val="1440"/>
              <a:buNone/>
            </a:pPr>
            <a:r>
              <a:rPr lang="ga-IE" dirty="0"/>
              <a:t>Bunscoil Bheanna Boirche </a:t>
            </a:r>
            <a:r>
              <a:rPr lang="ga-IE" dirty="0" err="1"/>
              <a:t>assesses</a:t>
            </a:r>
            <a:r>
              <a:rPr lang="ga-IE" dirty="0"/>
              <a:t> </a:t>
            </a:r>
            <a:r>
              <a:rPr lang="ga-IE" dirty="0" err="1"/>
              <a:t>pupils</a:t>
            </a:r>
            <a:r>
              <a:rPr lang="ga-IE" dirty="0"/>
              <a:t> in </a:t>
            </a:r>
            <a:r>
              <a:rPr lang="ga-IE" dirty="0" err="1"/>
              <a:t>the</a:t>
            </a:r>
            <a:r>
              <a:rPr lang="ga-IE" dirty="0"/>
              <a:t> </a:t>
            </a:r>
            <a:r>
              <a:rPr lang="ga-IE" dirty="0" err="1"/>
              <a:t>same</a:t>
            </a:r>
            <a:r>
              <a:rPr lang="ga-IE" dirty="0"/>
              <a:t> </a:t>
            </a:r>
            <a:r>
              <a:rPr lang="ga-IE" dirty="0" err="1"/>
              <a:t>ways</a:t>
            </a:r>
            <a:r>
              <a:rPr lang="ga-IE" dirty="0"/>
              <a:t> as </a:t>
            </a:r>
            <a:r>
              <a:rPr lang="ga-IE" dirty="0" err="1"/>
              <a:t>pupils</a:t>
            </a:r>
            <a:r>
              <a:rPr lang="ga-IE" dirty="0"/>
              <a:t> </a:t>
            </a:r>
            <a:r>
              <a:rPr lang="ga-IE" dirty="0" err="1"/>
              <a:t>are</a:t>
            </a:r>
            <a:r>
              <a:rPr lang="ga-IE" dirty="0"/>
              <a:t> </a:t>
            </a:r>
            <a:r>
              <a:rPr lang="ga-IE" dirty="0" err="1"/>
              <a:t>assessed</a:t>
            </a:r>
            <a:r>
              <a:rPr lang="ga-IE" dirty="0"/>
              <a:t> in </a:t>
            </a:r>
            <a:r>
              <a:rPr lang="ga-IE" dirty="0" err="1"/>
              <a:t>any</a:t>
            </a:r>
            <a:r>
              <a:rPr lang="ga-IE" dirty="0"/>
              <a:t> </a:t>
            </a:r>
            <a:r>
              <a:rPr lang="ga-IE" dirty="0" err="1"/>
              <a:t>other</a:t>
            </a:r>
            <a:r>
              <a:rPr lang="ga-IE" dirty="0"/>
              <a:t> </a:t>
            </a:r>
            <a:r>
              <a:rPr lang="ga-IE" dirty="0" err="1"/>
              <a:t>primary</a:t>
            </a:r>
            <a:r>
              <a:rPr lang="ga-IE" dirty="0"/>
              <a:t> </a:t>
            </a:r>
            <a:r>
              <a:rPr lang="ga-IE" dirty="0" err="1"/>
              <a:t>school</a:t>
            </a:r>
            <a:r>
              <a:rPr lang="ga-IE" dirty="0"/>
              <a:t> in </a:t>
            </a:r>
            <a:r>
              <a:rPr lang="ga-IE" dirty="0" err="1"/>
              <a:t>Northern</a:t>
            </a:r>
            <a:r>
              <a:rPr lang="ga-IE" dirty="0"/>
              <a:t> Ireland- Irish </a:t>
            </a:r>
            <a:r>
              <a:rPr lang="ga-IE" dirty="0" err="1"/>
              <a:t>or</a:t>
            </a:r>
            <a:r>
              <a:rPr lang="ga-IE" dirty="0"/>
              <a:t> </a:t>
            </a:r>
            <a:r>
              <a:rPr lang="ga-IE" dirty="0" err="1"/>
              <a:t>English</a:t>
            </a:r>
            <a:r>
              <a:rPr lang="ga-IE" dirty="0"/>
              <a:t> </a:t>
            </a:r>
            <a:r>
              <a:rPr lang="ga-IE" dirty="0" err="1"/>
              <a:t>Medium</a:t>
            </a:r>
            <a:r>
              <a:rPr lang="ga-IE" dirty="0"/>
              <a:t>.</a:t>
            </a:r>
            <a:endParaRPr dirty="0"/>
          </a:p>
          <a:p>
            <a:pPr marL="0" lvl="0" indent="0" algn="l" rtl="0">
              <a:spcBef>
                <a:spcPts val="1000"/>
              </a:spcBef>
              <a:spcAft>
                <a:spcPts val="0"/>
              </a:spcAft>
              <a:buSzPts val="1440"/>
              <a:buNone/>
            </a:pPr>
            <a:r>
              <a:rPr lang="ga-IE" dirty="0"/>
              <a:t>In </a:t>
            </a:r>
            <a:r>
              <a:rPr lang="ga-IE" dirty="0" err="1"/>
              <a:t>accordance</a:t>
            </a:r>
            <a:r>
              <a:rPr lang="ga-IE" dirty="0"/>
              <a:t> </a:t>
            </a:r>
            <a:r>
              <a:rPr lang="en-GB" dirty="0"/>
              <a:t>with</a:t>
            </a:r>
            <a:r>
              <a:rPr lang="ga-IE" dirty="0"/>
              <a:t> </a:t>
            </a:r>
            <a:r>
              <a:rPr lang="ga-IE" dirty="0" err="1"/>
              <a:t>the</a:t>
            </a:r>
            <a:r>
              <a:rPr lang="ga-IE" dirty="0"/>
              <a:t> NI Curriculum, in </a:t>
            </a:r>
            <a:r>
              <a:rPr lang="ga-IE" dirty="0" err="1"/>
              <a:t>Years</a:t>
            </a:r>
            <a:r>
              <a:rPr lang="ga-IE" dirty="0"/>
              <a:t> 1-7, </a:t>
            </a:r>
            <a:r>
              <a:rPr lang="ga-IE" dirty="0" err="1"/>
              <a:t>teachers</a:t>
            </a:r>
            <a:r>
              <a:rPr lang="ga-IE" dirty="0"/>
              <a:t> </a:t>
            </a:r>
            <a:r>
              <a:rPr lang="ga-IE" dirty="0" err="1"/>
              <a:t>must</a:t>
            </a:r>
            <a:r>
              <a:rPr lang="ga-IE" dirty="0"/>
              <a:t> </a:t>
            </a:r>
            <a:r>
              <a:rPr lang="ga-IE" dirty="0" err="1"/>
              <a:t>assess</a:t>
            </a:r>
            <a:r>
              <a:rPr lang="ga-IE" dirty="0"/>
              <a:t> </a:t>
            </a:r>
            <a:r>
              <a:rPr lang="ga-IE" dirty="0" err="1"/>
              <a:t>your</a:t>
            </a:r>
            <a:r>
              <a:rPr lang="ga-IE" dirty="0"/>
              <a:t> </a:t>
            </a:r>
            <a:r>
              <a:rPr lang="ga-IE" dirty="0" err="1"/>
              <a:t>child</a:t>
            </a:r>
            <a:r>
              <a:rPr lang="ga-IE" dirty="0"/>
              <a:t>’s </a:t>
            </a:r>
            <a:r>
              <a:rPr lang="ga-IE" dirty="0" err="1"/>
              <a:t>learning</a:t>
            </a:r>
            <a:r>
              <a:rPr lang="ga-IE" dirty="0"/>
              <a:t>.</a:t>
            </a:r>
            <a:endParaRPr dirty="0"/>
          </a:p>
          <a:p>
            <a:pPr marL="0" lvl="0" indent="0" algn="l" rtl="0">
              <a:spcBef>
                <a:spcPts val="1000"/>
              </a:spcBef>
              <a:spcAft>
                <a:spcPts val="0"/>
              </a:spcAft>
              <a:buSzPts val="1440"/>
              <a:buNone/>
            </a:pPr>
            <a:r>
              <a:rPr lang="ga-IE" dirty="0" err="1"/>
              <a:t>Continuous</a:t>
            </a:r>
            <a:r>
              <a:rPr lang="ga-IE" dirty="0"/>
              <a:t> </a:t>
            </a:r>
            <a:r>
              <a:rPr lang="ga-IE" dirty="0" err="1"/>
              <a:t>assessment</a:t>
            </a:r>
            <a:r>
              <a:rPr lang="ga-IE" dirty="0"/>
              <a:t> is </a:t>
            </a:r>
            <a:r>
              <a:rPr lang="en-GB" dirty="0"/>
              <a:t>completed</a:t>
            </a:r>
            <a:r>
              <a:rPr lang="ga-IE" dirty="0"/>
              <a:t> </a:t>
            </a:r>
            <a:r>
              <a:rPr lang="ga-IE" dirty="0" err="1"/>
              <a:t>regularly</a:t>
            </a:r>
            <a:r>
              <a:rPr lang="ga-IE" dirty="0"/>
              <a:t> in </a:t>
            </a:r>
            <a:r>
              <a:rPr lang="ga-IE" dirty="0" err="1"/>
              <a:t>the</a:t>
            </a:r>
            <a:r>
              <a:rPr lang="ga-IE" dirty="0"/>
              <a:t> </a:t>
            </a:r>
            <a:r>
              <a:rPr lang="ga-IE" dirty="0" err="1"/>
              <a:t>classroom</a:t>
            </a:r>
            <a:r>
              <a:rPr lang="ga-IE" dirty="0"/>
              <a:t>, </a:t>
            </a:r>
            <a:r>
              <a:rPr lang="ga-IE" dirty="0" err="1"/>
              <a:t>through</a:t>
            </a:r>
            <a:r>
              <a:rPr lang="ga-IE" dirty="0"/>
              <a:t> </a:t>
            </a:r>
            <a:r>
              <a:rPr lang="ga-IE" dirty="0" err="1"/>
              <a:t>assessing</a:t>
            </a:r>
            <a:r>
              <a:rPr lang="ga-IE" dirty="0"/>
              <a:t> </a:t>
            </a:r>
            <a:r>
              <a:rPr lang="ga-IE" dirty="0" err="1"/>
              <a:t>your</a:t>
            </a:r>
            <a:r>
              <a:rPr lang="ga-IE" dirty="0"/>
              <a:t> </a:t>
            </a:r>
            <a:r>
              <a:rPr lang="ga-IE" dirty="0" err="1"/>
              <a:t>child</a:t>
            </a:r>
            <a:r>
              <a:rPr lang="ga-IE" dirty="0"/>
              <a:t>’s </a:t>
            </a:r>
            <a:r>
              <a:rPr lang="ga-IE" dirty="0" err="1"/>
              <a:t>written</a:t>
            </a:r>
            <a:r>
              <a:rPr lang="ga-IE" dirty="0"/>
              <a:t> </a:t>
            </a:r>
            <a:r>
              <a:rPr lang="ga-IE" dirty="0" err="1"/>
              <a:t>work</a:t>
            </a:r>
            <a:r>
              <a:rPr lang="ga-IE" dirty="0"/>
              <a:t>, </a:t>
            </a:r>
            <a:r>
              <a:rPr lang="ga-IE" dirty="0" err="1"/>
              <a:t>participation</a:t>
            </a:r>
            <a:r>
              <a:rPr lang="ga-IE" dirty="0"/>
              <a:t> in </a:t>
            </a:r>
            <a:r>
              <a:rPr lang="ga-IE" dirty="0" err="1"/>
              <a:t>class</a:t>
            </a:r>
            <a:r>
              <a:rPr lang="ga-IE" dirty="0"/>
              <a:t> </a:t>
            </a:r>
            <a:r>
              <a:rPr lang="ga-IE" dirty="0" err="1"/>
              <a:t>discussions</a:t>
            </a:r>
            <a:r>
              <a:rPr lang="ga-IE" dirty="0"/>
              <a:t> </a:t>
            </a:r>
            <a:r>
              <a:rPr lang="ga-IE" dirty="0" err="1"/>
              <a:t>and</a:t>
            </a:r>
            <a:r>
              <a:rPr lang="ga-IE" dirty="0"/>
              <a:t> </a:t>
            </a:r>
            <a:r>
              <a:rPr lang="ga-IE" dirty="0" err="1"/>
              <a:t>tests</a:t>
            </a:r>
            <a:r>
              <a:rPr lang="ga-IE" dirty="0"/>
              <a:t> </a:t>
            </a:r>
            <a:r>
              <a:rPr lang="ga-IE" dirty="0" err="1"/>
              <a:t>on</a:t>
            </a:r>
            <a:r>
              <a:rPr lang="ga-IE" dirty="0"/>
              <a:t> a </a:t>
            </a:r>
            <a:r>
              <a:rPr lang="ga-IE" dirty="0" err="1"/>
              <a:t>Friday</a:t>
            </a:r>
            <a:r>
              <a:rPr lang="ga-IE" dirty="0"/>
              <a:t>. </a:t>
            </a:r>
            <a:r>
              <a:rPr lang="ga-IE" dirty="0" err="1"/>
              <a:t>However</a:t>
            </a:r>
            <a:r>
              <a:rPr lang="ga-IE" dirty="0"/>
              <a:t> in Rang 6 </a:t>
            </a:r>
            <a:r>
              <a:rPr lang="ga-IE" dirty="0" err="1"/>
              <a:t>pupils</a:t>
            </a:r>
            <a:r>
              <a:rPr lang="ga-IE" dirty="0"/>
              <a:t> </a:t>
            </a:r>
            <a:r>
              <a:rPr lang="ga-IE" dirty="0" err="1"/>
              <a:t>undergo</a:t>
            </a:r>
            <a:r>
              <a:rPr lang="ga-IE" dirty="0"/>
              <a:t> </a:t>
            </a:r>
            <a:r>
              <a:rPr lang="ga-IE" dirty="0" err="1"/>
              <a:t>standardi</a:t>
            </a:r>
            <a:r>
              <a:rPr lang="en-GB" dirty="0"/>
              <a:t>s</a:t>
            </a:r>
            <a:r>
              <a:rPr lang="ga-IE" dirty="0" err="1"/>
              <a:t>ed</a:t>
            </a:r>
            <a:r>
              <a:rPr lang="ga-IE" dirty="0"/>
              <a:t> </a:t>
            </a:r>
            <a:r>
              <a:rPr lang="ga-IE" dirty="0" err="1"/>
              <a:t>tests</a:t>
            </a:r>
            <a:r>
              <a:rPr lang="ga-IE" dirty="0"/>
              <a:t> </a:t>
            </a:r>
            <a:r>
              <a:rPr lang="en-GB" dirty="0"/>
              <a:t>in the summer term </a:t>
            </a:r>
            <a:r>
              <a:rPr lang="ga-IE" dirty="0"/>
              <a:t>in </a:t>
            </a:r>
            <a:r>
              <a:rPr lang="ga-IE" dirty="0" err="1"/>
              <a:t>English</a:t>
            </a:r>
            <a:r>
              <a:rPr lang="ga-IE" dirty="0"/>
              <a:t>, Irish </a:t>
            </a:r>
            <a:r>
              <a:rPr lang="ga-IE" dirty="0" err="1"/>
              <a:t>and</a:t>
            </a:r>
            <a:r>
              <a:rPr lang="ga-IE" dirty="0"/>
              <a:t> </a:t>
            </a:r>
            <a:r>
              <a:rPr lang="ga-IE" dirty="0" err="1"/>
              <a:t>Maths</a:t>
            </a:r>
            <a:r>
              <a:rPr lang="ga-IE" dirty="0"/>
              <a:t> </a:t>
            </a:r>
            <a:r>
              <a:rPr lang="ga-IE" dirty="0" err="1"/>
              <a:t>which</a:t>
            </a:r>
            <a:r>
              <a:rPr lang="ga-IE" dirty="0"/>
              <a:t> </a:t>
            </a:r>
            <a:r>
              <a:rPr lang="ga-IE" dirty="0" err="1"/>
              <a:t>give</a:t>
            </a:r>
            <a:r>
              <a:rPr lang="ga-IE" dirty="0"/>
              <a:t> a </a:t>
            </a:r>
            <a:r>
              <a:rPr lang="ga-IE" dirty="0" err="1"/>
              <a:t>more</a:t>
            </a:r>
            <a:r>
              <a:rPr lang="ga-IE" dirty="0"/>
              <a:t> </a:t>
            </a:r>
            <a:r>
              <a:rPr lang="ga-IE" dirty="0" err="1"/>
              <a:t>formal</a:t>
            </a:r>
            <a:r>
              <a:rPr lang="ga-IE" dirty="0"/>
              <a:t> </a:t>
            </a:r>
            <a:r>
              <a:rPr lang="ga-IE" dirty="0" err="1"/>
              <a:t>indication</a:t>
            </a:r>
            <a:r>
              <a:rPr lang="ga-IE" dirty="0"/>
              <a:t> </a:t>
            </a:r>
            <a:r>
              <a:rPr lang="ga-IE" dirty="0" err="1"/>
              <a:t>of</a:t>
            </a:r>
            <a:r>
              <a:rPr lang="ga-IE" dirty="0"/>
              <a:t> </a:t>
            </a:r>
            <a:r>
              <a:rPr lang="ga-IE" dirty="0" err="1"/>
              <a:t>progress</a:t>
            </a:r>
            <a:r>
              <a:rPr lang="ga-IE" dirty="0"/>
              <a:t>. </a:t>
            </a:r>
            <a:r>
              <a:rPr lang="ga-IE" dirty="0" err="1"/>
              <a:t>These</a:t>
            </a:r>
            <a:r>
              <a:rPr lang="ga-IE" dirty="0"/>
              <a:t> </a:t>
            </a:r>
            <a:r>
              <a:rPr lang="ga-IE" dirty="0" err="1"/>
              <a:t>scores</a:t>
            </a:r>
            <a:r>
              <a:rPr lang="ga-IE" dirty="0"/>
              <a:t> </a:t>
            </a:r>
            <a:r>
              <a:rPr lang="ga-IE" dirty="0" err="1"/>
              <a:t>are</a:t>
            </a:r>
            <a:r>
              <a:rPr lang="ga-IE" dirty="0"/>
              <a:t> </a:t>
            </a:r>
            <a:r>
              <a:rPr lang="ga-IE" dirty="0" err="1"/>
              <a:t>then</a:t>
            </a:r>
            <a:r>
              <a:rPr lang="ga-IE" dirty="0"/>
              <a:t> </a:t>
            </a:r>
            <a:r>
              <a:rPr lang="ga-IE" dirty="0" err="1"/>
              <a:t>analysed</a:t>
            </a:r>
            <a:r>
              <a:rPr lang="ga-IE" dirty="0"/>
              <a:t> </a:t>
            </a:r>
            <a:r>
              <a:rPr lang="ga-IE" dirty="0" err="1"/>
              <a:t>by</a:t>
            </a:r>
            <a:r>
              <a:rPr lang="ga-IE" dirty="0"/>
              <a:t> </a:t>
            </a:r>
            <a:r>
              <a:rPr lang="ga-IE" dirty="0" err="1"/>
              <a:t>the</a:t>
            </a:r>
            <a:r>
              <a:rPr lang="ga-IE" dirty="0"/>
              <a:t> </a:t>
            </a:r>
            <a:r>
              <a:rPr lang="ga-IE" dirty="0" err="1"/>
              <a:t>teachers</a:t>
            </a:r>
            <a:r>
              <a:rPr lang="ga-IE" dirty="0"/>
              <a:t>, </a:t>
            </a:r>
            <a:r>
              <a:rPr lang="ga-IE" dirty="0" err="1"/>
              <a:t>and</a:t>
            </a:r>
            <a:r>
              <a:rPr lang="ga-IE" dirty="0"/>
              <a:t> </a:t>
            </a:r>
            <a:r>
              <a:rPr lang="ga-IE" dirty="0" err="1"/>
              <a:t>used</a:t>
            </a:r>
            <a:r>
              <a:rPr lang="ga-IE" dirty="0"/>
              <a:t> </a:t>
            </a:r>
            <a:r>
              <a:rPr lang="ga-IE" dirty="0" err="1"/>
              <a:t>to</a:t>
            </a:r>
            <a:r>
              <a:rPr lang="ga-IE" dirty="0"/>
              <a:t> </a:t>
            </a:r>
            <a:r>
              <a:rPr lang="ga-IE" dirty="0" err="1"/>
              <a:t>plan</a:t>
            </a:r>
            <a:r>
              <a:rPr lang="ga-IE" dirty="0"/>
              <a:t> </a:t>
            </a:r>
            <a:r>
              <a:rPr lang="ga-IE" dirty="0" err="1"/>
              <a:t>the</a:t>
            </a:r>
            <a:r>
              <a:rPr lang="ga-IE" dirty="0"/>
              <a:t> </a:t>
            </a:r>
            <a:r>
              <a:rPr lang="ga-IE" dirty="0" err="1"/>
              <a:t>future</a:t>
            </a:r>
            <a:r>
              <a:rPr lang="ga-IE" dirty="0"/>
              <a:t> </a:t>
            </a:r>
            <a:r>
              <a:rPr lang="ga-IE" dirty="0" err="1"/>
              <a:t>teaching</a:t>
            </a:r>
            <a:r>
              <a:rPr lang="ga-IE" dirty="0"/>
              <a:t> </a:t>
            </a:r>
            <a:r>
              <a:rPr lang="ga-IE" dirty="0" err="1"/>
              <a:t>and</a:t>
            </a:r>
            <a:r>
              <a:rPr lang="ga-IE" dirty="0"/>
              <a:t> </a:t>
            </a:r>
            <a:r>
              <a:rPr lang="ga-IE" dirty="0" err="1"/>
              <a:t>learning</a:t>
            </a:r>
            <a:r>
              <a:rPr lang="ga-IE" dirty="0"/>
              <a:t> </a:t>
            </a:r>
            <a:r>
              <a:rPr lang="ga-IE" dirty="0" err="1"/>
              <a:t>of</a:t>
            </a:r>
            <a:r>
              <a:rPr lang="ga-IE" dirty="0"/>
              <a:t> </a:t>
            </a:r>
            <a:r>
              <a:rPr lang="ga-IE" dirty="0" err="1"/>
              <a:t>our</a:t>
            </a:r>
            <a:r>
              <a:rPr lang="ga-IE" dirty="0"/>
              <a:t> </a:t>
            </a:r>
            <a:r>
              <a:rPr lang="ga-IE" dirty="0" err="1"/>
              <a:t>pupils</a:t>
            </a:r>
            <a:r>
              <a:rPr lang="ga-IE" dirty="0"/>
              <a:t>.</a:t>
            </a:r>
            <a:endParaRPr dirty="0"/>
          </a:p>
          <a:p>
            <a:pPr marL="0" lvl="0" indent="0" algn="l" rtl="0">
              <a:spcBef>
                <a:spcPts val="1000"/>
              </a:spcBef>
              <a:spcAft>
                <a:spcPts val="0"/>
              </a:spcAft>
              <a:buSzPts val="1440"/>
              <a:buNone/>
            </a:pPr>
            <a:r>
              <a:rPr lang="ga-IE" dirty="0" err="1"/>
              <a:t>Parent-teacher</a:t>
            </a:r>
            <a:r>
              <a:rPr lang="ga-IE" dirty="0"/>
              <a:t> </a:t>
            </a:r>
            <a:r>
              <a:rPr lang="ga-IE" dirty="0" err="1"/>
              <a:t>meetings</a:t>
            </a:r>
            <a:r>
              <a:rPr lang="ga-IE" dirty="0"/>
              <a:t> </a:t>
            </a:r>
            <a:r>
              <a:rPr lang="ga-IE" dirty="0" err="1"/>
              <a:t>will</a:t>
            </a:r>
            <a:r>
              <a:rPr lang="ga-IE" dirty="0"/>
              <a:t> </a:t>
            </a:r>
            <a:r>
              <a:rPr lang="ga-IE" dirty="0" err="1"/>
              <a:t>help</a:t>
            </a:r>
            <a:r>
              <a:rPr lang="ga-IE" dirty="0"/>
              <a:t> </a:t>
            </a:r>
            <a:r>
              <a:rPr lang="ga-IE" dirty="0" err="1"/>
              <a:t>update</a:t>
            </a:r>
            <a:r>
              <a:rPr lang="ga-IE" dirty="0"/>
              <a:t> </a:t>
            </a:r>
            <a:r>
              <a:rPr lang="ga-IE" dirty="0" err="1"/>
              <a:t>you</a:t>
            </a:r>
            <a:r>
              <a:rPr lang="ga-IE" dirty="0"/>
              <a:t> </a:t>
            </a:r>
            <a:r>
              <a:rPr lang="ga-IE" dirty="0" err="1"/>
              <a:t>on</a:t>
            </a:r>
            <a:r>
              <a:rPr lang="ga-IE" dirty="0"/>
              <a:t> </a:t>
            </a:r>
            <a:r>
              <a:rPr lang="ga-IE" dirty="0" err="1"/>
              <a:t>your</a:t>
            </a:r>
            <a:r>
              <a:rPr lang="ga-IE" dirty="0"/>
              <a:t> </a:t>
            </a:r>
            <a:r>
              <a:rPr lang="ga-IE" dirty="0" err="1"/>
              <a:t>child</a:t>
            </a:r>
            <a:r>
              <a:rPr lang="ga-IE" dirty="0"/>
              <a:t>’s </a:t>
            </a:r>
            <a:r>
              <a:rPr lang="ga-IE" dirty="0" err="1"/>
              <a:t>progress</a:t>
            </a:r>
            <a:r>
              <a:rPr lang="ga-IE" dirty="0"/>
              <a:t> </a:t>
            </a:r>
            <a:r>
              <a:rPr lang="ga-IE" dirty="0" err="1"/>
              <a:t>and</a:t>
            </a:r>
            <a:r>
              <a:rPr lang="ga-IE" dirty="0"/>
              <a:t> </a:t>
            </a:r>
            <a:r>
              <a:rPr lang="ga-IE" dirty="0" err="1"/>
              <a:t>will</a:t>
            </a:r>
            <a:r>
              <a:rPr lang="ga-IE" dirty="0"/>
              <a:t> </a:t>
            </a:r>
            <a:r>
              <a:rPr lang="ga-IE" dirty="0" err="1"/>
              <a:t>give</a:t>
            </a:r>
            <a:r>
              <a:rPr lang="ga-IE" dirty="0"/>
              <a:t> </a:t>
            </a:r>
            <a:r>
              <a:rPr lang="ga-IE" dirty="0" err="1"/>
              <a:t>you</a:t>
            </a:r>
            <a:r>
              <a:rPr lang="ga-IE" dirty="0"/>
              <a:t> </a:t>
            </a:r>
            <a:r>
              <a:rPr lang="ga-IE" dirty="0" err="1"/>
              <a:t>the</a:t>
            </a:r>
            <a:r>
              <a:rPr lang="ga-IE" dirty="0"/>
              <a:t> </a:t>
            </a:r>
            <a:r>
              <a:rPr lang="ga-IE" dirty="0" err="1"/>
              <a:t>opportunity</a:t>
            </a:r>
            <a:r>
              <a:rPr lang="ga-IE" dirty="0"/>
              <a:t> </a:t>
            </a:r>
            <a:r>
              <a:rPr lang="ga-IE" dirty="0" err="1"/>
              <a:t>to</a:t>
            </a:r>
            <a:r>
              <a:rPr lang="ga-IE" dirty="0"/>
              <a:t> </a:t>
            </a:r>
            <a:r>
              <a:rPr lang="ga-IE" dirty="0" err="1"/>
              <a:t>learn</a:t>
            </a:r>
            <a:r>
              <a:rPr lang="ga-IE" dirty="0"/>
              <a:t> </a:t>
            </a:r>
            <a:r>
              <a:rPr lang="ga-IE" dirty="0" err="1"/>
              <a:t>about</a:t>
            </a:r>
            <a:r>
              <a:rPr lang="ga-IE" dirty="0"/>
              <a:t> </a:t>
            </a:r>
            <a:r>
              <a:rPr lang="ga-IE" dirty="0" err="1"/>
              <a:t>how</a:t>
            </a:r>
            <a:r>
              <a:rPr lang="ga-IE" dirty="0"/>
              <a:t> </a:t>
            </a:r>
            <a:r>
              <a:rPr lang="ga-IE" dirty="0" err="1"/>
              <a:t>you</a:t>
            </a:r>
            <a:r>
              <a:rPr lang="ga-IE" dirty="0"/>
              <a:t> can </a:t>
            </a:r>
            <a:r>
              <a:rPr lang="ga-IE" dirty="0" err="1"/>
              <a:t>help</a:t>
            </a:r>
            <a:r>
              <a:rPr lang="ga-IE" dirty="0"/>
              <a:t> </a:t>
            </a:r>
            <a:r>
              <a:rPr lang="ga-IE" dirty="0" err="1"/>
              <a:t>your</a:t>
            </a:r>
            <a:r>
              <a:rPr lang="ga-IE" dirty="0"/>
              <a:t> </a:t>
            </a:r>
            <a:r>
              <a:rPr lang="ga-IE" dirty="0" err="1"/>
              <a:t>child</a:t>
            </a:r>
            <a:r>
              <a:rPr lang="ga-IE" dirty="0"/>
              <a:t> in </a:t>
            </a:r>
            <a:r>
              <a:rPr lang="ga-IE" dirty="0" err="1"/>
              <a:t>the</a:t>
            </a:r>
            <a:r>
              <a:rPr lang="ga-IE" dirty="0"/>
              <a:t> </a:t>
            </a:r>
            <a:r>
              <a:rPr lang="ga-IE" dirty="0" err="1"/>
              <a:t>home</a:t>
            </a:r>
            <a:r>
              <a:rPr lang="ga-IE" dirty="0"/>
              <a:t> </a:t>
            </a:r>
            <a:r>
              <a:rPr lang="ga-IE" dirty="0" err="1"/>
              <a:t>environment</a:t>
            </a:r>
            <a:r>
              <a:rPr lang="ga-IE" dirty="0"/>
              <a:t>.</a:t>
            </a:r>
            <a:endParaRPr dirty="0"/>
          </a:p>
          <a:p>
            <a:pPr marL="0" lvl="0" indent="0" algn="l" rtl="0">
              <a:spcBef>
                <a:spcPts val="1000"/>
              </a:spcBef>
              <a:spcAft>
                <a:spcPts val="0"/>
              </a:spcAft>
              <a:buSzPts val="1440"/>
              <a:buNone/>
            </a:pPr>
            <a:r>
              <a:rPr lang="ga-IE" dirty="0"/>
              <a:t>At </a:t>
            </a:r>
            <a:r>
              <a:rPr lang="ga-IE" dirty="0" err="1"/>
              <a:t>the</a:t>
            </a:r>
            <a:r>
              <a:rPr lang="ga-IE" dirty="0"/>
              <a:t> </a:t>
            </a:r>
            <a:r>
              <a:rPr lang="ga-IE" dirty="0" err="1"/>
              <a:t>end</a:t>
            </a:r>
            <a:r>
              <a:rPr lang="ga-IE" dirty="0"/>
              <a:t> </a:t>
            </a:r>
            <a:r>
              <a:rPr lang="ga-IE" dirty="0" err="1"/>
              <a:t>of</a:t>
            </a:r>
            <a:r>
              <a:rPr lang="ga-IE" dirty="0"/>
              <a:t> each </a:t>
            </a:r>
            <a:r>
              <a:rPr lang="ga-IE" dirty="0" err="1"/>
              <a:t>school</a:t>
            </a:r>
            <a:r>
              <a:rPr lang="ga-IE" dirty="0"/>
              <a:t> </a:t>
            </a:r>
            <a:r>
              <a:rPr lang="ga-IE" dirty="0" err="1"/>
              <a:t>year</a:t>
            </a:r>
            <a:r>
              <a:rPr lang="ga-IE" dirty="0"/>
              <a:t>, </a:t>
            </a:r>
            <a:r>
              <a:rPr lang="ga-IE" dirty="0" err="1"/>
              <a:t>you</a:t>
            </a:r>
            <a:r>
              <a:rPr lang="ga-IE" dirty="0"/>
              <a:t> </a:t>
            </a:r>
            <a:r>
              <a:rPr lang="ga-IE" dirty="0" err="1"/>
              <a:t>will</a:t>
            </a:r>
            <a:r>
              <a:rPr lang="ga-IE" dirty="0"/>
              <a:t> </a:t>
            </a:r>
            <a:r>
              <a:rPr lang="ga-IE" dirty="0" err="1"/>
              <a:t>receive</a:t>
            </a:r>
            <a:r>
              <a:rPr lang="ga-IE" dirty="0"/>
              <a:t> a </a:t>
            </a:r>
            <a:r>
              <a:rPr lang="ga-IE" dirty="0" err="1"/>
              <a:t>written</a:t>
            </a:r>
            <a:r>
              <a:rPr lang="ga-IE" dirty="0"/>
              <a:t> </a:t>
            </a:r>
            <a:r>
              <a:rPr lang="ga-IE" dirty="0" err="1"/>
              <a:t>report</a:t>
            </a:r>
            <a:r>
              <a:rPr lang="ga-IE" dirty="0"/>
              <a:t> </a:t>
            </a:r>
            <a:r>
              <a:rPr lang="ga-IE" dirty="0" err="1"/>
              <a:t>from</a:t>
            </a:r>
            <a:r>
              <a:rPr lang="ga-IE" dirty="0"/>
              <a:t> </a:t>
            </a:r>
            <a:r>
              <a:rPr lang="ga-IE" dirty="0" err="1"/>
              <a:t>your</a:t>
            </a:r>
            <a:r>
              <a:rPr lang="ga-IE" dirty="0"/>
              <a:t> </a:t>
            </a:r>
            <a:r>
              <a:rPr lang="ga-IE" dirty="0" err="1"/>
              <a:t>child</a:t>
            </a:r>
            <a:r>
              <a:rPr lang="ga-IE" dirty="0"/>
              <a:t>’s </a:t>
            </a:r>
            <a:r>
              <a:rPr lang="ga-IE" dirty="0" err="1"/>
              <a:t>teacher</a:t>
            </a:r>
            <a:r>
              <a:rPr lang="ga-IE" dirty="0"/>
              <a:t>. This </a:t>
            </a:r>
            <a:r>
              <a:rPr lang="ga-IE" dirty="0" err="1"/>
              <a:t>will</a:t>
            </a:r>
            <a:r>
              <a:rPr lang="ga-IE" dirty="0"/>
              <a:t> </a:t>
            </a:r>
            <a:r>
              <a:rPr lang="ga-IE" dirty="0" err="1"/>
              <a:t>describe</a:t>
            </a:r>
            <a:r>
              <a:rPr lang="ga-IE" dirty="0"/>
              <a:t> </a:t>
            </a:r>
            <a:r>
              <a:rPr lang="ga-IE" dirty="0" err="1"/>
              <a:t>your</a:t>
            </a:r>
            <a:r>
              <a:rPr lang="ga-IE" dirty="0"/>
              <a:t> </a:t>
            </a:r>
            <a:r>
              <a:rPr lang="ga-IE" dirty="0" err="1"/>
              <a:t>child</a:t>
            </a:r>
            <a:r>
              <a:rPr lang="ga-IE" dirty="0"/>
              <a:t>’s </a:t>
            </a:r>
            <a:r>
              <a:rPr lang="ga-IE" dirty="0" err="1"/>
              <a:t>progress</a:t>
            </a:r>
            <a:r>
              <a:rPr lang="ga-IE" dirty="0"/>
              <a:t> in </a:t>
            </a:r>
            <a:r>
              <a:rPr lang="ga-IE" dirty="0" err="1"/>
              <a:t>every</a:t>
            </a:r>
            <a:r>
              <a:rPr lang="ga-IE" dirty="0"/>
              <a:t> </a:t>
            </a:r>
            <a:r>
              <a:rPr lang="ga-IE" dirty="0" err="1"/>
              <a:t>aspect</a:t>
            </a:r>
            <a:r>
              <a:rPr lang="ga-IE" dirty="0"/>
              <a:t> </a:t>
            </a:r>
            <a:r>
              <a:rPr lang="ga-IE" dirty="0" err="1"/>
              <a:t>of</a:t>
            </a:r>
            <a:r>
              <a:rPr lang="ga-IE" dirty="0"/>
              <a:t> </a:t>
            </a:r>
            <a:r>
              <a:rPr lang="ga-IE" dirty="0" err="1"/>
              <a:t>the</a:t>
            </a:r>
            <a:r>
              <a:rPr lang="ga-IE" dirty="0"/>
              <a:t> </a:t>
            </a:r>
            <a:r>
              <a:rPr lang="ga-IE" dirty="0" err="1"/>
              <a:t>curriculum</a:t>
            </a:r>
            <a:r>
              <a:rPr lang="ga-IE" dirty="0"/>
              <a:t>.</a:t>
            </a:r>
            <a:endParaRPr dirty="0"/>
          </a:p>
          <a:p>
            <a:pPr marL="0" lvl="0" indent="0" algn="l" rtl="0">
              <a:spcBef>
                <a:spcPts val="1000"/>
              </a:spcBef>
              <a:spcAft>
                <a:spcPts val="0"/>
              </a:spcAft>
              <a:buSzPts val="144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1"/>
        <p:cNvGrpSpPr/>
        <p:nvPr/>
      </p:nvGrpSpPr>
      <p:grpSpPr>
        <a:xfrm>
          <a:off x="0" y="0"/>
          <a:ext cx="0" cy="0"/>
          <a:chOff x="0" y="0"/>
          <a:chExt cx="0" cy="0"/>
        </a:xfrm>
      </p:grpSpPr>
      <p:pic>
        <p:nvPicPr>
          <p:cNvPr id="262" name="Google Shape;262;p10"/>
          <p:cNvPicPr preferRelativeResize="0"/>
          <p:nvPr/>
        </p:nvPicPr>
        <p:blipFill rotWithShape="1">
          <a:blip r:embed="rId3">
            <a:alphaModFix/>
          </a:blip>
          <a:srcRect l="5181" r="13090" b="-1"/>
          <a:stretch/>
        </p:blipFill>
        <p:spPr>
          <a:xfrm>
            <a:off x="4266679" y="-4239"/>
            <a:ext cx="7922146" cy="6858001"/>
          </a:xfrm>
          <a:custGeom>
            <a:avLst/>
            <a:gdLst/>
            <a:ahLst/>
            <a:cxnLst/>
            <a:rect l="l" t="t" r="r" b="b"/>
            <a:pathLst>
              <a:path w="7922146" h="6858001" extrusionOk="0">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ln>
            <a:noFill/>
          </a:ln>
        </p:spPr>
      </p:pic>
      <p:sp>
        <p:nvSpPr>
          <p:cNvPr id="263" name="Google Shape;263;p10"/>
          <p:cNvSpPr txBox="1">
            <a:spLocks noGrp="1"/>
          </p:cNvSpPr>
          <p:nvPr>
            <p:ph type="title"/>
          </p:nvPr>
        </p:nvSpPr>
        <p:spPr>
          <a:xfrm>
            <a:off x="563033" y="623900"/>
            <a:ext cx="3851100" cy="132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Font typeface="Trebuchet MS"/>
              <a:buNone/>
            </a:pPr>
            <a:r>
              <a:rPr lang="ga-IE" sz="2800"/>
              <a:t>Imeachtaí Seach- Churaclaim- Extra Curricular activities </a:t>
            </a:r>
            <a:endParaRPr/>
          </a:p>
        </p:txBody>
      </p:sp>
      <p:sp>
        <p:nvSpPr>
          <p:cNvPr id="264" name="Google Shape;264;p10"/>
          <p:cNvSpPr txBox="1">
            <a:spLocks noGrp="1"/>
          </p:cNvSpPr>
          <p:nvPr>
            <p:ph type="body" idx="1"/>
          </p:nvPr>
        </p:nvSpPr>
        <p:spPr>
          <a:xfrm>
            <a:off x="677334" y="2160589"/>
            <a:ext cx="3851122"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ga-IE" dirty="0"/>
              <a:t>Club Bricfeasta- </a:t>
            </a:r>
            <a:r>
              <a:rPr lang="ga-IE" dirty="0" err="1"/>
              <a:t>Breakfast</a:t>
            </a:r>
            <a:r>
              <a:rPr lang="ga-IE" dirty="0"/>
              <a:t> club </a:t>
            </a:r>
            <a:r>
              <a:rPr lang="ga-IE" dirty="0" err="1"/>
              <a:t>from</a:t>
            </a:r>
            <a:r>
              <a:rPr lang="ga-IE" dirty="0"/>
              <a:t> 8-8.45am</a:t>
            </a:r>
            <a:endParaRPr dirty="0"/>
          </a:p>
          <a:p>
            <a:pPr marL="342900" lvl="0" indent="-342900" algn="l" rtl="0">
              <a:spcBef>
                <a:spcPts val="1000"/>
              </a:spcBef>
              <a:spcAft>
                <a:spcPts val="0"/>
              </a:spcAft>
              <a:buSzPts val="1440"/>
              <a:buChar char="►"/>
            </a:pPr>
            <a:r>
              <a:rPr lang="ga-IE" dirty="0"/>
              <a:t>Club iarscoile- The ‘</a:t>
            </a:r>
            <a:r>
              <a:rPr lang="ga-IE" dirty="0" err="1"/>
              <a:t>After-School</a:t>
            </a:r>
            <a:r>
              <a:rPr lang="ga-IE" dirty="0"/>
              <a:t> Club’ </a:t>
            </a:r>
            <a:r>
              <a:rPr lang="ga-IE" dirty="0" err="1"/>
              <a:t>takes</a:t>
            </a:r>
            <a:r>
              <a:rPr lang="ga-IE" dirty="0"/>
              <a:t> </a:t>
            </a:r>
            <a:r>
              <a:rPr lang="ga-IE" dirty="0" err="1"/>
              <a:t>place</a:t>
            </a:r>
            <a:r>
              <a:rPr lang="ga-IE" dirty="0"/>
              <a:t> </a:t>
            </a:r>
            <a:r>
              <a:rPr lang="ga-IE" dirty="0" err="1"/>
              <a:t>on</a:t>
            </a:r>
            <a:r>
              <a:rPr lang="ga-IE" dirty="0"/>
              <a:t> a </a:t>
            </a:r>
            <a:r>
              <a:rPr lang="ga-IE" dirty="0" err="1"/>
              <a:t>Monday</a:t>
            </a:r>
            <a:r>
              <a:rPr lang="ga-IE" dirty="0"/>
              <a:t>- </a:t>
            </a:r>
            <a:r>
              <a:rPr lang="ga-IE" dirty="0" err="1"/>
              <a:t>Thursday</a:t>
            </a:r>
            <a:r>
              <a:rPr lang="ga-IE" dirty="0"/>
              <a:t> </a:t>
            </a:r>
            <a:r>
              <a:rPr lang="ga-IE" dirty="0" err="1"/>
              <a:t>after</a:t>
            </a:r>
            <a:r>
              <a:rPr lang="ga-IE" dirty="0"/>
              <a:t> </a:t>
            </a:r>
            <a:r>
              <a:rPr lang="ga-IE" dirty="0" err="1"/>
              <a:t>school</a:t>
            </a:r>
            <a:r>
              <a:rPr lang="ga-IE" dirty="0"/>
              <a:t> - 3pm-4pm</a:t>
            </a:r>
            <a:endParaRPr dirty="0"/>
          </a:p>
          <a:p>
            <a:pPr marL="0" lvl="0" indent="0" algn="l" rtl="0">
              <a:spcBef>
                <a:spcPts val="1000"/>
              </a:spcBef>
              <a:spcAft>
                <a:spcPts val="0"/>
              </a:spcAft>
              <a:buNone/>
            </a:pPr>
            <a:r>
              <a:rPr lang="ga-IE" dirty="0"/>
              <a:t>The club </a:t>
            </a:r>
            <a:r>
              <a:rPr lang="ga-IE" dirty="0" err="1"/>
              <a:t>will</a:t>
            </a:r>
            <a:r>
              <a:rPr lang="ga-IE" dirty="0"/>
              <a:t> </a:t>
            </a:r>
            <a:r>
              <a:rPr lang="ga-IE" dirty="0" err="1"/>
              <a:t>offer</a:t>
            </a:r>
            <a:r>
              <a:rPr lang="ga-IE" dirty="0"/>
              <a:t> a </a:t>
            </a:r>
            <a:r>
              <a:rPr lang="ga-IE" dirty="0" err="1"/>
              <a:t>range</a:t>
            </a:r>
            <a:r>
              <a:rPr lang="ga-IE" dirty="0"/>
              <a:t> </a:t>
            </a:r>
            <a:r>
              <a:rPr lang="ga-IE" dirty="0" err="1"/>
              <a:t>of</a:t>
            </a:r>
            <a:r>
              <a:rPr lang="ga-IE" dirty="0"/>
              <a:t> </a:t>
            </a:r>
            <a:r>
              <a:rPr lang="ga-IE" dirty="0" err="1"/>
              <a:t>different</a:t>
            </a:r>
            <a:r>
              <a:rPr lang="ga-IE" dirty="0"/>
              <a:t> </a:t>
            </a:r>
            <a:r>
              <a:rPr lang="ga-IE" dirty="0" err="1"/>
              <a:t>activities</a:t>
            </a:r>
            <a:r>
              <a:rPr lang="ga-IE" dirty="0"/>
              <a:t> </a:t>
            </a:r>
            <a:r>
              <a:rPr lang="ga-IE" dirty="0" err="1"/>
              <a:t>for</a:t>
            </a:r>
            <a:r>
              <a:rPr lang="ga-IE" dirty="0"/>
              <a:t> </a:t>
            </a:r>
            <a:r>
              <a:rPr lang="ga-IE" dirty="0" err="1"/>
              <a:t>the</a:t>
            </a:r>
            <a:r>
              <a:rPr lang="ga-IE" dirty="0"/>
              <a:t> </a:t>
            </a:r>
            <a:r>
              <a:rPr lang="ga-IE" dirty="0" err="1"/>
              <a:t>children</a:t>
            </a:r>
            <a:r>
              <a:rPr lang="ga-IE" dirty="0"/>
              <a:t> </a:t>
            </a:r>
            <a:r>
              <a:rPr lang="ga-IE" dirty="0" err="1"/>
              <a:t>ie</a:t>
            </a:r>
            <a:r>
              <a:rPr lang="ga-IE" dirty="0"/>
              <a:t>. </a:t>
            </a:r>
            <a:r>
              <a:rPr lang="ga-IE" dirty="0" err="1"/>
              <a:t>gardening</a:t>
            </a:r>
            <a:r>
              <a:rPr lang="ga-IE" dirty="0"/>
              <a:t>, </a:t>
            </a:r>
            <a:r>
              <a:rPr lang="ga-IE" dirty="0" err="1"/>
              <a:t>use</a:t>
            </a:r>
            <a:r>
              <a:rPr lang="ga-IE" dirty="0"/>
              <a:t> </a:t>
            </a:r>
            <a:r>
              <a:rPr lang="ga-IE" dirty="0" err="1"/>
              <a:t>of</a:t>
            </a:r>
            <a:r>
              <a:rPr lang="ga-IE" dirty="0"/>
              <a:t> ICT, </a:t>
            </a:r>
            <a:r>
              <a:rPr lang="ga-IE" dirty="0" err="1"/>
              <a:t>games</a:t>
            </a:r>
            <a:r>
              <a:rPr lang="ga-IE" dirty="0"/>
              <a:t>, </a:t>
            </a:r>
            <a:r>
              <a:rPr lang="ga-IE" dirty="0" err="1"/>
              <a:t>homework</a:t>
            </a:r>
            <a:r>
              <a:rPr lang="ga-IE" dirty="0"/>
              <a:t>, </a:t>
            </a:r>
            <a:r>
              <a:rPr lang="ga-IE" dirty="0" err="1"/>
              <a:t>baking</a:t>
            </a:r>
            <a:r>
              <a:rPr lang="ga-IE" dirty="0"/>
              <a:t> etc. The cost </a:t>
            </a:r>
            <a:r>
              <a:rPr lang="ga-IE" dirty="0" err="1"/>
              <a:t>for</a:t>
            </a:r>
            <a:r>
              <a:rPr lang="ga-IE" dirty="0"/>
              <a:t> </a:t>
            </a:r>
            <a:r>
              <a:rPr lang="en-GB" dirty="0"/>
              <a:t>both clubs is £3</a:t>
            </a:r>
            <a:r>
              <a:rPr lang="ga-IE" dirty="0"/>
              <a:t>. </a:t>
            </a:r>
            <a:endParaRPr dirty="0"/>
          </a:p>
        </p:txBody>
      </p:sp>
      <p:cxnSp>
        <p:nvCxnSpPr>
          <p:cNvPr id="265" name="Google Shape;265;p10"/>
          <p:cNvCxnSpPr/>
          <p:nvPr/>
        </p:nvCxnSpPr>
        <p:spPr>
          <a:xfrm>
            <a:off x="9371012" y="0"/>
            <a:ext cx="1219200" cy="6858000"/>
          </a:xfrm>
          <a:prstGeom prst="straightConnector1">
            <a:avLst/>
          </a:prstGeom>
          <a:noFill/>
          <a:ln w="9525" cap="flat" cmpd="sng">
            <a:solidFill>
              <a:srgbClr val="404040"/>
            </a:solidFill>
            <a:prstDash val="solid"/>
            <a:round/>
            <a:headEnd type="none" w="sm" len="sm"/>
            <a:tailEnd type="none" w="sm" len="sm"/>
          </a:ln>
        </p:spPr>
      </p:cxnSp>
      <p:cxnSp>
        <p:nvCxnSpPr>
          <p:cNvPr id="266" name="Google Shape;266;p10"/>
          <p:cNvCxnSpPr/>
          <p:nvPr/>
        </p:nvCxnSpPr>
        <p:spPr>
          <a:xfrm flipH="1">
            <a:off x="7425267" y="3681413"/>
            <a:ext cx="4763558" cy="3176587"/>
          </a:xfrm>
          <a:prstGeom prst="straightConnector1">
            <a:avLst/>
          </a:prstGeom>
          <a:noFill/>
          <a:ln w="9525" cap="flat" cmpd="sng">
            <a:solidFill>
              <a:srgbClr val="404040"/>
            </a:solidFill>
            <a:prstDash val="solid"/>
            <a:round/>
            <a:headEnd type="none" w="sm" len="sm"/>
            <a:tailEnd type="none" w="sm" len="sm"/>
          </a:ln>
        </p:spPr>
      </p:cxnSp>
      <p:sp>
        <p:nvSpPr>
          <p:cNvPr id="267" name="Google Shape;267;p1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68" name="Google Shape;268;p1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69" name="Google Shape;269;p1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46666"/>
            </a:srgbClr>
          </a:solidFill>
          <a:ln>
            <a:noFill/>
          </a:ln>
        </p:spPr>
      </p:sp>
      <p:sp>
        <p:nvSpPr>
          <p:cNvPr id="271" name="Google Shape;271;p1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272" name="Google Shape;272;p1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73" name="Google Shape;273;p1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7"/>
        <p:cNvGrpSpPr/>
        <p:nvPr/>
      </p:nvGrpSpPr>
      <p:grpSpPr>
        <a:xfrm>
          <a:off x="0" y="0"/>
          <a:ext cx="0" cy="0"/>
          <a:chOff x="0" y="0"/>
          <a:chExt cx="0" cy="0"/>
        </a:xfrm>
      </p:grpSpPr>
      <p:sp>
        <p:nvSpPr>
          <p:cNvPr id="278" name="Google Shape;278;p1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9" name="Google Shape;279;p11"/>
          <p:cNvSpPr txBox="1">
            <a:spLocks noGrp="1"/>
          </p:cNvSpPr>
          <p:nvPr>
            <p:ph type="title"/>
          </p:nvPr>
        </p:nvSpPr>
        <p:spPr>
          <a:xfrm>
            <a:off x="1286933" y="609600"/>
            <a:ext cx="10197494" cy="109945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ga-IE"/>
              <a:t>Tuismitheoirí- Parents/Guardians </a:t>
            </a:r>
            <a:endParaRPr/>
          </a:p>
        </p:txBody>
      </p:sp>
      <p:sp>
        <p:nvSpPr>
          <p:cNvPr id="280" name="Google Shape;280;p11"/>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flipH="1">
            <a:off x="11743267"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11"/>
          <p:cNvGrpSpPr/>
          <p:nvPr/>
        </p:nvGrpSpPr>
        <p:grpSpPr>
          <a:xfrm>
            <a:off x="1286933" y="2613733"/>
            <a:ext cx="9618133" cy="2763100"/>
            <a:chOff x="0" y="665190"/>
            <a:chExt cx="9618133" cy="2763100"/>
          </a:xfrm>
        </p:grpSpPr>
        <p:sp>
          <p:nvSpPr>
            <p:cNvPr id="283" name="Google Shape;283;p11"/>
            <p:cNvSpPr/>
            <p:nvPr/>
          </p:nvSpPr>
          <p:spPr>
            <a:xfrm>
              <a:off x="0" y="665190"/>
              <a:ext cx="9618133" cy="1228044"/>
            </a:xfrm>
            <a:prstGeom prst="roundRect">
              <a:avLst>
                <a:gd name="adj" fmla="val 10000"/>
              </a:avLst>
            </a:prstGeom>
            <a:solidFill>
              <a:srgbClr val="52A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371483" y="941500"/>
              <a:ext cx="675424" cy="67542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418391" y="665190"/>
              <a:ext cx="8199741" cy="12280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txBox="1"/>
            <p:nvPr/>
          </p:nvSpPr>
          <p:spPr>
            <a:xfrm>
              <a:off x="1418391" y="665190"/>
              <a:ext cx="8199741" cy="1228044"/>
            </a:xfrm>
            <a:prstGeom prst="rect">
              <a:avLst/>
            </a:prstGeom>
            <a:noFill/>
            <a:ln>
              <a:noFill/>
            </a:ln>
          </p:spPr>
          <p:txBody>
            <a:bodyPr spcFirstLastPara="1" wrap="square" lIns="129950" tIns="129950" rIns="129950" bIns="129950" anchor="ctr" anchorCtr="0">
              <a:noAutofit/>
            </a:bodyPr>
            <a:lstStyle/>
            <a:p>
              <a:pPr marL="0" marR="0" lvl="0" indent="0" algn="l" rtl="0">
                <a:lnSpc>
                  <a:spcPct val="90000"/>
                </a:lnSpc>
                <a:spcBef>
                  <a:spcPts val="0"/>
                </a:spcBef>
                <a:spcAft>
                  <a:spcPts val="0"/>
                </a:spcAft>
                <a:buNone/>
              </a:pPr>
              <a:r>
                <a:rPr lang="ga-IE" sz="1600">
                  <a:solidFill>
                    <a:schemeClr val="lt1"/>
                  </a:solidFill>
                  <a:latin typeface="Trebuchet MS"/>
                  <a:ea typeface="Trebuchet MS"/>
                  <a:cs typeface="Trebuchet MS"/>
                  <a:sym typeface="Trebuchet MS"/>
                </a:rPr>
                <a:t>Our caring, family ethos at Bunscoil Bheanna Boirche means that we strongly value the importance of parental input in their child’s education.</a:t>
              </a:r>
              <a:endParaRPr/>
            </a:p>
          </p:txBody>
        </p:sp>
        <p:sp>
          <p:nvSpPr>
            <p:cNvPr id="287" name="Google Shape;287;p11"/>
            <p:cNvSpPr/>
            <p:nvPr/>
          </p:nvSpPr>
          <p:spPr>
            <a:xfrm>
              <a:off x="0" y="2200246"/>
              <a:ext cx="9618133" cy="1228044"/>
            </a:xfrm>
            <a:prstGeom prst="roundRect">
              <a:avLst>
                <a:gd name="adj" fmla="val 10000"/>
              </a:avLst>
            </a:prstGeom>
            <a:solidFill>
              <a:srgbClr val="E4B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371483" y="2476556"/>
              <a:ext cx="675424" cy="67542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418391" y="2200246"/>
              <a:ext cx="8199741" cy="12280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txBox="1"/>
            <p:nvPr/>
          </p:nvSpPr>
          <p:spPr>
            <a:xfrm>
              <a:off x="1418391" y="2200246"/>
              <a:ext cx="8199741" cy="1228044"/>
            </a:xfrm>
            <a:prstGeom prst="rect">
              <a:avLst/>
            </a:prstGeom>
            <a:noFill/>
            <a:ln>
              <a:noFill/>
            </a:ln>
          </p:spPr>
          <p:txBody>
            <a:bodyPr spcFirstLastPara="1" wrap="square" lIns="129950" tIns="129950" rIns="129950" bIns="129950" anchor="ctr" anchorCtr="0">
              <a:noAutofit/>
            </a:bodyPr>
            <a:lstStyle/>
            <a:p>
              <a:pPr marL="0" marR="0" lvl="0" indent="0" algn="l" rtl="0">
                <a:lnSpc>
                  <a:spcPct val="90000"/>
                </a:lnSpc>
                <a:spcBef>
                  <a:spcPts val="0"/>
                </a:spcBef>
                <a:spcAft>
                  <a:spcPts val="0"/>
                </a:spcAft>
                <a:buNone/>
              </a:pPr>
              <a:r>
                <a:rPr lang="ga-IE" sz="1600">
                  <a:solidFill>
                    <a:schemeClr val="lt1"/>
                  </a:solidFill>
                  <a:latin typeface="Trebuchet MS"/>
                  <a:ea typeface="Trebuchet MS"/>
                  <a:cs typeface="Trebuchet MS"/>
                  <a:sym typeface="Trebuchet MS"/>
                </a:rPr>
                <a:t>We believe that happy children are more effective learners. Parents are always encouraged to discuss any concerns they may have either with the class teacher or with the principal. Our door is always open, and we pride ourselves here at Bunscoil Bheanna Boirche in our open and friendly relationships between teachers and parents.</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body" idx="1"/>
          </p:nvPr>
        </p:nvSpPr>
        <p:spPr>
          <a:xfrm>
            <a:off x="1835705" y="1824913"/>
            <a:ext cx="8520600" cy="4555200"/>
          </a:xfrm>
          <a:prstGeom prst="rect">
            <a:avLst/>
          </a:prstGeom>
          <a:noFill/>
          <a:ln>
            <a:noFill/>
          </a:ln>
        </p:spPr>
        <p:txBody>
          <a:bodyPr spcFirstLastPara="1" wrap="square" lIns="91425" tIns="45700" rIns="91425" bIns="45700" anchor="t" anchorCtr="0">
            <a:noAutofit/>
          </a:bodyPr>
          <a:lstStyle/>
          <a:p>
            <a:pPr marL="0" indent="0" algn="ctr">
              <a:buNone/>
            </a:pPr>
            <a:r>
              <a:rPr lang="en-GB" dirty="0">
                <a:solidFill>
                  <a:schemeClr val="bg1"/>
                </a:solidFill>
                <a:latin typeface="Comic Sans MS"/>
                <a:ea typeface="Comic Sans MS"/>
                <a:cs typeface="Comic Sans MS"/>
                <a:sym typeface="Comic Sans MS"/>
              </a:rPr>
              <a:t>As we are an award winning Eco School, we aim to use as little paper as possible. Therefore, we send out important messages and information via our Schools NI app. </a:t>
            </a:r>
            <a:endParaRPr dirty="0">
              <a:solidFill>
                <a:schemeClr val="bg1"/>
              </a:solidFill>
            </a:endParaRPr>
          </a:p>
          <a:p>
            <a:pPr marL="0" indent="0" algn="ctr">
              <a:buNone/>
            </a:pPr>
            <a:endParaRPr dirty="0">
              <a:solidFill>
                <a:schemeClr val="bg1"/>
              </a:solidFill>
              <a:latin typeface="Comic Sans MS"/>
              <a:ea typeface="Comic Sans MS"/>
              <a:cs typeface="Comic Sans MS"/>
              <a:sym typeface="Comic Sans MS"/>
            </a:endParaRPr>
          </a:p>
          <a:p>
            <a:pPr marL="0" indent="0" algn="ctr">
              <a:buNone/>
            </a:pPr>
            <a:r>
              <a:rPr lang="en-GB" dirty="0">
                <a:solidFill>
                  <a:schemeClr val="bg1"/>
                </a:solidFill>
                <a:latin typeface="Comic Sans MS"/>
                <a:ea typeface="Comic Sans MS"/>
                <a:cs typeface="Comic Sans MS"/>
                <a:sym typeface="Comic Sans MS"/>
              </a:rPr>
              <a:t>Parents are asked to download it ASAP, if you haven’t done so already. Please select </a:t>
            </a:r>
            <a:r>
              <a:rPr lang="en-GB" dirty="0" err="1">
                <a:solidFill>
                  <a:schemeClr val="bg1"/>
                </a:solidFill>
                <a:latin typeface="Comic Sans MS"/>
                <a:ea typeface="Comic Sans MS"/>
                <a:cs typeface="Comic Sans MS"/>
                <a:sym typeface="Comic Sans MS"/>
              </a:rPr>
              <a:t>Bunscoil</a:t>
            </a:r>
            <a:r>
              <a:rPr lang="en-GB" dirty="0">
                <a:solidFill>
                  <a:schemeClr val="bg1"/>
                </a:solidFill>
                <a:latin typeface="Comic Sans MS"/>
                <a:ea typeface="Comic Sans MS"/>
                <a:cs typeface="Comic Sans MS"/>
                <a:sym typeface="Comic Sans MS"/>
              </a:rPr>
              <a:t> </a:t>
            </a:r>
            <a:r>
              <a:rPr lang="en-GB" dirty="0" err="1">
                <a:solidFill>
                  <a:schemeClr val="bg1"/>
                </a:solidFill>
                <a:latin typeface="Comic Sans MS"/>
                <a:ea typeface="Comic Sans MS"/>
                <a:cs typeface="Comic Sans MS"/>
                <a:sym typeface="Comic Sans MS"/>
              </a:rPr>
              <a:t>Bheanna</a:t>
            </a:r>
            <a:r>
              <a:rPr lang="en-GB" dirty="0">
                <a:solidFill>
                  <a:schemeClr val="bg1"/>
                </a:solidFill>
                <a:latin typeface="Comic Sans MS"/>
                <a:ea typeface="Comic Sans MS"/>
                <a:cs typeface="Comic Sans MS"/>
                <a:sym typeface="Comic Sans MS"/>
              </a:rPr>
              <a:t> Boirche as your favourite school, and ensure that notifications are enabled and that you check the app regularly. We also ask parents to visit our website to keep up to date with what is happening in our school, for the school dinner menu etc...</a:t>
            </a:r>
            <a:endParaRPr dirty="0">
              <a:solidFill>
                <a:schemeClr val="bg1"/>
              </a:solidFill>
            </a:endParaRPr>
          </a:p>
          <a:p>
            <a:pPr marL="0" indent="0" algn="ctr">
              <a:buNone/>
            </a:pPr>
            <a:endParaRPr dirty="0">
              <a:solidFill>
                <a:schemeClr val="bg1"/>
              </a:solidFill>
              <a:latin typeface="Comic Sans MS"/>
              <a:ea typeface="Comic Sans MS"/>
              <a:cs typeface="Comic Sans MS"/>
              <a:sym typeface="Comic Sans MS"/>
            </a:endParaRPr>
          </a:p>
          <a:p>
            <a:pPr marL="0" indent="0" algn="ctr">
              <a:buNone/>
            </a:pPr>
            <a:r>
              <a:rPr lang="en-GB" dirty="0">
                <a:solidFill>
                  <a:schemeClr val="bg1"/>
                </a:solidFill>
                <a:latin typeface="Comic Sans MS"/>
                <a:ea typeface="Comic Sans MS"/>
                <a:cs typeface="Comic Sans MS"/>
                <a:sym typeface="Comic Sans MS"/>
              </a:rPr>
              <a:t>Our app is available on both Android and Apple devices. Simply visit our school website where you will be prompted to download the app for free.   </a:t>
            </a:r>
            <a:r>
              <a:rPr lang="en-GB" sz="2100" u="sng" dirty="0">
                <a:solidFill>
                  <a:schemeClr val="bg1"/>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www.bunscoilbb.com</a:t>
            </a:r>
            <a:r>
              <a:rPr lang="en-GB" sz="2100" dirty="0">
                <a:solidFill>
                  <a:schemeClr val="bg1"/>
                </a:solidFill>
                <a:latin typeface="Roboto"/>
                <a:ea typeface="Roboto"/>
                <a:cs typeface="Roboto"/>
                <a:sym typeface="Roboto"/>
              </a:rPr>
              <a:t> </a:t>
            </a:r>
            <a:endParaRPr sz="2100" dirty="0">
              <a:solidFill>
                <a:schemeClr val="bg1"/>
              </a:solidFill>
              <a:latin typeface="Roboto"/>
              <a:ea typeface="Roboto"/>
              <a:cs typeface="Roboto"/>
              <a:sym typeface="Roboto"/>
            </a:endParaRPr>
          </a:p>
        </p:txBody>
      </p:sp>
      <p:pic>
        <p:nvPicPr>
          <p:cNvPr id="254" name="Google Shape;254;p20"/>
          <p:cNvPicPr preferRelativeResize="0"/>
          <p:nvPr/>
        </p:nvPicPr>
        <p:blipFill rotWithShape="1">
          <a:blip r:embed="rId4">
            <a:alphaModFix/>
          </a:blip>
          <a:srcRect/>
          <a:stretch/>
        </p:blipFill>
        <p:spPr>
          <a:xfrm>
            <a:off x="9494982" y="5660134"/>
            <a:ext cx="937545" cy="898724"/>
          </a:xfrm>
          <a:prstGeom prst="rect">
            <a:avLst/>
          </a:prstGeom>
          <a:noFill/>
          <a:ln>
            <a:noFill/>
          </a:ln>
        </p:spPr>
      </p:pic>
      <p:pic>
        <p:nvPicPr>
          <p:cNvPr id="255" name="Google Shape;255;p20"/>
          <p:cNvPicPr preferRelativeResize="0"/>
          <p:nvPr/>
        </p:nvPicPr>
        <p:blipFill rotWithShape="1">
          <a:blip r:embed="rId5">
            <a:alphaModFix/>
          </a:blip>
          <a:srcRect/>
          <a:stretch/>
        </p:blipFill>
        <p:spPr>
          <a:xfrm>
            <a:off x="1775626" y="239001"/>
            <a:ext cx="8640761" cy="1585913"/>
          </a:xfrm>
          <a:prstGeom prst="rect">
            <a:avLst/>
          </a:prstGeom>
          <a:noFill/>
          <a:ln>
            <a:noFill/>
          </a:ln>
        </p:spPr>
      </p:pic>
      <p:sp>
        <p:nvSpPr>
          <p:cNvPr id="256" name="Google Shape;256;p20"/>
          <p:cNvSpPr txBox="1">
            <a:spLocks noGrp="1"/>
          </p:cNvSpPr>
          <p:nvPr>
            <p:ph type="title"/>
          </p:nvPr>
        </p:nvSpPr>
        <p:spPr>
          <a:xfrm>
            <a:off x="1980600" y="593380"/>
            <a:ext cx="8520600" cy="1179900"/>
          </a:xfrm>
          <a:prstGeom prst="rect">
            <a:avLst/>
          </a:prstGeom>
          <a:noFill/>
          <a:ln>
            <a:noFill/>
          </a:ln>
        </p:spPr>
        <p:txBody>
          <a:bodyPr spcFirstLastPara="1" wrap="square" lIns="91425" tIns="45700" rIns="91425" bIns="45700" anchor="ctr" anchorCtr="0">
            <a:noAutofit/>
          </a:bodyPr>
          <a:lstStyle/>
          <a:p>
            <a:r>
              <a:rPr lang="en-GB" sz="4000">
                <a:solidFill>
                  <a:srgbClr val="000000"/>
                </a:solidFill>
                <a:latin typeface="Comic Sans MS"/>
                <a:ea typeface="Comic Sans MS"/>
                <a:cs typeface="Comic Sans MS"/>
                <a:sym typeface="Comic Sans MS"/>
              </a:rPr>
              <a:t>Aip Scoile</a:t>
            </a:r>
            <a:endParaRPr sz="4000">
              <a:solidFill>
                <a:srgbClr val="000000"/>
              </a:solidFill>
              <a:latin typeface="Comic Sans MS"/>
              <a:ea typeface="Comic Sans MS"/>
              <a:cs typeface="Comic Sans MS"/>
              <a:sym typeface="Comic Sans MS"/>
            </a:endParaRPr>
          </a:p>
          <a:p>
            <a:r>
              <a:rPr lang="en-GB" sz="4000">
                <a:solidFill>
                  <a:srgbClr val="000000"/>
                </a:solidFill>
                <a:latin typeface="Comic Sans MS"/>
                <a:ea typeface="Comic Sans MS"/>
                <a:cs typeface="Comic Sans MS"/>
                <a:sym typeface="Comic Sans MS"/>
              </a:rPr>
              <a:t>School App</a:t>
            </a:r>
            <a:endParaRPr sz="4000">
              <a:solidFill>
                <a:srgbClr val="000000"/>
              </a:solidFill>
              <a:latin typeface="Comic Sans MS"/>
              <a:ea typeface="Comic Sans MS"/>
              <a:cs typeface="Comic Sans MS"/>
              <a:sym typeface="Comic Sans MS"/>
            </a:endParaRPr>
          </a:p>
        </p:txBody>
      </p:sp>
      <p:pic>
        <p:nvPicPr>
          <p:cNvPr id="257" name="Google Shape;257;p20"/>
          <p:cNvPicPr preferRelativeResize="0"/>
          <p:nvPr/>
        </p:nvPicPr>
        <p:blipFill rotWithShape="1">
          <a:blip r:embed="rId6">
            <a:alphaModFix/>
          </a:blip>
          <a:srcRect/>
          <a:stretch/>
        </p:blipFill>
        <p:spPr>
          <a:xfrm>
            <a:off x="1911928" y="5660134"/>
            <a:ext cx="998575" cy="8987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body" idx="1"/>
          </p:nvPr>
        </p:nvSpPr>
        <p:spPr>
          <a:xfrm>
            <a:off x="1835705" y="1824913"/>
            <a:ext cx="8520600" cy="4555200"/>
          </a:xfrm>
          <a:prstGeom prst="rect">
            <a:avLst/>
          </a:prstGeom>
          <a:noFill/>
          <a:ln>
            <a:noFill/>
          </a:ln>
        </p:spPr>
        <p:txBody>
          <a:bodyPr spcFirstLastPara="1" wrap="square" lIns="91425" tIns="45700" rIns="91425" bIns="45700" anchor="t" anchorCtr="0">
            <a:noAutofit/>
          </a:bodyPr>
          <a:lstStyle/>
          <a:p>
            <a:pPr marL="25400" indent="0">
              <a:buNone/>
            </a:pPr>
            <a:r>
              <a:rPr lang="en-GB" sz="1600" dirty="0">
                <a:solidFill>
                  <a:schemeClr val="bg1"/>
                </a:solidFill>
                <a:latin typeface="Comic Sans MS" panose="030F0702030302020204" pitchFamily="66" charset="0"/>
                <a:ea typeface="Calibri" panose="020F0502020204030204" pitchFamily="34" charset="0"/>
                <a:cs typeface="MrEavesXLModOT"/>
              </a:rPr>
              <a:t>We strongly recommend every family downloads the Safer Schools NI App, an online platform funded by DENI to support parents ensure internet use at home is safe.</a:t>
            </a:r>
          </a:p>
          <a:p>
            <a:r>
              <a:rPr lang="en-GB" sz="1600" dirty="0">
                <a:solidFill>
                  <a:schemeClr val="bg1"/>
                </a:solidFill>
                <a:latin typeface="Comic Sans MS" panose="030F0702030302020204" pitchFamily="66" charset="0"/>
                <a:ea typeface="Calibri" panose="020F0502020204030204" pitchFamily="34" charset="0"/>
                <a:cs typeface="MrEavesXLModOT"/>
              </a:rPr>
              <a:t>Keeps you up to date with the current online trends, threats, and risks to your child. This information is sent directly to your device!  </a:t>
            </a:r>
            <a:endParaRPr lang="en-GB" sz="1600"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pPr marL="482600" indent="0" fontAlgn="ctr">
              <a:lnSpc>
                <a:spcPct val="120000"/>
              </a:lnSpc>
              <a:buNone/>
            </a:pPr>
            <a:r>
              <a:rPr lang="en-GB" sz="1600" dirty="0">
                <a:solidFill>
                  <a:schemeClr val="bg1"/>
                </a:solidFill>
                <a:latin typeface="Comic Sans MS" panose="030F0702030302020204" pitchFamily="66" charset="0"/>
                <a:ea typeface="Calibri" panose="020F0502020204030204" pitchFamily="34" charset="0"/>
                <a:cs typeface="MrEavesXLModOT"/>
              </a:rPr>
              <a:t> </a:t>
            </a:r>
            <a:endParaRPr lang="en-GB" sz="1600"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r>
              <a:rPr lang="en-GB" sz="1600" dirty="0">
                <a:solidFill>
                  <a:schemeClr val="bg1"/>
                </a:solidFill>
                <a:latin typeface="Comic Sans MS" panose="030F0702030302020204" pitchFamily="66" charset="0"/>
                <a:ea typeface="Calibri" panose="020F0502020204030204" pitchFamily="34" charset="0"/>
                <a:cs typeface="MrEavesXLModOT"/>
              </a:rPr>
              <a:t>Delivers the information you need to know on social media and gaming platforms, helping you understand the latest buzzwords and how to set privacy and parental settings on platforms like Among Us, Minecraft and TikTok.</a:t>
            </a:r>
            <a:endParaRPr lang="en-GB" sz="1600"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pPr marL="482600" indent="0" fontAlgn="ctr">
              <a:lnSpc>
                <a:spcPct val="120000"/>
              </a:lnSpc>
              <a:buNone/>
            </a:pPr>
            <a:r>
              <a:rPr lang="en-GB" sz="1600" dirty="0">
                <a:solidFill>
                  <a:schemeClr val="bg1"/>
                </a:solidFill>
                <a:latin typeface="Comic Sans MS" panose="030F0702030302020204" pitchFamily="66" charset="0"/>
                <a:ea typeface="Calibri" panose="020F0502020204030204" pitchFamily="34" charset="0"/>
                <a:cs typeface="MrEavesXLModOT"/>
              </a:rPr>
              <a:t> </a:t>
            </a:r>
            <a:endParaRPr lang="en-GB" sz="1600"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r>
              <a:rPr lang="en-GB" sz="1600" dirty="0">
                <a:solidFill>
                  <a:schemeClr val="bg1"/>
                </a:solidFill>
                <a:latin typeface="Comic Sans MS" panose="030F0702030302020204" pitchFamily="66" charset="0"/>
                <a:ea typeface="Calibri" panose="020F0502020204030204" pitchFamily="34" charset="0"/>
                <a:cs typeface="MrEavesXLModOT"/>
              </a:rPr>
              <a:t>Offers expert guidance to help you navigate important issues such as bullying, mental health and healthy relationships. Giving you practical tips on how to approach these conversations with your children. </a:t>
            </a:r>
            <a:endParaRPr lang="en-GB" sz="1600"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pPr marL="25400" indent="0">
              <a:buNone/>
            </a:pPr>
            <a:r>
              <a:rPr lang="en-GB" sz="1600" dirty="0">
                <a:solidFill>
                  <a:schemeClr val="bg1"/>
                </a:solidFill>
                <a:latin typeface="Comic Sans MS" panose="030F0702030302020204" pitchFamily="66" charset="0"/>
                <a:ea typeface="Calibri" panose="020F0502020204030204" pitchFamily="34" charset="0"/>
                <a:cs typeface="MrEavesXLModOT"/>
              </a:rPr>
              <a:t> </a:t>
            </a:r>
            <a:endParaRPr lang="en-GB" sz="1600"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r>
              <a:rPr lang="en-GB" sz="1600" dirty="0">
                <a:solidFill>
                  <a:schemeClr val="bg1"/>
                </a:solidFill>
                <a:latin typeface="Comic Sans MS" panose="030F0702030302020204" pitchFamily="66" charset="0"/>
                <a:ea typeface="Calibri" panose="020F0502020204030204" pitchFamily="34" charset="0"/>
                <a:cs typeface="MrEavesXLModOT"/>
              </a:rPr>
              <a:t>The Online Safety section will signpost you to help and support where you need it when you need it – it's in your pocket! </a:t>
            </a:r>
            <a:endParaRPr lang="en-GB" sz="1600" dirty="0">
              <a:solidFill>
                <a:schemeClr val="bg1"/>
              </a:solidFill>
              <a:latin typeface="Comic Sans MS" panose="030F0702030302020204" pitchFamily="66" charset="0"/>
              <a:ea typeface="Calibri" panose="020F0502020204030204" pitchFamily="34" charset="0"/>
              <a:cs typeface="Times New Roman" panose="02020603050405020304" pitchFamily="18" charset="0"/>
            </a:endParaRPr>
          </a:p>
          <a:p>
            <a:pPr marL="0" indent="0" algn="ctr">
              <a:buNone/>
            </a:pPr>
            <a:endParaRPr sz="2100" dirty="0">
              <a:solidFill>
                <a:srgbClr val="0B5394"/>
              </a:solidFill>
              <a:latin typeface="Roboto"/>
              <a:ea typeface="Roboto"/>
              <a:cs typeface="Roboto"/>
              <a:sym typeface="Roboto"/>
            </a:endParaRPr>
          </a:p>
        </p:txBody>
      </p:sp>
      <p:pic>
        <p:nvPicPr>
          <p:cNvPr id="255" name="Google Shape;255;p20"/>
          <p:cNvPicPr preferRelativeResize="0"/>
          <p:nvPr/>
        </p:nvPicPr>
        <p:blipFill rotWithShape="1">
          <a:blip r:embed="rId3">
            <a:alphaModFix/>
          </a:blip>
          <a:srcRect/>
          <a:stretch/>
        </p:blipFill>
        <p:spPr>
          <a:xfrm>
            <a:off x="1775626" y="239001"/>
            <a:ext cx="8640761" cy="1585913"/>
          </a:xfrm>
          <a:prstGeom prst="rect">
            <a:avLst/>
          </a:prstGeom>
          <a:noFill/>
          <a:ln>
            <a:noFill/>
          </a:ln>
        </p:spPr>
      </p:pic>
      <p:sp>
        <p:nvSpPr>
          <p:cNvPr id="256" name="Google Shape;256;p20"/>
          <p:cNvSpPr txBox="1">
            <a:spLocks noGrp="1"/>
          </p:cNvSpPr>
          <p:nvPr>
            <p:ph type="title"/>
          </p:nvPr>
        </p:nvSpPr>
        <p:spPr>
          <a:xfrm>
            <a:off x="2140007" y="-530536"/>
            <a:ext cx="7911987" cy="1780607"/>
          </a:xfrm>
          <a:prstGeom prst="rect">
            <a:avLst/>
          </a:prstGeom>
          <a:noFill/>
          <a:ln>
            <a:noFill/>
          </a:ln>
        </p:spPr>
        <p:txBody>
          <a:bodyPr spcFirstLastPara="1" wrap="square" lIns="91425" tIns="45700" rIns="91425" bIns="45700" anchor="ctr" anchorCtr="0">
            <a:noAutofit/>
          </a:bodyPr>
          <a:lstStyle/>
          <a:p>
            <a:endParaRPr sz="4000" dirty="0">
              <a:solidFill>
                <a:srgbClr val="000000"/>
              </a:solidFill>
              <a:latin typeface="Comic Sans MS"/>
              <a:ea typeface="Comic Sans MS"/>
              <a:cs typeface="Comic Sans MS"/>
              <a:sym typeface="Comic Sans MS"/>
            </a:endParaRPr>
          </a:p>
          <a:p>
            <a:r>
              <a:rPr lang="en-GB" sz="4000" dirty="0">
                <a:solidFill>
                  <a:srgbClr val="000000"/>
                </a:solidFill>
                <a:latin typeface="Comic Sans MS"/>
                <a:ea typeface="Comic Sans MS"/>
                <a:cs typeface="Comic Sans MS"/>
                <a:sym typeface="Comic Sans MS"/>
              </a:rPr>
              <a:t>Safer Schools NI App</a:t>
            </a:r>
            <a:endParaRPr sz="4000" dirty="0">
              <a:solidFill>
                <a:srgbClr val="000000"/>
              </a:solidFill>
              <a:latin typeface="Comic Sans MS"/>
              <a:ea typeface="Comic Sans MS"/>
              <a:cs typeface="Comic Sans MS"/>
              <a:sym typeface="Comic Sans MS"/>
            </a:endParaRPr>
          </a:p>
        </p:txBody>
      </p:sp>
      <p:pic>
        <p:nvPicPr>
          <p:cNvPr id="3" name="Picture 2" descr="A blue background with white text&#10;&#10;Description automatically generated">
            <a:extLst>
              <a:ext uri="{FF2B5EF4-FFF2-40B4-BE49-F238E27FC236}">
                <a16:creationId xmlns:a16="http://schemas.microsoft.com/office/drawing/2014/main" id="{952C3C7E-6AE1-C4FE-51AC-A515EB11C1D8}"/>
              </a:ext>
            </a:extLst>
          </p:cNvPr>
          <p:cNvPicPr>
            <a:picLocks noChangeAspect="1"/>
          </p:cNvPicPr>
          <p:nvPr/>
        </p:nvPicPr>
        <p:blipFill>
          <a:blip r:embed="rId4"/>
          <a:stretch>
            <a:fillRect/>
          </a:stretch>
        </p:blipFill>
        <p:spPr>
          <a:xfrm>
            <a:off x="4983844" y="1031957"/>
            <a:ext cx="2224312" cy="719975"/>
          </a:xfrm>
          <a:prstGeom prst="rect">
            <a:avLst/>
          </a:prstGeom>
        </p:spPr>
      </p:pic>
    </p:spTree>
    <p:extLst>
      <p:ext uri="{BB962C8B-B14F-4D97-AF65-F5344CB8AC3E}">
        <p14:creationId xmlns:p14="http://schemas.microsoft.com/office/powerpoint/2010/main" val="2463482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7"/>
        <p:cNvGrpSpPr/>
        <p:nvPr/>
      </p:nvGrpSpPr>
      <p:grpSpPr>
        <a:xfrm>
          <a:off x="0" y="0"/>
          <a:ext cx="0" cy="0"/>
          <a:chOff x="0" y="0"/>
          <a:chExt cx="0" cy="0"/>
        </a:xfrm>
      </p:grpSpPr>
      <p:sp>
        <p:nvSpPr>
          <p:cNvPr id="278" name="Google Shape;278;p1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9" name="Google Shape;279;p11"/>
          <p:cNvSpPr txBox="1">
            <a:spLocks noGrp="1"/>
          </p:cNvSpPr>
          <p:nvPr>
            <p:ph type="title"/>
          </p:nvPr>
        </p:nvSpPr>
        <p:spPr>
          <a:xfrm>
            <a:off x="1286933" y="609600"/>
            <a:ext cx="10197494" cy="109945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GB" dirty="0"/>
              <a:t>Dinner choices</a:t>
            </a:r>
            <a:endParaRPr dirty="0"/>
          </a:p>
        </p:txBody>
      </p:sp>
      <p:sp>
        <p:nvSpPr>
          <p:cNvPr id="280" name="Google Shape;280;p11"/>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flipH="1">
            <a:off x="11743267"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11"/>
          <p:cNvGrpSpPr/>
          <p:nvPr/>
        </p:nvGrpSpPr>
        <p:grpSpPr>
          <a:xfrm>
            <a:off x="1286933" y="2613732"/>
            <a:ext cx="9618133" cy="3225950"/>
            <a:chOff x="0" y="665189"/>
            <a:chExt cx="9618133" cy="3225950"/>
          </a:xfrm>
        </p:grpSpPr>
        <p:sp>
          <p:nvSpPr>
            <p:cNvPr id="283" name="Google Shape;283;p11"/>
            <p:cNvSpPr/>
            <p:nvPr/>
          </p:nvSpPr>
          <p:spPr>
            <a:xfrm>
              <a:off x="0" y="665189"/>
              <a:ext cx="9618133" cy="1523899"/>
            </a:xfrm>
            <a:prstGeom prst="roundRect">
              <a:avLst>
                <a:gd name="adj" fmla="val 10000"/>
              </a:avLst>
            </a:prstGeom>
            <a:solidFill>
              <a:srgbClr val="52A0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418391" y="665190"/>
              <a:ext cx="8199741" cy="12280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txBox="1"/>
            <p:nvPr/>
          </p:nvSpPr>
          <p:spPr>
            <a:xfrm>
              <a:off x="1418391" y="665189"/>
              <a:ext cx="8199741" cy="1399467"/>
            </a:xfrm>
            <a:prstGeom prst="rect">
              <a:avLst/>
            </a:prstGeom>
            <a:noFill/>
            <a:ln>
              <a:noFill/>
            </a:ln>
          </p:spPr>
          <p:txBody>
            <a:bodyPr spcFirstLastPara="1" wrap="square" lIns="129950" tIns="129950" rIns="129950" bIns="129950" anchor="ctr" anchorCtr="0">
              <a:noAutofit/>
            </a:bodyPr>
            <a:lstStyle/>
            <a:p>
              <a:pPr marL="0" marR="0" lvl="0" indent="0" algn="l" rtl="0">
                <a:lnSpc>
                  <a:spcPct val="90000"/>
                </a:lnSpc>
                <a:spcBef>
                  <a:spcPts val="0"/>
                </a:spcBef>
                <a:spcAft>
                  <a:spcPts val="0"/>
                </a:spcAft>
                <a:buNone/>
              </a:pPr>
              <a:r>
                <a:rPr lang="en-GB" sz="1800" dirty="0">
                  <a:solidFill>
                    <a:schemeClr val="lt1"/>
                  </a:solidFill>
                  <a:latin typeface="Trebuchet MS"/>
                  <a:sym typeface="Trebuchet MS"/>
                </a:rPr>
                <a:t>This year a change has been made to our dinner menu. On given days the children are now given a choice between two meals. Please ensure that your child has made their choice before they come to school in their mornings. The current dinner menu has already been sent out on the School App and is available to view on the school website.</a:t>
              </a:r>
              <a:endParaRPr sz="1600" dirty="0"/>
            </a:p>
          </p:txBody>
        </p:sp>
        <p:sp>
          <p:nvSpPr>
            <p:cNvPr id="287" name="Google Shape;287;p11"/>
            <p:cNvSpPr/>
            <p:nvPr/>
          </p:nvSpPr>
          <p:spPr>
            <a:xfrm>
              <a:off x="0" y="2663095"/>
              <a:ext cx="9618133" cy="1228044"/>
            </a:xfrm>
            <a:prstGeom prst="roundRect">
              <a:avLst>
                <a:gd name="adj" fmla="val 10000"/>
              </a:avLst>
            </a:prstGeom>
            <a:solidFill>
              <a:srgbClr val="E4B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418391" y="2200246"/>
              <a:ext cx="8199741" cy="12280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cartoon of kids serving food&#10;&#10;Description automatically generated">
            <a:extLst>
              <a:ext uri="{FF2B5EF4-FFF2-40B4-BE49-F238E27FC236}">
                <a16:creationId xmlns:a16="http://schemas.microsoft.com/office/drawing/2014/main" id="{810BBA1D-EB83-E920-15EB-5D39B83C1E27}"/>
              </a:ext>
            </a:extLst>
          </p:cNvPr>
          <p:cNvPicPr>
            <a:picLocks noChangeAspect="1"/>
          </p:cNvPicPr>
          <p:nvPr/>
        </p:nvPicPr>
        <p:blipFill>
          <a:blip r:embed="rId3"/>
          <a:stretch>
            <a:fillRect/>
          </a:stretch>
        </p:blipFill>
        <p:spPr>
          <a:xfrm>
            <a:off x="2129530" y="4611638"/>
            <a:ext cx="1812103" cy="1216887"/>
          </a:xfrm>
          <a:prstGeom prst="rect">
            <a:avLst/>
          </a:prstGeom>
        </p:spPr>
      </p:pic>
    </p:spTree>
    <p:extLst>
      <p:ext uri="{BB962C8B-B14F-4D97-AF65-F5344CB8AC3E}">
        <p14:creationId xmlns:p14="http://schemas.microsoft.com/office/powerpoint/2010/main" val="344966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4"/>
        <p:cNvGrpSpPr/>
        <p:nvPr/>
      </p:nvGrpSpPr>
      <p:grpSpPr>
        <a:xfrm>
          <a:off x="0" y="0"/>
          <a:ext cx="0" cy="0"/>
          <a:chOff x="0" y="0"/>
          <a:chExt cx="0" cy="0"/>
        </a:xfrm>
      </p:grpSpPr>
      <p:cxnSp>
        <p:nvCxnSpPr>
          <p:cNvPr id="295" name="Google Shape;295;p12"/>
          <p:cNvCxnSpPr/>
          <p:nvPr/>
        </p:nvCxnSpPr>
        <p:spPr>
          <a:xfrm>
            <a:off x="4241804" y="1460500"/>
            <a:ext cx="0" cy="3937000"/>
          </a:xfrm>
          <a:prstGeom prst="straightConnector1">
            <a:avLst/>
          </a:prstGeom>
          <a:noFill/>
          <a:ln w="12700" cap="rnd" cmpd="sng">
            <a:solidFill>
              <a:schemeClr val="accent1"/>
            </a:solidFill>
            <a:prstDash val="solid"/>
            <a:round/>
            <a:headEnd type="none" w="sm" len="sm"/>
            <a:tailEnd type="none" w="sm" len="sm"/>
          </a:ln>
        </p:spPr>
      </p:cxnSp>
      <p:sp>
        <p:nvSpPr>
          <p:cNvPr id="296" name="Google Shape;296;p12"/>
          <p:cNvSpPr txBox="1">
            <a:spLocks noGrp="1"/>
          </p:cNvSpPr>
          <p:nvPr>
            <p:ph type="title"/>
          </p:nvPr>
        </p:nvSpPr>
        <p:spPr>
          <a:xfrm>
            <a:off x="643467" y="816638"/>
            <a:ext cx="3367359" cy="522472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3600"/>
              <a:buFont typeface="Trebuchet MS"/>
              <a:buNone/>
            </a:pPr>
            <a:r>
              <a:rPr lang="ga-IE"/>
              <a:t>Ag cuidiú le do pháiste-</a:t>
            </a:r>
            <a:br>
              <a:rPr lang="ga-IE"/>
            </a:br>
            <a:r>
              <a:rPr lang="ga-IE"/>
              <a:t>Supporting your child</a:t>
            </a:r>
            <a:endParaRPr/>
          </a:p>
        </p:txBody>
      </p:sp>
      <p:sp>
        <p:nvSpPr>
          <p:cNvPr id="297" name="Google Shape;297;p12"/>
          <p:cNvSpPr txBox="1">
            <a:spLocks noGrp="1"/>
          </p:cNvSpPr>
          <p:nvPr>
            <p:ph type="body" idx="1"/>
          </p:nvPr>
        </p:nvSpPr>
        <p:spPr>
          <a:xfrm>
            <a:off x="3718579" y="376976"/>
            <a:ext cx="8328455" cy="6481024"/>
          </a:xfrm>
          <a:prstGeom prst="rect">
            <a:avLst/>
          </a:prstGeom>
          <a:noFill/>
          <a:ln>
            <a:noFill/>
          </a:ln>
        </p:spPr>
        <p:txBody>
          <a:bodyPr spcFirstLastPara="1" wrap="square" lIns="91425" tIns="45700" rIns="91425" bIns="45700" anchor="ctr" anchorCtr="0">
            <a:normAutofit fontScale="55000" lnSpcReduction="20000"/>
          </a:bodyPr>
          <a:lstStyle/>
          <a:p>
            <a:pPr marL="136605" lvl="0" indent="0" algn="l" rtl="0">
              <a:spcBef>
                <a:spcPts val="0"/>
              </a:spcBef>
              <a:spcAft>
                <a:spcPts val="0"/>
              </a:spcAft>
              <a:buSzPct val="100000"/>
              <a:buNone/>
            </a:pPr>
            <a:r>
              <a:rPr lang="ga-IE" sz="3050" dirty="0">
                <a:highlight>
                  <a:schemeClr val="dk2"/>
                </a:highlight>
              </a:rPr>
              <a:t>A </a:t>
            </a:r>
            <a:r>
              <a:rPr lang="ga-IE" sz="3050" dirty="0" err="1">
                <a:highlight>
                  <a:schemeClr val="dk2"/>
                </a:highlight>
              </a:rPr>
              <a:t>great</a:t>
            </a:r>
            <a:r>
              <a:rPr lang="ga-IE" sz="3050" dirty="0">
                <a:highlight>
                  <a:schemeClr val="dk2"/>
                </a:highlight>
              </a:rPr>
              <a:t> </a:t>
            </a:r>
            <a:r>
              <a:rPr lang="ga-IE" sz="3050" dirty="0" err="1">
                <a:highlight>
                  <a:schemeClr val="dk2"/>
                </a:highlight>
              </a:rPr>
              <a:t>way</a:t>
            </a:r>
            <a:r>
              <a:rPr lang="ga-IE" sz="3050" dirty="0">
                <a:highlight>
                  <a:schemeClr val="dk2"/>
                </a:highlight>
              </a:rPr>
              <a:t> </a:t>
            </a:r>
            <a:r>
              <a:rPr lang="ga-IE" sz="3050" dirty="0" err="1">
                <a:highlight>
                  <a:schemeClr val="dk2"/>
                </a:highlight>
              </a:rPr>
              <a:t>to</a:t>
            </a:r>
            <a:r>
              <a:rPr lang="ga-IE" sz="3050" dirty="0">
                <a:highlight>
                  <a:schemeClr val="dk2"/>
                </a:highlight>
              </a:rPr>
              <a:t> </a:t>
            </a:r>
            <a:r>
              <a:rPr lang="ga-IE" sz="3050" dirty="0" err="1">
                <a:highlight>
                  <a:schemeClr val="dk2"/>
                </a:highlight>
              </a:rPr>
              <a:t>help</a:t>
            </a:r>
            <a:r>
              <a:rPr lang="ga-IE" sz="3050" dirty="0">
                <a:highlight>
                  <a:schemeClr val="dk2"/>
                </a:highlight>
              </a:rPr>
              <a:t> </a:t>
            </a:r>
            <a:r>
              <a:rPr lang="ga-IE" sz="3050" dirty="0" err="1">
                <a:highlight>
                  <a:schemeClr val="dk2"/>
                </a:highlight>
              </a:rPr>
              <a:t>your</a:t>
            </a:r>
            <a:r>
              <a:rPr lang="ga-IE" sz="3050" dirty="0">
                <a:highlight>
                  <a:schemeClr val="dk2"/>
                </a:highlight>
              </a:rPr>
              <a:t> </a:t>
            </a:r>
            <a:r>
              <a:rPr lang="ga-IE" sz="3050" dirty="0" err="1">
                <a:highlight>
                  <a:schemeClr val="dk2"/>
                </a:highlight>
              </a:rPr>
              <a:t>child</a:t>
            </a:r>
            <a:r>
              <a:rPr lang="ga-IE" sz="3050" dirty="0">
                <a:highlight>
                  <a:schemeClr val="dk2"/>
                </a:highlight>
              </a:rPr>
              <a:t> is </a:t>
            </a:r>
            <a:r>
              <a:rPr lang="ga-IE" sz="3050" dirty="0" err="1">
                <a:highlight>
                  <a:schemeClr val="dk2"/>
                </a:highlight>
              </a:rPr>
              <a:t>to</a:t>
            </a:r>
            <a:r>
              <a:rPr lang="ga-IE" sz="3050" dirty="0">
                <a:highlight>
                  <a:schemeClr val="dk2"/>
                </a:highlight>
              </a:rPr>
              <a:t> </a:t>
            </a:r>
            <a:r>
              <a:rPr lang="ga-IE" sz="3050" dirty="0" err="1">
                <a:highlight>
                  <a:schemeClr val="dk2"/>
                </a:highlight>
              </a:rPr>
              <a:t>encourage</a:t>
            </a:r>
            <a:r>
              <a:rPr lang="ga-IE" sz="3050" dirty="0">
                <a:highlight>
                  <a:schemeClr val="dk2"/>
                </a:highlight>
              </a:rPr>
              <a:t> </a:t>
            </a:r>
            <a:r>
              <a:rPr lang="ga-IE" sz="3050" dirty="0" err="1">
                <a:highlight>
                  <a:schemeClr val="dk2"/>
                </a:highlight>
              </a:rPr>
              <a:t>them</a:t>
            </a:r>
            <a:r>
              <a:rPr lang="ga-IE" sz="3050" dirty="0">
                <a:highlight>
                  <a:schemeClr val="dk2"/>
                </a:highlight>
              </a:rPr>
              <a:t> </a:t>
            </a:r>
            <a:r>
              <a:rPr lang="ga-IE" sz="3050" dirty="0" err="1">
                <a:highlight>
                  <a:schemeClr val="dk2"/>
                </a:highlight>
              </a:rPr>
              <a:t>to</a:t>
            </a:r>
            <a:r>
              <a:rPr lang="ga-IE" sz="3050" dirty="0">
                <a:highlight>
                  <a:schemeClr val="dk2"/>
                </a:highlight>
              </a:rPr>
              <a:t> </a:t>
            </a:r>
            <a:r>
              <a:rPr lang="ga-IE" sz="3050" dirty="0" err="1">
                <a:highlight>
                  <a:schemeClr val="dk2"/>
                </a:highlight>
              </a:rPr>
              <a:t>develop</a:t>
            </a:r>
            <a:r>
              <a:rPr lang="ga-IE" sz="3050" dirty="0">
                <a:highlight>
                  <a:schemeClr val="dk2"/>
                </a:highlight>
              </a:rPr>
              <a:t> </a:t>
            </a:r>
            <a:r>
              <a:rPr lang="ga-IE" sz="3050" dirty="0" err="1">
                <a:highlight>
                  <a:schemeClr val="dk2"/>
                </a:highlight>
              </a:rPr>
              <a:t>their</a:t>
            </a:r>
            <a:r>
              <a:rPr lang="ga-IE" sz="3050" dirty="0">
                <a:highlight>
                  <a:schemeClr val="dk2"/>
                </a:highlight>
              </a:rPr>
              <a:t> </a:t>
            </a:r>
            <a:r>
              <a:rPr lang="ga-IE" sz="3050" dirty="0" err="1">
                <a:highlight>
                  <a:schemeClr val="dk2"/>
                </a:highlight>
              </a:rPr>
              <a:t>own</a:t>
            </a:r>
            <a:r>
              <a:rPr lang="ga-IE" sz="3050" dirty="0">
                <a:highlight>
                  <a:schemeClr val="dk2"/>
                </a:highlight>
              </a:rPr>
              <a:t> </a:t>
            </a:r>
            <a:r>
              <a:rPr lang="ga-IE" sz="3050" dirty="0" err="1">
                <a:highlight>
                  <a:schemeClr val="dk2"/>
                </a:highlight>
              </a:rPr>
              <a:t>independence</a:t>
            </a:r>
            <a:r>
              <a:rPr lang="ga-IE" sz="3050" dirty="0">
                <a:highlight>
                  <a:schemeClr val="dk2"/>
                </a:highlight>
              </a:rPr>
              <a:t>. In Rang a Sé </a:t>
            </a:r>
            <a:r>
              <a:rPr lang="ga-IE" sz="3050" dirty="0" err="1">
                <a:highlight>
                  <a:schemeClr val="dk2"/>
                </a:highlight>
              </a:rPr>
              <a:t>the</a:t>
            </a:r>
            <a:r>
              <a:rPr lang="ga-IE" sz="3050" dirty="0">
                <a:highlight>
                  <a:schemeClr val="dk2"/>
                </a:highlight>
              </a:rPr>
              <a:t> </a:t>
            </a:r>
            <a:r>
              <a:rPr lang="ga-IE" sz="3050" dirty="0" err="1">
                <a:highlight>
                  <a:schemeClr val="dk2"/>
                </a:highlight>
              </a:rPr>
              <a:t>children</a:t>
            </a:r>
            <a:r>
              <a:rPr lang="ga-IE" sz="3050" dirty="0">
                <a:highlight>
                  <a:schemeClr val="dk2"/>
                </a:highlight>
              </a:rPr>
              <a:t> </a:t>
            </a:r>
            <a:r>
              <a:rPr lang="ga-IE" sz="3050" dirty="0" err="1">
                <a:highlight>
                  <a:schemeClr val="dk2"/>
                </a:highlight>
              </a:rPr>
              <a:t>should</a:t>
            </a:r>
            <a:r>
              <a:rPr lang="ga-IE" sz="3050" dirty="0">
                <a:highlight>
                  <a:schemeClr val="dk2"/>
                </a:highlight>
              </a:rPr>
              <a:t> </a:t>
            </a:r>
            <a:r>
              <a:rPr lang="ga-IE" sz="3050" dirty="0" err="1">
                <a:highlight>
                  <a:schemeClr val="dk2"/>
                </a:highlight>
              </a:rPr>
              <a:t>be</a:t>
            </a:r>
            <a:r>
              <a:rPr lang="ga-IE" sz="3050" dirty="0">
                <a:highlight>
                  <a:schemeClr val="dk2"/>
                </a:highlight>
              </a:rPr>
              <a:t> </a:t>
            </a:r>
            <a:r>
              <a:rPr lang="ga-IE" sz="3050" dirty="0" err="1">
                <a:highlight>
                  <a:schemeClr val="dk2"/>
                </a:highlight>
              </a:rPr>
              <a:t>taking</a:t>
            </a:r>
            <a:r>
              <a:rPr lang="ga-IE" sz="3050" dirty="0">
                <a:highlight>
                  <a:schemeClr val="dk2"/>
                </a:highlight>
              </a:rPr>
              <a:t> </a:t>
            </a:r>
            <a:r>
              <a:rPr lang="ga-IE" sz="3050" dirty="0" err="1">
                <a:highlight>
                  <a:schemeClr val="dk2"/>
                </a:highlight>
              </a:rPr>
              <a:t>responsibility</a:t>
            </a:r>
            <a:r>
              <a:rPr lang="ga-IE" sz="3050" dirty="0">
                <a:highlight>
                  <a:schemeClr val="dk2"/>
                </a:highlight>
              </a:rPr>
              <a:t> </a:t>
            </a:r>
            <a:r>
              <a:rPr lang="ga-IE" sz="3050" dirty="0" err="1">
                <a:highlight>
                  <a:schemeClr val="dk2"/>
                </a:highlight>
              </a:rPr>
              <a:t>for</a:t>
            </a:r>
            <a:r>
              <a:rPr lang="ga-IE" sz="3050" dirty="0">
                <a:highlight>
                  <a:schemeClr val="dk2"/>
                </a:highlight>
              </a:rPr>
              <a:t> </a:t>
            </a:r>
            <a:r>
              <a:rPr lang="ga-IE" sz="3050" dirty="0" err="1">
                <a:highlight>
                  <a:schemeClr val="dk2"/>
                </a:highlight>
              </a:rPr>
              <a:t>their</a:t>
            </a:r>
            <a:r>
              <a:rPr lang="ga-IE" sz="3050" dirty="0">
                <a:highlight>
                  <a:schemeClr val="dk2"/>
                </a:highlight>
              </a:rPr>
              <a:t> </a:t>
            </a:r>
            <a:r>
              <a:rPr lang="ga-IE" sz="3050" dirty="0" err="1">
                <a:highlight>
                  <a:schemeClr val="dk2"/>
                </a:highlight>
              </a:rPr>
              <a:t>own</a:t>
            </a:r>
            <a:r>
              <a:rPr lang="ga-IE" sz="3050" dirty="0">
                <a:highlight>
                  <a:schemeClr val="dk2"/>
                </a:highlight>
              </a:rPr>
              <a:t> </a:t>
            </a:r>
            <a:r>
              <a:rPr lang="ga-IE" sz="3050" dirty="0" err="1">
                <a:highlight>
                  <a:schemeClr val="dk2"/>
                </a:highlight>
              </a:rPr>
              <a:t>possessions</a:t>
            </a:r>
            <a:r>
              <a:rPr lang="ga-IE" sz="3050" dirty="0">
                <a:highlight>
                  <a:schemeClr val="dk2"/>
                </a:highlight>
              </a:rPr>
              <a:t> </a:t>
            </a:r>
            <a:r>
              <a:rPr lang="ga-IE" sz="3050" dirty="0" err="1">
                <a:highlight>
                  <a:schemeClr val="dk2"/>
                </a:highlight>
              </a:rPr>
              <a:t>and</a:t>
            </a:r>
            <a:r>
              <a:rPr lang="ga-IE" sz="3050" dirty="0">
                <a:highlight>
                  <a:schemeClr val="dk2"/>
                </a:highlight>
              </a:rPr>
              <a:t> </a:t>
            </a:r>
            <a:r>
              <a:rPr lang="ga-IE" sz="3050" dirty="0" err="1">
                <a:highlight>
                  <a:schemeClr val="dk2"/>
                </a:highlight>
              </a:rPr>
              <a:t>ownership</a:t>
            </a:r>
            <a:r>
              <a:rPr lang="ga-IE" sz="3050" dirty="0">
                <a:highlight>
                  <a:schemeClr val="dk2"/>
                </a:highlight>
              </a:rPr>
              <a:t> </a:t>
            </a:r>
            <a:r>
              <a:rPr lang="ga-IE" sz="3050" dirty="0" err="1">
                <a:highlight>
                  <a:schemeClr val="dk2"/>
                </a:highlight>
              </a:rPr>
              <a:t>of</a:t>
            </a:r>
            <a:r>
              <a:rPr lang="ga-IE" sz="3050" dirty="0">
                <a:highlight>
                  <a:schemeClr val="dk2"/>
                </a:highlight>
              </a:rPr>
              <a:t> </a:t>
            </a:r>
            <a:r>
              <a:rPr lang="ga-IE" sz="3050" dirty="0" err="1">
                <a:highlight>
                  <a:schemeClr val="dk2"/>
                </a:highlight>
              </a:rPr>
              <a:t>their</a:t>
            </a:r>
            <a:r>
              <a:rPr lang="ga-IE" sz="3050" dirty="0">
                <a:highlight>
                  <a:schemeClr val="dk2"/>
                </a:highlight>
              </a:rPr>
              <a:t> </a:t>
            </a:r>
            <a:r>
              <a:rPr lang="ga-IE" sz="3050" dirty="0" err="1">
                <a:highlight>
                  <a:schemeClr val="dk2"/>
                </a:highlight>
              </a:rPr>
              <a:t>own</a:t>
            </a:r>
            <a:r>
              <a:rPr lang="ga-IE" sz="3050" dirty="0">
                <a:highlight>
                  <a:schemeClr val="dk2"/>
                </a:highlight>
              </a:rPr>
              <a:t> </a:t>
            </a:r>
            <a:r>
              <a:rPr lang="ga-IE" sz="3050" dirty="0" err="1">
                <a:highlight>
                  <a:schemeClr val="dk2"/>
                </a:highlight>
              </a:rPr>
              <a:t>learning</a:t>
            </a:r>
            <a:r>
              <a:rPr lang="ga-IE" sz="3050" dirty="0">
                <a:highlight>
                  <a:schemeClr val="dk2"/>
                </a:highlight>
              </a:rPr>
              <a:t> </a:t>
            </a:r>
            <a:r>
              <a:rPr lang="ga-IE" sz="3050" dirty="0" err="1">
                <a:highlight>
                  <a:schemeClr val="dk2"/>
                </a:highlight>
              </a:rPr>
              <a:t>journey</a:t>
            </a:r>
            <a:r>
              <a:rPr lang="ga-IE" sz="3050" dirty="0">
                <a:highlight>
                  <a:schemeClr val="dk2"/>
                </a:highlight>
              </a:rPr>
              <a:t>. </a:t>
            </a:r>
            <a:endParaRPr sz="3050" dirty="0">
              <a:highlight>
                <a:schemeClr val="dk2"/>
              </a:highlight>
            </a:endParaRPr>
          </a:p>
          <a:p>
            <a:pPr marL="0" lvl="0" indent="0" algn="l" rtl="0">
              <a:spcBef>
                <a:spcPts val="0"/>
              </a:spcBef>
              <a:spcAft>
                <a:spcPts val="0"/>
              </a:spcAft>
              <a:buNone/>
            </a:pPr>
            <a:endParaRPr sz="3050" dirty="0"/>
          </a:p>
          <a:p>
            <a:pPr marL="0" lvl="0" indent="0" algn="l" rtl="0">
              <a:spcBef>
                <a:spcPts val="0"/>
              </a:spcBef>
              <a:spcAft>
                <a:spcPts val="0"/>
              </a:spcAft>
              <a:buNone/>
            </a:pPr>
            <a:endParaRPr sz="3050" dirty="0"/>
          </a:p>
          <a:p>
            <a:pPr marL="0" lvl="0" indent="0" algn="l" rtl="0">
              <a:spcBef>
                <a:spcPts val="0"/>
              </a:spcBef>
              <a:spcAft>
                <a:spcPts val="0"/>
              </a:spcAft>
              <a:buNone/>
            </a:pPr>
            <a:endParaRPr sz="3050" dirty="0">
              <a:highlight>
                <a:schemeClr val="dk1"/>
              </a:highlight>
            </a:endParaRPr>
          </a:p>
          <a:p>
            <a:pPr marL="0" lvl="0" indent="0" algn="l" rtl="0">
              <a:spcBef>
                <a:spcPts val="0"/>
              </a:spcBef>
              <a:spcAft>
                <a:spcPts val="0"/>
              </a:spcAft>
              <a:buNone/>
            </a:pPr>
            <a:r>
              <a:rPr lang="ga-IE" sz="3050" dirty="0" err="1">
                <a:highlight>
                  <a:schemeClr val="dk1"/>
                </a:highlight>
              </a:rPr>
              <a:t>You</a:t>
            </a:r>
            <a:r>
              <a:rPr lang="ga-IE" sz="3050" dirty="0">
                <a:highlight>
                  <a:schemeClr val="dk1"/>
                </a:highlight>
              </a:rPr>
              <a:t> can do </a:t>
            </a:r>
            <a:r>
              <a:rPr lang="ga-IE" sz="3050" dirty="0" err="1">
                <a:highlight>
                  <a:schemeClr val="dk1"/>
                </a:highlight>
              </a:rPr>
              <a:t>the</a:t>
            </a:r>
            <a:r>
              <a:rPr lang="ga-IE" sz="3050" dirty="0">
                <a:highlight>
                  <a:schemeClr val="dk1"/>
                </a:highlight>
              </a:rPr>
              <a:t> </a:t>
            </a:r>
            <a:r>
              <a:rPr lang="ga-IE" sz="3050" dirty="0" err="1">
                <a:highlight>
                  <a:schemeClr val="dk1"/>
                </a:highlight>
              </a:rPr>
              <a:t>following</a:t>
            </a:r>
            <a:r>
              <a:rPr lang="ga-IE" sz="3050" dirty="0">
                <a:highlight>
                  <a:schemeClr val="dk1"/>
                </a:highlight>
              </a:rPr>
              <a:t> </a:t>
            </a:r>
            <a:r>
              <a:rPr lang="ga-IE" sz="3050" dirty="0" err="1">
                <a:highlight>
                  <a:schemeClr val="dk1"/>
                </a:highlight>
              </a:rPr>
              <a:t>to</a:t>
            </a:r>
            <a:r>
              <a:rPr lang="ga-IE" sz="3050" dirty="0">
                <a:highlight>
                  <a:schemeClr val="dk1"/>
                </a:highlight>
              </a:rPr>
              <a:t> </a:t>
            </a:r>
            <a:r>
              <a:rPr lang="ga-IE" sz="3050" dirty="0" err="1">
                <a:highlight>
                  <a:schemeClr val="dk1"/>
                </a:highlight>
              </a:rPr>
              <a:t>help</a:t>
            </a:r>
            <a:r>
              <a:rPr lang="ga-IE" sz="3050" dirty="0">
                <a:highlight>
                  <a:schemeClr val="dk1"/>
                </a:highlight>
              </a:rPr>
              <a:t> </a:t>
            </a:r>
            <a:r>
              <a:rPr lang="ga-IE" sz="3050" dirty="0" err="1">
                <a:highlight>
                  <a:schemeClr val="dk1"/>
                </a:highlight>
              </a:rPr>
              <a:t>your</a:t>
            </a:r>
            <a:r>
              <a:rPr lang="ga-IE" sz="3050" dirty="0">
                <a:highlight>
                  <a:schemeClr val="dk1"/>
                </a:highlight>
              </a:rPr>
              <a:t> </a:t>
            </a:r>
            <a:r>
              <a:rPr lang="ga-IE" sz="3050" dirty="0" err="1">
                <a:highlight>
                  <a:schemeClr val="dk1"/>
                </a:highlight>
              </a:rPr>
              <a:t>child</a:t>
            </a:r>
            <a:r>
              <a:rPr lang="ga-IE" sz="3050" dirty="0">
                <a:highlight>
                  <a:schemeClr val="dk1"/>
                </a:highlight>
              </a:rPr>
              <a:t>: </a:t>
            </a:r>
            <a:endParaRPr sz="3050" dirty="0">
              <a:highlight>
                <a:schemeClr val="dk1"/>
              </a:highlight>
            </a:endParaRPr>
          </a:p>
          <a:p>
            <a:pPr marL="457200" lvl="0" indent="-320595" algn="l" rtl="0">
              <a:spcBef>
                <a:spcPts val="0"/>
              </a:spcBef>
              <a:spcAft>
                <a:spcPts val="0"/>
              </a:spcAft>
              <a:buSzPct val="100000"/>
              <a:buChar char="●"/>
            </a:pPr>
            <a:r>
              <a:rPr lang="ga-IE" sz="3050" dirty="0" err="1"/>
              <a:t>Ensure</a:t>
            </a:r>
            <a:r>
              <a:rPr lang="ga-IE" sz="3050" dirty="0"/>
              <a:t> </a:t>
            </a:r>
            <a:r>
              <a:rPr lang="ga-IE" sz="3050" dirty="0" err="1"/>
              <a:t>that</a:t>
            </a:r>
            <a:r>
              <a:rPr lang="ga-IE" sz="3050" dirty="0"/>
              <a:t> </a:t>
            </a:r>
            <a:r>
              <a:rPr lang="ga-IE" sz="3050" dirty="0" err="1"/>
              <a:t>they</a:t>
            </a:r>
            <a:r>
              <a:rPr lang="ga-IE" sz="3050" dirty="0"/>
              <a:t> </a:t>
            </a:r>
            <a:r>
              <a:rPr lang="ga-IE" sz="3050" dirty="0" err="1"/>
              <a:t>are</a:t>
            </a:r>
            <a:r>
              <a:rPr lang="ga-IE" sz="3050" dirty="0"/>
              <a:t> </a:t>
            </a:r>
            <a:r>
              <a:rPr lang="ga-IE" sz="3050" dirty="0" err="1"/>
              <a:t>wearing</a:t>
            </a:r>
            <a:r>
              <a:rPr lang="ga-IE" sz="3050" dirty="0"/>
              <a:t> </a:t>
            </a:r>
            <a:r>
              <a:rPr lang="ga-IE" sz="3050" dirty="0" err="1"/>
              <a:t>the</a:t>
            </a:r>
            <a:r>
              <a:rPr lang="ga-IE" sz="3050" dirty="0"/>
              <a:t> </a:t>
            </a:r>
            <a:r>
              <a:rPr lang="ga-IE" sz="3050" dirty="0" err="1"/>
              <a:t>appropriate</a:t>
            </a:r>
            <a:r>
              <a:rPr lang="ga-IE" sz="3050" dirty="0"/>
              <a:t> PE </a:t>
            </a:r>
            <a:r>
              <a:rPr lang="en-GB" sz="3050" dirty="0"/>
              <a:t>gear </a:t>
            </a:r>
            <a:r>
              <a:rPr lang="ga-IE" sz="3050" dirty="0" err="1"/>
              <a:t>on</a:t>
            </a:r>
            <a:r>
              <a:rPr lang="ga-IE" sz="3050" dirty="0"/>
              <a:t> </a:t>
            </a:r>
            <a:r>
              <a:rPr lang="ga-IE" sz="3050" dirty="0" err="1"/>
              <a:t>the</a:t>
            </a:r>
            <a:r>
              <a:rPr lang="en-GB" sz="3050" dirty="0" err="1"/>
              <a:t>ir</a:t>
            </a:r>
            <a:r>
              <a:rPr lang="ga-IE" sz="3050" dirty="0"/>
              <a:t> </a:t>
            </a:r>
            <a:r>
              <a:rPr lang="en-GB" sz="3050" dirty="0"/>
              <a:t>PE</a:t>
            </a:r>
            <a:r>
              <a:rPr lang="ga-IE" sz="3050" dirty="0"/>
              <a:t> </a:t>
            </a:r>
            <a:r>
              <a:rPr lang="ga-IE" sz="3050" dirty="0" err="1"/>
              <a:t>days</a:t>
            </a:r>
            <a:r>
              <a:rPr lang="ga-IE" sz="3050" dirty="0"/>
              <a:t> (</a:t>
            </a:r>
            <a:r>
              <a:rPr lang="ga-IE" sz="3050" dirty="0" err="1"/>
              <a:t>Tuesdays</a:t>
            </a:r>
            <a:r>
              <a:rPr lang="ga-IE" sz="3050" dirty="0"/>
              <a:t> </a:t>
            </a:r>
            <a:r>
              <a:rPr lang="ga-IE" sz="3050" dirty="0" err="1"/>
              <a:t>and</a:t>
            </a:r>
            <a:r>
              <a:rPr lang="ga-IE" sz="3050" dirty="0"/>
              <a:t> </a:t>
            </a:r>
            <a:r>
              <a:rPr lang="ga-IE" sz="3050" dirty="0" err="1"/>
              <a:t>Wednesdays</a:t>
            </a:r>
            <a:r>
              <a:rPr lang="ga-IE" sz="3050" dirty="0"/>
              <a:t>)</a:t>
            </a:r>
            <a:endParaRPr sz="3050" dirty="0"/>
          </a:p>
          <a:p>
            <a:pPr marL="457200" lvl="0" indent="-320595" algn="l" rtl="0">
              <a:spcBef>
                <a:spcPts val="0"/>
              </a:spcBef>
              <a:spcAft>
                <a:spcPts val="0"/>
              </a:spcAft>
              <a:buSzPct val="100000"/>
              <a:buChar char="●"/>
            </a:pPr>
            <a:r>
              <a:rPr lang="ga-IE" sz="3050" dirty="0" err="1"/>
              <a:t>Encourage</a:t>
            </a:r>
            <a:r>
              <a:rPr lang="ga-IE" sz="3050" dirty="0"/>
              <a:t> </a:t>
            </a:r>
            <a:r>
              <a:rPr lang="ga-IE" sz="3050" dirty="0" err="1"/>
              <a:t>them</a:t>
            </a:r>
            <a:r>
              <a:rPr lang="ga-IE" sz="3050" dirty="0"/>
              <a:t> </a:t>
            </a:r>
            <a:r>
              <a:rPr lang="ga-IE" sz="3050" dirty="0" err="1"/>
              <a:t>to</a:t>
            </a:r>
            <a:r>
              <a:rPr lang="ga-IE" sz="3050" dirty="0"/>
              <a:t> </a:t>
            </a:r>
            <a:r>
              <a:rPr lang="ga-IE" sz="3050" dirty="0" err="1"/>
              <a:t>look</a:t>
            </a:r>
            <a:r>
              <a:rPr lang="ga-IE" sz="3050" dirty="0"/>
              <a:t> </a:t>
            </a:r>
            <a:r>
              <a:rPr lang="ga-IE" sz="3050" dirty="0" err="1"/>
              <a:t>after</a:t>
            </a:r>
            <a:r>
              <a:rPr lang="ga-IE" sz="3050" dirty="0"/>
              <a:t> </a:t>
            </a:r>
            <a:r>
              <a:rPr lang="ga-IE" sz="3050" dirty="0" err="1"/>
              <a:t>their</a:t>
            </a:r>
            <a:r>
              <a:rPr lang="ga-IE" sz="3050" dirty="0"/>
              <a:t> </a:t>
            </a:r>
            <a:r>
              <a:rPr lang="ga-IE" sz="3050" dirty="0" err="1"/>
              <a:t>own</a:t>
            </a:r>
            <a:r>
              <a:rPr lang="ga-IE" sz="3050" dirty="0"/>
              <a:t> </a:t>
            </a:r>
            <a:r>
              <a:rPr lang="ga-IE" sz="3050" dirty="0" err="1"/>
              <a:t>belongings</a:t>
            </a:r>
            <a:r>
              <a:rPr lang="ga-IE" sz="3050" dirty="0"/>
              <a:t> (</a:t>
            </a:r>
            <a:r>
              <a:rPr lang="ga-IE" sz="3050" dirty="0" err="1"/>
              <a:t>coats</a:t>
            </a:r>
            <a:r>
              <a:rPr lang="ga-IE" sz="3050" dirty="0"/>
              <a:t>, </a:t>
            </a:r>
            <a:r>
              <a:rPr lang="ga-IE" sz="3050" dirty="0" err="1"/>
              <a:t>jumpers</a:t>
            </a:r>
            <a:r>
              <a:rPr lang="ga-IE" sz="3050" dirty="0"/>
              <a:t> etc.) </a:t>
            </a:r>
            <a:r>
              <a:rPr lang="ga-IE" sz="3050" dirty="0" err="1"/>
              <a:t>Please</a:t>
            </a:r>
            <a:r>
              <a:rPr lang="ga-IE" sz="3050" dirty="0"/>
              <a:t> </a:t>
            </a:r>
            <a:r>
              <a:rPr lang="ga-IE" sz="3050" dirty="0" err="1"/>
              <a:t>label</a:t>
            </a:r>
            <a:r>
              <a:rPr lang="ga-IE" sz="3050" dirty="0"/>
              <a:t> </a:t>
            </a:r>
            <a:r>
              <a:rPr lang="ga-IE" sz="3050" dirty="0" err="1"/>
              <a:t>these</a:t>
            </a:r>
            <a:r>
              <a:rPr lang="ga-IE" sz="3050" dirty="0"/>
              <a:t>. </a:t>
            </a:r>
            <a:endParaRPr sz="3050" dirty="0"/>
          </a:p>
          <a:p>
            <a:pPr marL="457200" lvl="0" indent="-320595" algn="l" rtl="0">
              <a:spcBef>
                <a:spcPts val="0"/>
              </a:spcBef>
              <a:spcAft>
                <a:spcPts val="0"/>
              </a:spcAft>
              <a:buSzPct val="100000"/>
              <a:buChar char="●"/>
            </a:pPr>
            <a:r>
              <a:rPr lang="ga-IE" sz="3050" dirty="0" err="1"/>
              <a:t>Encourage</a:t>
            </a:r>
            <a:r>
              <a:rPr lang="ga-IE" sz="3050" dirty="0"/>
              <a:t> </a:t>
            </a:r>
            <a:r>
              <a:rPr lang="ga-IE" sz="3050" dirty="0" err="1"/>
              <a:t>them</a:t>
            </a:r>
            <a:r>
              <a:rPr lang="ga-IE" sz="3050" dirty="0"/>
              <a:t> </a:t>
            </a:r>
            <a:r>
              <a:rPr lang="ga-IE" sz="3050" dirty="0" err="1"/>
              <a:t>to</a:t>
            </a:r>
            <a:r>
              <a:rPr lang="ga-IE" sz="3050" dirty="0"/>
              <a:t> </a:t>
            </a:r>
            <a:r>
              <a:rPr lang="ga-IE" sz="3050" dirty="0" err="1"/>
              <a:t>take</a:t>
            </a:r>
            <a:r>
              <a:rPr lang="ga-IE" sz="3050" dirty="0"/>
              <a:t> </a:t>
            </a:r>
            <a:r>
              <a:rPr lang="ga-IE" sz="3050" dirty="0" err="1"/>
              <a:t>home</a:t>
            </a:r>
            <a:r>
              <a:rPr lang="ga-IE" sz="3050" dirty="0"/>
              <a:t> </a:t>
            </a:r>
            <a:r>
              <a:rPr lang="ga-IE" sz="3050" dirty="0" err="1"/>
              <a:t>and</a:t>
            </a:r>
            <a:r>
              <a:rPr lang="ga-IE" sz="3050" dirty="0"/>
              <a:t> </a:t>
            </a:r>
            <a:r>
              <a:rPr lang="ga-IE" sz="3050" dirty="0" err="1"/>
              <a:t>return</a:t>
            </a:r>
            <a:r>
              <a:rPr lang="ga-IE" sz="3050" dirty="0"/>
              <a:t> </a:t>
            </a:r>
            <a:r>
              <a:rPr lang="ga-IE" sz="3050" dirty="0" err="1"/>
              <a:t>their</a:t>
            </a:r>
            <a:r>
              <a:rPr lang="ga-IE" sz="3050" dirty="0"/>
              <a:t> </a:t>
            </a:r>
            <a:r>
              <a:rPr lang="ga-IE" sz="3050" dirty="0" err="1"/>
              <a:t>homework</a:t>
            </a:r>
            <a:r>
              <a:rPr lang="ga-IE" sz="3050" dirty="0"/>
              <a:t> </a:t>
            </a:r>
            <a:r>
              <a:rPr lang="ga-IE" sz="3050" dirty="0" err="1"/>
              <a:t>folders</a:t>
            </a:r>
            <a:r>
              <a:rPr lang="ga-IE" sz="3050" dirty="0"/>
              <a:t> </a:t>
            </a:r>
            <a:endParaRPr sz="3050" dirty="0"/>
          </a:p>
          <a:p>
            <a:pPr marL="457200" lvl="0" indent="-320595" algn="l" rtl="0">
              <a:spcBef>
                <a:spcPts val="0"/>
              </a:spcBef>
              <a:spcAft>
                <a:spcPts val="0"/>
              </a:spcAft>
              <a:buClr>
                <a:schemeClr val="lt1"/>
              </a:buClr>
              <a:buSzPct val="100000"/>
              <a:buFont typeface="Arial"/>
              <a:buChar char="●"/>
            </a:pPr>
            <a:r>
              <a:rPr lang="ga-IE" sz="3050" dirty="0" err="1">
                <a:solidFill>
                  <a:schemeClr val="lt1"/>
                </a:solidFill>
                <a:latin typeface="Arial"/>
                <a:ea typeface="Arial"/>
                <a:cs typeface="Arial"/>
                <a:sym typeface="Arial"/>
              </a:rPr>
              <a:t>Take</a:t>
            </a:r>
            <a:r>
              <a:rPr lang="ga-IE" sz="3050" dirty="0">
                <a:solidFill>
                  <a:schemeClr val="lt1"/>
                </a:solidFill>
                <a:latin typeface="Arial"/>
                <a:ea typeface="Arial"/>
                <a:cs typeface="Arial"/>
                <a:sym typeface="Arial"/>
              </a:rPr>
              <a:t> an </a:t>
            </a:r>
            <a:r>
              <a:rPr lang="ga-IE" sz="3050" dirty="0" err="1">
                <a:solidFill>
                  <a:schemeClr val="lt1"/>
                </a:solidFill>
                <a:latin typeface="Arial"/>
                <a:ea typeface="Arial"/>
                <a:cs typeface="Arial"/>
                <a:sym typeface="Arial"/>
              </a:rPr>
              <a:t>interest</a:t>
            </a:r>
            <a:r>
              <a:rPr lang="ga-IE" sz="3050" dirty="0">
                <a:solidFill>
                  <a:schemeClr val="lt1"/>
                </a:solidFill>
                <a:latin typeface="Arial"/>
                <a:ea typeface="Arial"/>
                <a:cs typeface="Arial"/>
                <a:sym typeface="Arial"/>
              </a:rPr>
              <a:t> in </a:t>
            </a:r>
            <a:r>
              <a:rPr lang="ga-IE" sz="3050" dirty="0" err="1">
                <a:solidFill>
                  <a:schemeClr val="lt1"/>
                </a:solidFill>
                <a:latin typeface="Arial"/>
                <a:ea typeface="Arial"/>
                <a:cs typeface="Arial"/>
                <a:sym typeface="Arial"/>
              </a:rPr>
              <a:t>their</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work</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ask</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them</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about</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their</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homework</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reading</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books</a:t>
            </a:r>
            <a:r>
              <a:rPr lang="ga-IE" sz="3050" dirty="0">
                <a:solidFill>
                  <a:schemeClr val="lt1"/>
                </a:solidFill>
                <a:latin typeface="Arial"/>
                <a:ea typeface="Arial"/>
                <a:cs typeface="Arial"/>
                <a:sym typeface="Arial"/>
              </a:rPr>
              <a:t>/</a:t>
            </a:r>
            <a:r>
              <a:rPr lang="ga-IE" sz="3050" dirty="0" err="1">
                <a:solidFill>
                  <a:schemeClr val="lt1"/>
                </a:solidFill>
                <a:latin typeface="Arial"/>
                <a:ea typeface="Arial"/>
                <a:cs typeface="Arial"/>
                <a:sym typeface="Arial"/>
              </a:rPr>
              <a:t>novels</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or</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about</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what</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topics</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they</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are</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studying</a:t>
            </a:r>
            <a:r>
              <a:rPr lang="ga-IE" sz="3050" dirty="0">
                <a:solidFill>
                  <a:schemeClr val="lt1"/>
                </a:solidFill>
                <a:latin typeface="Arial"/>
                <a:ea typeface="Arial"/>
                <a:cs typeface="Arial"/>
                <a:sym typeface="Arial"/>
              </a:rPr>
              <a:t> in </a:t>
            </a:r>
            <a:r>
              <a:rPr lang="ga-IE" sz="3050" dirty="0" err="1">
                <a:solidFill>
                  <a:schemeClr val="lt1"/>
                </a:solidFill>
                <a:latin typeface="Arial"/>
                <a:ea typeface="Arial"/>
                <a:cs typeface="Arial"/>
                <a:sym typeface="Arial"/>
              </a:rPr>
              <a:t>school</a:t>
            </a:r>
            <a:r>
              <a:rPr lang="en-GB" sz="3050" dirty="0">
                <a:solidFill>
                  <a:schemeClr val="lt1"/>
                </a:solidFill>
                <a:latin typeface="Arial"/>
                <a:ea typeface="Arial"/>
                <a:cs typeface="Arial"/>
                <a:sym typeface="Arial"/>
              </a:rPr>
              <a:t>. </a:t>
            </a:r>
          </a:p>
          <a:p>
            <a:pPr marL="457200" lvl="0" indent="-320595" algn="l" rtl="0">
              <a:spcBef>
                <a:spcPts val="0"/>
              </a:spcBef>
              <a:spcAft>
                <a:spcPts val="0"/>
              </a:spcAft>
              <a:buClr>
                <a:schemeClr val="lt1"/>
              </a:buClr>
              <a:buSzPct val="100000"/>
              <a:buFont typeface="Arial"/>
              <a:buChar char="●"/>
            </a:pPr>
            <a:r>
              <a:rPr lang="en-GB" sz="3050" dirty="0">
                <a:solidFill>
                  <a:schemeClr val="lt1"/>
                </a:solidFill>
                <a:latin typeface="Arial"/>
                <a:cs typeface="Arial"/>
                <a:sym typeface="Arial"/>
              </a:rPr>
              <a:t>Sign their tables and spelling book weekly. </a:t>
            </a:r>
            <a:endParaRPr sz="3050" dirty="0"/>
          </a:p>
          <a:p>
            <a:pPr marL="457200" lvl="0" indent="-320595" algn="l" rtl="0">
              <a:spcBef>
                <a:spcPts val="0"/>
              </a:spcBef>
              <a:spcAft>
                <a:spcPts val="0"/>
              </a:spcAft>
              <a:buClr>
                <a:schemeClr val="lt1"/>
              </a:buClr>
              <a:buSzPct val="100000"/>
              <a:buFont typeface="Arial"/>
              <a:buChar char="●"/>
            </a:pPr>
            <a:r>
              <a:rPr lang="ga-IE" sz="3050" dirty="0" err="1">
                <a:solidFill>
                  <a:schemeClr val="lt1"/>
                </a:solidFill>
                <a:latin typeface="Arial"/>
                <a:ea typeface="Arial"/>
                <a:cs typeface="Arial"/>
                <a:sym typeface="Arial"/>
              </a:rPr>
              <a:t>Encourage</a:t>
            </a:r>
            <a:r>
              <a:rPr lang="ga-IE" sz="3050" dirty="0">
                <a:solidFill>
                  <a:schemeClr val="lt1"/>
                </a:solidFill>
                <a:latin typeface="Arial"/>
                <a:ea typeface="Arial"/>
                <a:cs typeface="Arial"/>
                <a:sym typeface="Arial"/>
              </a:rPr>
              <a:t> a </a:t>
            </a:r>
            <a:r>
              <a:rPr lang="ga-IE" sz="3050" dirty="0" err="1">
                <a:solidFill>
                  <a:schemeClr val="lt1"/>
                </a:solidFill>
                <a:latin typeface="Arial"/>
                <a:ea typeface="Arial"/>
                <a:cs typeface="Arial"/>
                <a:sym typeface="Arial"/>
              </a:rPr>
              <a:t>healthy</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diet</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and</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lifestyle</a:t>
            </a:r>
            <a:r>
              <a:rPr lang="ga-IE" sz="3050" dirty="0">
                <a:solidFill>
                  <a:schemeClr val="lt1"/>
                </a:solidFill>
                <a:latin typeface="Arial"/>
                <a:ea typeface="Arial"/>
                <a:cs typeface="Arial"/>
                <a:sym typeface="Arial"/>
              </a:rPr>
              <a:t>. (The </a:t>
            </a:r>
            <a:r>
              <a:rPr lang="ga-IE" sz="3050" dirty="0" err="1">
                <a:solidFill>
                  <a:schemeClr val="lt1"/>
                </a:solidFill>
                <a:latin typeface="Arial"/>
                <a:ea typeface="Arial"/>
                <a:cs typeface="Arial"/>
                <a:sym typeface="Arial"/>
              </a:rPr>
              <a:t>school</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has</a:t>
            </a:r>
            <a:r>
              <a:rPr lang="ga-IE" sz="3050" dirty="0">
                <a:solidFill>
                  <a:schemeClr val="lt1"/>
                </a:solidFill>
                <a:latin typeface="Arial"/>
                <a:ea typeface="Arial"/>
                <a:cs typeface="Arial"/>
                <a:sym typeface="Arial"/>
              </a:rPr>
              <a:t> a </a:t>
            </a:r>
            <a:r>
              <a:rPr lang="ga-IE" sz="3050" dirty="0" err="1">
                <a:solidFill>
                  <a:schemeClr val="lt1"/>
                </a:solidFill>
                <a:latin typeface="Arial"/>
                <a:ea typeface="Arial"/>
                <a:cs typeface="Arial"/>
                <a:sym typeface="Arial"/>
              </a:rPr>
              <a:t>healthy</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break</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policy</a:t>
            </a:r>
            <a:r>
              <a:rPr lang="ga-IE" sz="3050" dirty="0">
                <a:solidFill>
                  <a:schemeClr val="lt1"/>
                </a:solidFill>
                <a:latin typeface="Arial"/>
                <a:ea typeface="Arial"/>
                <a:cs typeface="Arial"/>
                <a:sym typeface="Arial"/>
              </a:rPr>
              <a:t> in line </a:t>
            </a:r>
            <a:r>
              <a:rPr lang="ga-IE" sz="3050" dirty="0" err="1">
                <a:solidFill>
                  <a:schemeClr val="lt1"/>
                </a:solidFill>
                <a:latin typeface="Arial"/>
                <a:ea typeface="Arial"/>
                <a:cs typeface="Arial"/>
                <a:sym typeface="Arial"/>
              </a:rPr>
              <a:t>with</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the</a:t>
            </a:r>
            <a:r>
              <a:rPr lang="ga-IE" sz="3050" dirty="0">
                <a:solidFill>
                  <a:schemeClr val="lt1"/>
                </a:solidFill>
                <a:latin typeface="Arial"/>
                <a:ea typeface="Arial"/>
                <a:cs typeface="Arial"/>
                <a:sym typeface="Arial"/>
              </a:rPr>
              <a:t> SOS </a:t>
            </a:r>
            <a:r>
              <a:rPr lang="ga-IE" sz="3050" dirty="0" err="1">
                <a:solidFill>
                  <a:schemeClr val="lt1"/>
                </a:solidFill>
                <a:latin typeface="Arial"/>
                <a:ea typeface="Arial"/>
                <a:cs typeface="Arial"/>
                <a:sym typeface="Arial"/>
              </a:rPr>
              <a:t>programme</a:t>
            </a:r>
            <a:r>
              <a:rPr lang="ga-IE" sz="3050" dirty="0">
                <a:solidFill>
                  <a:schemeClr val="lt1"/>
                </a:solidFill>
                <a:latin typeface="Arial"/>
                <a:ea typeface="Arial"/>
                <a:cs typeface="Arial"/>
                <a:sym typeface="Arial"/>
              </a:rPr>
              <a:t> – </a:t>
            </a:r>
            <a:r>
              <a:rPr lang="ga-IE" sz="3050" dirty="0" err="1">
                <a:solidFill>
                  <a:schemeClr val="lt1"/>
                </a:solidFill>
                <a:latin typeface="Arial"/>
                <a:ea typeface="Arial"/>
                <a:cs typeface="Arial"/>
                <a:sym typeface="Arial"/>
              </a:rPr>
              <a:t>only</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fruit</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vegetables</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milk</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or</a:t>
            </a:r>
            <a:r>
              <a:rPr lang="ga-IE" sz="3050" dirty="0">
                <a:solidFill>
                  <a:schemeClr val="lt1"/>
                </a:solidFill>
                <a:latin typeface="Arial"/>
                <a:ea typeface="Arial"/>
                <a:cs typeface="Arial"/>
                <a:sym typeface="Arial"/>
              </a:rPr>
              <a:t> </a:t>
            </a:r>
            <a:r>
              <a:rPr lang="ga-IE" sz="3050" dirty="0" err="1">
                <a:solidFill>
                  <a:schemeClr val="lt1"/>
                </a:solidFill>
                <a:latin typeface="Arial"/>
                <a:ea typeface="Arial"/>
                <a:cs typeface="Arial"/>
                <a:sym typeface="Arial"/>
              </a:rPr>
              <a:t>water</a:t>
            </a:r>
            <a:r>
              <a:rPr lang="ga-IE" sz="3050" dirty="0">
                <a:solidFill>
                  <a:schemeClr val="lt1"/>
                </a:solidFill>
                <a:latin typeface="Arial"/>
                <a:ea typeface="Arial"/>
                <a:cs typeface="Arial"/>
                <a:sym typeface="Arial"/>
              </a:rPr>
              <a:t> is </a:t>
            </a:r>
            <a:r>
              <a:rPr lang="ga-IE" sz="3050" dirty="0" err="1">
                <a:solidFill>
                  <a:schemeClr val="lt1"/>
                </a:solidFill>
                <a:latin typeface="Arial"/>
                <a:ea typeface="Arial"/>
                <a:cs typeface="Arial"/>
                <a:sym typeface="Arial"/>
              </a:rPr>
              <a:t>permitted</a:t>
            </a:r>
            <a:r>
              <a:rPr lang="ga-IE" sz="3050" dirty="0">
                <a:solidFill>
                  <a:schemeClr val="lt1"/>
                </a:solidFill>
                <a:latin typeface="Arial"/>
                <a:ea typeface="Arial"/>
                <a:cs typeface="Arial"/>
                <a:sym typeface="Arial"/>
              </a:rPr>
              <a:t>.</a:t>
            </a:r>
            <a:endParaRPr sz="3050" dirty="0">
              <a:solidFill>
                <a:schemeClr val="lt1"/>
              </a:solidFill>
              <a:latin typeface="Arial"/>
              <a:ea typeface="Arial"/>
              <a:cs typeface="Arial"/>
              <a:sym typeface="Arial"/>
            </a:endParaRPr>
          </a:p>
          <a:p>
            <a:pPr marL="0" lvl="0" indent="0" algn="l" rtl="0">
              <a:spcBef>
                <a:spcPts val="1000"/>
              </a:spcBef>
              <a:spcAft>
                <a:spcPts val="0"/>
              </a:spcAft>
              <a:buNone/>
            </a:pPr>
            <a:endParaRPr sz="2941" dirty="0">
              <a:solidFill>
                <a:srgbClr val="E4B91D"/>
              </a:solidFill>
            </a:endParaRPr>
          </a:p>
          <a:p>
            <a:pPr marL="0" lvl="0" indent="0" algn="l" rtl="0">
              <a:spcBef>
                <a:spcPts val="1000"/>
              </a:spcBef>
              <a:spcAft>
                <a:spcPts val="0"/>
              </a:spcAft>
              <a:buNone/>
            </a:pPr>
            <a:endParaRPr sz="2941" dirty="0">
              <a:solidFill>
                <a:srgbClr val="E4B91D"/>
              </a:solidFill>
            </a:endParaRPr>
          </a:p>
          <a:p>
            <a:pPr marL="0" lvl="0" indent="0" algn="l" rtl="0">
              <a:spcBef>
                <a:spcPts val="1000"/>
              </a:spcBef>
              <a:spcAft>
                <a:spcPts val="0"/>
              </a:spcAft>
              <a:buNone/>
            </a:pPr>
            <a:r>
              <a:rPr lang="ga-IE" sz="2941" dirty="0" err="1">
                <a:solidFill>
                  <a:srgbClr val="E4B91D"/>
                </a:solidFill>
              </a:rPr>
              <a:t>There</a:t>
            </a:r>
            <a:r>
              <a:rPr lang="ga-IE" sz="2941" dirty="0">
                <a:solidFill>
                  <a:srgbClr val="E4B91D"/>
                </a:solidFill>
              </a:rPr>
              <a:t> </a:t>
            </a:r>
            <a:r>
              <a:rPr lang="ga-IE" sz="2941" dirty="0" err="1">
                <a:solidFill>
                  <a:srgbClr val="E4B91D"/>
                </a:solidFill>
              </a:rPr>
              <a:t>are</a:t>
            </a:r>
            <a:r>
              <a:rPr lang="ga-IE" sz="2941" dirty="0">
                <a:solidFill>
                  <a:srgbClr val="E4B91D"/>
                </a:solidFill>
              </a:rPr>
              <a:t> </a:t>
            </a:r>
            <a:r>
              <a:rPr lang="ga-IE" sz="2941" dirty="0" err="1">
                <a:solidFill>
                  <a:srgbClr val="E4B91D"/>
                </a:solidFill>
              </a:rPr>
              <a:t>some</a:t>
            </a:r>
            <a:r>
              <a:rPr lang="ga-IE" sz="2941" dirty="0">
                <a:solidFill>
                  <a:srgbClr val="E4B91D"/>
                </a:solidFill>
              </a:rPr>
              <a:t> </a:t>
            </a:r>
            <a:r>
              <a:rPr lang="ga-IE" sz="2941" dirty="0" err="1">
                <a:solidFill>
                  <a:srgbClr val="E4B91D"/>
                </a:solidFill>
              </a:rPr>
              <a:t>fantastic</a:t>
            </a:r>
            <a:r>
              <a:rPr lang="ga-IE" sz="2941" dirty="0">
                <a:solidFill>
                  <a:srgbClr val="E4B91D"/>
                </a:solidFill>
              </a:rPr>
              <a:t> </a:t>
            </a:r>
            <a:r>
              <a:rPr lang="ga-IE" sz="2941" dirty="0" err="1">
                <a:solidFill>
                  <a:srgbClr val="E4B91D"/>
                </a:solidFill>
              </a:rPr>
              <a:t>websites</a:t>
            </a:r>
            <a:r>
              <a:rPr lang="ga-IE" sz="2941" dirty="0">
                <a:solidFill>
                  <a:srgbClr val="E4B91D"/>
                </a:solidFill>
              </a:rPr>
              <a:t> </a:t>
            </a:r>
            <a:r>
              <a:rPr lang="ga-IE" sz="2941" dirty="0" err="1">
                <a:solidFill>
                  <a:srgbClr val="E4B91D"/>
                </a:solidFill>
              </a:rPr>
              <a:t>to</a:t>
            </a:r>
            <a:r>
              <a:rPr lang="ga-IE" sz="2941" dirty="0">
                <a:solidFill>
                  <a:srgbClr val="E4B91D"/>
                </a:solidFill>
              </a:rPr>
              <a:t> </a:t>
            </a:r>
            <a:r>
              <a:rPr lang="ga-IE" sz="2941" dirty="0" err="1">
                <a:solidFill>
                  <a:srgbClr val="E4B91D"/>
                </a:solidFill>
              </a:rPr>
              <a:t>assist</a:t>
            </a:r>
            <a:r>
              <a:rPr lang="ga-IE" sz="2941" dirty="0">
                <a:solidFill>
                  <a:srgbClr val="E4B91D"/>
                </a:solidFill>
              </a:rPr>
              <a:t> </a:t>
            </a:r>
            <a:r>
              <a:rPr lang="ga-IE" sz="2941" dirty="0" err="1">
                <a:solidFill>
                  <a:srgbClr val="E4B91D"/>
                </a:solidFill>
              </a:rPr>
              <a:t>parents</a:t>
            </a:r>
            <a:r>
              <a:rPr lang="ga-IE" sz="2941" dirty="0">
                <a:solidFill>
                  <a:srgbClr val="E4B91D"/>
                </a:solidFill>
              </a:rPr>
              <a:t> </a:t>
            </a:r>
            <a:r>
              <a:rPr lang="ga-IE" sz="2941" dirty="0" err="1">
                <a:solidFill>
                  <a:srgbClr val="E4B91D"/>
                </a:solidFill>
              </a:rPr>
              <a:t>with</a:t>
            </a:r>
            <a:r>
              <a:rPr lang="ga-IE" sz="2941" dirty="0">
                <a:solidFill>
                  <a:srgbClr val="E4B91D"/>
                </a:solidFill>
              </a:rPr>
              <a:t> </a:t>
            </a:r>
            <a:r>
              <a:rPr lang="ga-IE" sz="2941" dirty="0" err="1">
                <a:solidFill>
                  <a:srgbClr val="E4B91D"/>
                </a:solidFill>
              </a:rPr>
              <a:t>their</a:t>
            </a:r>
            <a:r>
              <a:rPr lang="ga-IE" sz="2941" dirty="0">
                <a:solidFill>
                  <a:srgbClr val="E4B91D"/>
                </a:solidFill>
              </a:rPr>
              <a:t> </a:t>
            </a:r>
            <a:r>
              <a:rPr lang="ga-IE" sz="2941" dirty="0" err="1">
                <a:solidFill>
                  <a:srgbClr val="E4B91D"/>
                </a:solidFill>
              </a:rPr>
              <a:t>child</a:t>
            </a:r>
            <a:r>
              <a:rPr lang="ga-IE" sz="2941" dirty="0">
                <a:solidFill>
                  <a:srgbClr val="E4B91D"/>
                </a:solidFill>
              </a:rPr>
              <a:t>’s </a:t>
            </a:r>
            <a:r>
              <a:rPr lang="ga-IE" sz="2941" dirty="0" err="1">
                <a:solidFill>
                  <a:srgbClr val="E4B91D"/>
                </a:solidFill>
              </a:rPr>
              <a:t>learning</a:t>
            </a:r>
            <a:r>
              <a:rPr lang="ga-IE" sz="2941" dirty="0">
                <a:solidFill>
                  <a:srgbClr val="E4B91D"/>
                </a:solidFill>
              </a:rPr>
              <a:t> at </a:t>
            </a:r>
            <a:r>
              <a:rPr lang="ga-IE" sz="2941" dirty="0" err="1">
                <a:solidFill>
                  <a:srgbClr val="E4B91D"/>
                </a:solidFill>
              </a:rPr>
              <a:t>home</a:t>
            </a:r>
            <a:r>
              <a:rPr lang="ga-IE" sz="2941" dirty="0">
                <a:solidFill>
                  <a:srgbClr val="E4B91D"/>
                </a:solidFill>
              </a:rPr>
              <a:t>. </a:t>
            </a:r>
            <a:r>
              <a:rPr lang="ga-IE" sz="2941" dirty="0" err="1">
                <a:solidFill>
                  <a:srgbClr val="E4B91D"/>
                </a:solidFill>
              </a:rPr>
              <a:t>These</a:t>
            </a:r>
            <a:r>
              <a:rPr lang="ga-IE" sz="2941" dirty="0">
                <a:solidFill>
                  <a:srgbClr val="E4B91D"/>
                </a:solidFill>
              </a:rPr>
              <a:t> </a:t>
            </a:r>
            <a:r>
              <a:rPr lang="ga-IE" sz="2941" dirty="0" err="1">
                <a:solidFill>
                  <a:srgbClr val="E4B91D"/>
                </a:solidFill>
              </a:rPr>
              <a:t>include</a:t>
            </a:r>
            <a:r>
              <a:rPr lang="ga-IE" sz="2941" dirty="0">
                <a:solidFill>
                  <a:srgbClr val="E4B91D"/>
                </a:solidFill>
              </a:rPr>
              <a:t>;</a:t>
            </a:r>
            <a:endParaRPr sz="2941" dirty="0">
              <a:solidFill>
                <a:srgbClr val="E4B91D"/>
              </a:solidFill>
            </a:endParaRPr>
          </a:p>
          <a:p>
            <a:pPr marL="342900" lvl="0" indent="-316309" algn="l" rtl="0">
              <a:spcBef>
                <a:spcPts val="1000"/>
              </a:spcBef>
              <a:spcAft>
                <a:spcPts val="0"/>
              </a:spcAft>
              <a:buClr>
                <a:srgbClr val="4A86E8"/>
              </a:buClr>
              <a:buSzPct val="100000"/>
              <a:buChar char="►"/>
            </a:pPr>
            <a:r>
              <a:rPr lang="ga-IE" sz="2150" u="sng" dirty="0">
                <a:solidFill>
                  <a:srgbClr val="4A86E8"/>
                </a:solidFill>
                <a:hlinkClick r:id="rId3"/>
              </a:rPr>
              <a:t>www.tearma.ie</a:t>
            </a:r>
            <a:r>
              <a:rPr lang="en-GB" sz="2150" u="sng" dirty="0">
                <a:solidFill>
                  <a:srgbClr val="4A86E8"/>
                </a:solidFill>
              </a:rPr>
              <a:t> </a:t>
            </a:r>
            <a:r>
              <a:rPr lang="ga-IE" sz="2150" u="sng" dirty="0">
                <a:solidFill>
                  <a:srgbClr val="4A86E8"/>
                </a:solidFill>
              </a:rPr>
              <a:t> </a:t>
            </a:r>
            <a:endParaRPr sz="2150" u="sng" dirty="0">
              <a:solidFill>
                <a:srgbClr val="4A86E8"/>
              </a:solidFill>
            </a:endParaRPr>
          </a:p>
          <a:p>
            <a:pPr marL="342900" lvl="0" indent="-316309" algn="l" rtl="0">
              <a:spcBef>
                <a:spcPts val="1000"/>
              </a:spcBef>
              <a:spcAft>
                <a:spcPts val="0"/>
              </a:spcAft>
              <a:buClr>
                <a:srgbClr val="4A86E8"/>
              </a:buClr>
              <a:buSzPct val="100000"/>
              <a:buChar char="►"/>
            </a:pPr>
            <a:r>
              <a:rPr lang="ga-IE" sz="2150" u="sng" dirty="0">
                <a:solidFill>
                  <a:srgbClr val="4A86E8"/>
                </a:solidFill>
                <a:hlinkClick r:id="rId4"/>
              </a:rPr>
              <a:t>www.focloir.ie</a:t>
            </a:r>
            <a:r>
              <a:rPr lang="en-GB" sz="2150" u="sng" dirty="0">
                <a:solidFill>
                  <a:srgbClr val="4A86E8"/>
                </a:solidFill>
              </a:rPr>
              <a:t> </a:t>
            </a:r>
            <a:endParaRPr sz="2150" u="sng" dirty="0">
              <a:solidFill>
                <a:srgbClr val="4A86E8"/>
              </a:solidFill>
            </a:endParaRPr>
          </a:p>
          <a:p>
            <a:pPr marL="342900" lvl="0" indent="-316309" algn="l" rtl="0">
              <a:spcBef>
                <a:spcPts val="1000"/>
              </a:spcBef>
              <a:spcAft>
                <a:spcPts val="0"/>
              </a:spcAft>
              <a:buClr>
                <a:srgbClr val="4A86E8"/>
              </a:buClr>
              <a:buSzPct val="100000"/>
              <a:buChar char="►"/>
            </a:pPr>
            <a:r>
              <a:rPr lang="ga-IE" sz="2150" u="sng" dirty="0">
                <a:solidFill>
                  <a:srgbClr val="4A86E8"/>
                </a:solidFill>
                <a:hlinkClick r:id="rId5"/>
              </a:rPr>
              <a:t>www.topmarks.com</a:t>
            </a:r>
            <a:r>
              <a:rPr lang="en-GB" sz="2150" u="sng" dirty="0">
                <a:solidFill>
                  <a:srgbClr val="4A86E8"/>
                </a:solidFill>
              </a:rPr>
              <a:t> </a:t>
            </a:r>
            <a:endParaRPr sz="2150" u="sng" dirty="0">
              <a:solidFill>
                <a:srgbClr val="4A86E8"/>
              </a:solidFill>
            </a:endParaRPr>
          </a:p>
          <a:p>
            <a:pPr marL="342900" lvl="0" indent="-316309" algn="l" rtl="0">
              <a:spcBef>
                <a:spcPts val="1000"/>
              </a:spcBef>
              <a:spcAft>
                <a:spcPts val="0"/>
              </a:spcAft>
              <a:buClr>
                <a:srgbClr val="4A86E8"/>
              </a:buClr>
              <a:buSzPct val="100000"/>
              <a:buChar char="►"/>
            </a:pPr>
            <a:r>
              <a:rPr lang="ga-IE" sz="2150" u="sng" dirty="0">
                <a:solidFill>
                  <a:srgbClr val="4A86E8"/>
                </a:solidFill>
                <a:hlinkClick r:id="rId6"/>
              </a:rPr>
              <a:t>www.sumdog.com</a:t>
            </a:r>
            <a:r>
              <a:rPr lang="en-GB" sz="2150" u="sng" dirty="0">
                <a:solidFill>
                  <a:srgbClr val="4A86E8"/>
                </a:solidFill>
              </a:rPr>
              <a:t> </a:t>
            </a:r>
            <a:r>
              <a:rPr lang="ga-IE" sz="2150" u="sng" dirty="0">
                <a:solidFill>
                  <a:srgbClr val="4A86E8"/>
                </a:solidFill>
              </a:rPr>
              <a:t> </a:t>
            </a:r>
            <a:endParaRPr sz="2150" u="sng" dirty="0">
              <a:solidFill>
                <a:srgbClr val="4A86E8"/>
              </a:solidFill>
            </a:endParaRPr>
          </a:p>
          <a:p>
            <a:pPr marL="342900" lvl="0" indent="-316309" algn="l" rtl="0">
              <a:spcBef>
                <a:spcPts val="1000"/>
              </a:spcBef>
              <a:spcAft>
                <a:spcPts val="0"/>
              </a:spcAft>
              <a:buClr>
                <a:srgbClr val="4A86E8"/>
              </a:buClr>
              <a:buSzPct val="100000"/>
              <a:buChar char="►"/>
            </a:pPr>
            <a:r>
              <a:rPr lang="ga-IE" sz="2150" u="sng" dirty="0">
                <a:solidFill>
                  <a:srgbClr val="4A86E8"/>
                </a:solidFill>
                <a:hlinkClick r:id="rId7"/>
              </a:rPr>
              <a:t>Seomra </a:t>
            </a:r>
            <a:r>
              <a:rPr lang="en-GB" sz="2150" u="sng" dirty="0">
                <a:solidFill>
                  <a:srgbClr val="4A86E8"/>
                </a:solidFill>
                <a:hlinkClick r:id="rId7"/>
              </a:rPr>
              <a:t>N</a:t>
            </a:r>
            <a:r>
              <a:rPr lang="ga-IE" sz="2150" u="sng" dirty="0">
                <a:solidFill>
                  <a:srgbClr val="4A86E8"/>
                </a:solidFill>
                <a:hlinkClick r:id="rId7"/>
              </a:rPr>
              <a:t>uachta (</a:t>
            </a:r>
            <a:r>
              <a:rPr lang="ga-IE" sz="2150" u="sng" dirty="0" err="1">
                <a:solidFill>
                  <a:srgbClr val="4A86E8"/>
                </a:solidFill>
                <a:hlinkClick r:id="rId7"/>
              </a:rPr>
              <a:t>through</a:t>
            </a:r>
            <a:r>
              <a:rPr lang="ga-IE" sz="2150" u="sng" dirty="0">
                <a:solidFill>
                  <a:srgbClr val="4A86E8"/>
                </a:solidFill>
                <a:hlinkClick r:id="rId7"/>
              </a:rPr>
              <a:t> </a:t>
            </a:r>
            <a:r>
              <a:rPr lang="en-GB" sz="2150" u="sng" dirty="0">
                <a:solidFill>
                  <a:srgbClr val="4A86E8"/>
                </a:solidFill>
                <a:hlinkClick r:id="rId7"/>
              </a:rPr>
              <a:t>C2k</a:t>
            </a:r>
            <a:r>
              <a:rPr lang="ga-IE" sz="2150" u="sng" dirty="0">
                <a:solidFill>
                  <a:srgbClr val="4A86E8"/>
                </a:solidFill>
                <a:hlinkClick r:id="rId7"/>
              </a:rPr>
              <a:t>)</a:t>
            </a:r>
            <a:endParaRPr u="sng"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53AE-3243-669F-1BB5-30AB0C5FA193}"/>
              </a:ext>
            </a:extLst>
          </p:cNvPr>
          <p:cNvSpPr>
            <a:spLocks noGrp="1"/>
          </p:cNvSpPr>
          <p:nvPr>
            <p:ph type="title"/>
          </p:nvPr>
        </p:nvSpPr>
        <p:spPr/>
        <p:txBody>
          <a:bodyPr/>
          <a:lstStyle/>
          <a:p>
            <a:r>
              <a:rPr lang="en-GB" dirty="0" err="1"/>
              <a:t>Corás</a:t>
            </a:r>
            <a:r>
              <a:rPr lang="en-GB" dirty="0"/>
              <a:t> Obair </a:t>
            </a:r>
            <a:r>
              <a:rPr lang="en-GB" dirty="0" err="1"/>
              <a:t>Bhaile</a:t>
            </a:r>
            <a:r>
              <a:rPr lang="en-GB" dirty="0"/>
              <a:t> </a:t>
            </a:r>
          </a:p>
        </p:txBody>
      </p:sp>
      <p:sp>
        <p:nvSpPr>
          <p:cNvPr id="3" name="Text Placeholder 2">
            <a:extLst>
              <a:ext uri="{FF2B5EF4-FFF2-40B4-BE49-F238E27FC236}">
                <a16:creationId xmlns:a16="http://schemas.microsoft.com/office/drawing/2014/main" id="{3BC8A849-2DE7-726F-C91C-424BF3F9CE4D}"/>
              </a:ext>
            </a:extLst>
          </p:cNvPr>
          <p:cNvSpPr>
            <a:spLocks noGrp="1"/>
          </p:cNvSpPr>
          <p:nvPr>
            <p:ph type="body" idx="1"/>
          </p:nvPr>
        </p:nvSpPr>
        <p:spPr>
          <a:xfrm>
            <a:off x="615190" y="1488613"/>
            <a:ext cx="8596668" cy="3880773"/>
          </a:xfrm>
        </p:spPr>
        <p:txBody>
          <a:bodyPr>
            <a:normAutofit/>
          </a:bodyPr>
          <a:lstStyle/>
          <a:p>
            <a:pPr marL="137160" indent="0">
              <a:buNone/>
            </a:pPr>
            <a:r>
              <a:rPr lang="en-GB" dirty="0"/>
              <a:t>The children will be given their homework each Monday and will hand this in to be corrected each Friday. The homework will follow the following routine: </a:t>
            </a:r>
          </a:p>
          <a:p>
            <a:pPr marL="137160" indent="0">
              <a:buNone/>
            </a:pPr>
            <a:r>
              <a:rPr lang="en-GB" dirty="0"/>
              <a:t>. Monday – Reading task based on Irish reading book. </a:t>
            </a:r>
          </a:p>
          <a:p>
            <a:pPr marL="137160" indent="0">
              <a:buNone/>
            </a:pPr>
            <a:r>
              <a:rPr lang="en-GB" dirty="0"/>
              <a:t>. Tuesday – Maths task based on the topic covered in the previous week. </a:t>
            </a:r>
          </a:p>
          <a:p>
            <a:pPr marL="137160" indent="0">
              <a:buNone/>
            </a:pPr>
            <a:r>
              <a:rPr lang="en-GB" dirty="0"/>
              <a:t>. Wednesday – Reading task based on English reading book. </a:t>
            </a:r>
          </a:p>
          <a:p>
            <a:pPr marL="137160" indent="0">
              <a:buNone/>
            </a:pPr>
            <a:r>
              <a:rPr lang="en-GB" dirty="0"/>
              <a:t>. Thursday – Times tables </a:t>
            </a:r>
            <a:r>
              <a:rPr lang="en-GB" dirty="0" err="1"/>
              <a:t>Sumdog</a:t>
            </a:r>
            <a:r>
              <a:rPr lang="en-GB" dirty="0"/>
              <a:t> challenge. </a:t>
            </a:r>
          </a:p>
          <a:p>
            <a:pPr marL="137160" indent="0">
              <a:buNone/>
            </a:pPr>
            <a:endParaRPr lang="en-GB" dirty="0"/>
          </a:p>
          <a:p>
            <a:pPr marL="137160" indent="0">
              <a:buNone/>
            </a:pPr>
            <a:r>
              <a:rPr lang="en-GB" dirty="0"/>
              <a:t> On top of this the children are encouraged to practise their spellings and ‘</a:t>
            </a:r>
            <a:r>
              <a:rPr lang="en-GB" dirty="0" err="1"/>
              <a:t>Táblaí</a:t>
            </a:r>
            <a:r>
              <a:rPr lang="en-GB" dirty="0"/>
              <a:t> na </a:t>
            </a:r>
            <a:r>
              <a:rPr lang="en-GB" dirty="0" err="1"/>
              <a:t>seachtaine</a:t>
            </a:r>
            <a:r>
              <a:rPr lang="en-GB" dirty="0"/>
              <a:t>’ each night. </a:t>
            </a:r>
          </a:p>
          <a:p>
            <a:pPr marL="137160" indent="0">
              <a:buNone/>
            </a:pPr>
            <a:r>
              <a:rPr lang="en-GB" dirty="0"/>
              <a:t>Spellings and Times Tables books should be signed weekly. </a:t>
            </a:r>
          </a:p>
        </p:txBody>
      </p:sp>
    </p:spTree>
    <p:extLst>
      <p:ext uri="{BB962C8B-B14F-4D97-AF65-F5344CB8AC3E}">
        <p14:creationId xmlns:p14="http://schemas.microsoft.com/office/powerpoint/2010/main" val="143634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ga-IE"/>
              <a:t>Dialann an lae</a:t>
            </a:r>
            <a:br>
              <a:rPr lang="ga-IE"/>
            </a:br>
            <a:r>
              <a:rPr lang="ga-IE"/>
              <a:t>Daily Routine</a:t>
            </a:r>
            <a:endParaRPr/>
          </a:p>
        </p:txBody>
      </p:sp>
      <p:sp>
        <p:nvSpPr>
          <p:cNvPr id="152" name="Google Shape;152;p2"/>
          <p:cNvSpPr txBox="1">
            <a:spLocks noGrp="1"/>
          </p:cNvSpPr>
          <p:nvPr>
            <p:ph type="body" idx="1"/>
          </p:nvPr>
        </p:nvSpPr>
        <p:spPr>
          <a:xfrm>
            <a:off x="572825" y="1930400"/>
            <a:ext cx="10589700" cy="4737900"/>
          </a:xfrm>
          <a:prstGeom prst="rect">
            <a:avLst/>
          </a:prstGeom>
          <a:noFill/>
          <a:ln>
            <a:noFill/>
          </a:ln>
        </p:spPr>
        <p:txBody>
          <a:bodyPr spcFirstLastPara="1" wrap="square" lIns="91425" tIns="45700" rIns="91425" bIns="45700" anchor="t" anchorCtr="0">
            <a:normAutofit fontScale="92500" lnSpcReduction="20000"/>
          </a:bodyPr>
          <a:lstStyle/>
          <a:p>
            <a:pPr marL="342900" lvl="0" indent="-329184" algn="l" rtl="0">
              <a:spcBef>
                <a:spcPts val="0"/>
              </a:spcBef>
              <a:spcAft>
                <a:spcPts val="0"/>
              </a:spcAft>
              <a:buSzPct val="79999"/>
              <a:buChar char="►"/>
            </a:pPr>
            <a:r>
              <a:rPr lang="ga-IE" dirty="0"/>
              <a:t>9.00.9.10</a:t>
            </a:r>
            <a:r>
              <a:rPr lang="en-GB" dirty="0"/>
              <a:t>am </a:t>
            </a:r>
            <a:r>
              <a:rPr lang="ga-IE" dirty="0"/>
              <a:t>- </a:t>
            </a:r>
            <a:r>
              <a:rPr lang="ga-IE" dirty="0" err="1"/>
              <a:t>Registration</a:t>
            </a:r>
            <a:endParaRPr dirty="0"/>
          </a:p>
          <a:p>
            <a:pPr marL="342900" lvl="0" indent="-329184" algn="l" rtl="0">
              <a:spcBef>
                <a:spcPts val="1000"/>
              </a:spcBef>
              <a:spcAft>
                <a:spcPts val="0"/>
              </a:spcAft>
              <a:buSzPct val="79999"/>
              <a:buChar char="►"/>
            </a:pPr>
            <a:r>
              <a:rPr lang="ga-IE" dirty="0"/>
              <a:t>9.10-9.30</a:t>
            </a:r>
            <a:r>
              <a:rPr lang="en-GB" dirty="0"/>
              <a:t>am </a:t>
            </a:r>
            <a:r>
              <a:rPr lang="ga-IE" dirty="0"/>
              <a:t>- Tasc na maidine/</a:t>
            </a:r>
            <a:r>
              <a:rPr lang="ga-IE" dirty="0" err="1"/>
              <a:t>Morning</a:t>
            </a:r>
            <a:r>
              <a:rPr lang="ga-IE" dirty="0"/>
              <a:t> </a:t>
            </a:r>
            <a:r>
              <a:rPr lang="ga-IE" dirty="0" err="1"/>
              <a:t>Task</a:t>
            </a:r>
            <a:endParaRPr dirty="0"/>
          </a:p>
          <a:p>
            <a:pPr marL="342900" lvl="0" indent="-329184" algn="l" rtl="0">
              <a:spcBef>
                <a:spcPts val="1000"/>
              </a:spcBef>
              <a:spcAft>
                <a:spcPts val="0"/>
              </a:spcAft>
              <a:buSzPct val="79999"/>
              <a:buChar char="►"/>
            </a:pPr>
            <a:r>
              <a:rPr lang="ga-IE" dirty="0"/>
              <a:t>9.30-9.50</a:t>
            </a:r>
            <a:r>
              <a:rPr lang="en-GB" dirty="0"/>
              <a:t>am </a:t>
            </a:r>
            <a:r>
              <a:rPr lang="ga-IE" dirty="0"/>
              <a:t>- </a:t>
            </a:r>
            <a:r>
              <a:rPr lang="ga-IE" dirty="0" err="1"/>
              <a:t>Phonics</a:t>
            </a:r>
            <a:r>
              <a:rPr lang="ga-IE" dirty="0"/>
              <a:t> </a:t>
            </a:r>
            <a:r>
              <a:rPr lang="en-GB" dirty="0"/>
              <a:t>(</a:t>
            </a:r>
            <a:r>
              <a:rPr lang="en-GB" dirty="0" err="1"/>
              <a:t>Gaeilge</a:t>
            </a:r>
            <a:r>
              <a:rPr lang="en-GB" dirty="0"/>
              <a:t> – Monday and Wednesday. </a:t>
            </a:r>
            <a:r>
              <a:rPr lang="en-GB" dirty="0" err="1"/>
              <a:t>Béarla</a:t>
            </a:r>
            <a:r>
              <a:rPr lang="en-GB" dirty="0"/>
              <a:t> – Tuesday and Thursday.)</a:t>
            </a:r>
            <a:endParaRPr dirty="0"/>
          </a:p>
          <a:p>
            <a:pPr marL="342900" lvl="0" indent="-329184" algn="l" rtl="0">
              <a:spcBef>
                <a:spcPts val="1000"/>
              </a:spcBef>
              <a:spcAft>
                <a:spcPts val="0"/>
              </a:spcAft>
              <a:buSzPct val="79999"/>
              <a:buChar char="►"/>
            </a:pPr>
            <a:r>
              <a:rPr lang="ga-IE" dirty="0"/>
              <a:t>9.50-10.30</a:t>
            </a:r>
            <a:r>
              <a:rPr lang="en-GB" dirty="0"/>
              <a:t>am </a:t>
            </a:r>
            <a:r>
              <a:rPr lang="ga-IE" dirty="0"/>
              <a:t>- Gaeilge – </a:t>
            </a:r>
            <a:r>
              <a:rPr lang="ga-IE" dirty="0" err="1"/>
              <a:t>Grammar</a:t>
            </a:r>
            <a:r>
              <a:rPr lang="ga-IE" dirty="0"/>
              <a:t>/</a:t>
            </a:r>
            <a:r>
              <a:rPr lang="ga-IE" dirty="0" err="1"/>
              <a:t>Comprehension</a:t>
            </a:r>
            <a:r>
              <a:rPr lang="ga-IE" dirty="0"/>
              <a:t>/</a:t>
            </a:r>
            <a:r>
              <a:rPr lang="ga-IE" dirty="0" err="1"/>
              <a:t>Writing</a:t>
            </a:r>
            <a:r>
              <a:rPr lang="ga-IE" dirty="0"/>
              <a:t> </a:t>
            </a:r>
            <a:r>
              <a:rPr lang="ga-IE" dirty="0" err="1"/>
              <a:t>genre</a:t>
            </a:r>
            <a:endParaRPr dirty="0"/>
          </a:p>
          <a:p>
            <a:pPr marL="342900" lvl="0" indent="-329184" algn="l" rtl="0">
              <a:spcBef>
                <a:spcPts val="1000"/>
              </a:spcBef>
              <a:spcAft>
                <a:spcPts val="0"/>
              </a:spcAft>
              <a:buSzPct val="79999"/>
              <a:buChar char="►"/>
            </a:pPr>
            <a:r>
              <a:rPr lang="ga-IE" dirty="0"/>
              <a:t>10.30-11.00</a:t>
            </a:r>
            <a:r>
              <a:rPr lang="en-GB" dirty="0"/>
              <a:t>am </a:t>
            </a:r>
            <a:r>
              <a:rPr lang="ga-IE" dirty="0"/>
              <a:t>– </a:t>
            </a:r>
            <a:r>
              <a:rPr lang="ga-IE" dirty="0" err="1"/>
              <a:t>Breaktime</a:t>
            </a:r>
            <a:r>
              <a:rPr lang="en-GB" dirty="0"/>
              <a:t>/ Novel (Read  aloud)</a:t>
            </a:r>
            <a:endParaRPr dirty="0"/>
          </a:p>
          <a:p>
            <a:pPr marL="342900" lvl="0" indent="-329184" algn="l" rtl="0">
              <a:spcBef>
                <a:spcPts val="1000"/>
              </a:spcBef>
              <a:spcAft>
                <a:spcPts val="0"/>
              </a:spcAft>
              <a:buSzPct val="79999"/>
              <a:buChar char="►"/>
            </a:pPr>
            <a:r>
              <a:rPr lang="ga-IE" dirty="0"/>
              <a:t>11.00-11.20</a:t>
            </a:r>
            <a:r>
              <a:rPr lang="en-GB" dirty="0"/>
              <a:t>am </a:t>
            </a:r>
            <a:r>
              <a:rPr lang="ga-IE" dirty="0"/>
              <a:t>- </a:t>
            </a:r>
            <a:r>
              <a:rPr lang="ga-IE" dirty="0" err="1"/>
              <a:t>Mental</a:t>
            </a:r>
            <a:r>
              <a:rPr lang="ga-IE" dirty="0"/>
              <a:t> </a:t>
            </a:r>
            <a:r>
              <a:rPr lang="ga-IE" dirty="0" err="1"/>
              <a:t>maths</a:t>
            </a:r>
            <a:r>
              <a:rPr lang="ga-IE" dirty="0"/>
              <a:t> </a:t>
            </a:r>
            <a:r>
              <a:rPr lang="ga-IE" dirty="0" err="1"/>
              <a:t>activities</a:t>
            </a:r>
            <a:endParaRPr dirty="0"/>
          </a:p>
          <a:p>
            <a:pPr marL="342900" lvl="0" indent="-329184" algn="l" rtl="0">
              <a:spcBef>
                <a:spcPts val="1000"/>
              </a:spcBef>
              <a:spcAft>
                <a:spcPts val="0"/>
              </a:spcAft>
              <a:buSzPct val="79999"/>
              <a:buChar char="►"/>
            </a:pPr>
            <a:r>
              <a:rPr lang="ga-IE" dirty="0"/>
              <a:t>11.20-12.00</a:t>
            </a:r>
            <a:r>
              <a:rPr lang="en-GB" dirty="0"/>
              <a:t>pm </a:t>
            </a:r>
            <a:r>
              <a:rPr lang="ga-IE" dirty="0"/>
              <a:t>- </a:t>
            </a:r>
            <a:r>
              <a:rPr lang="ga-IE" dirty="0" err="1"/>
              <a:t>Numeracy</a:t>
            </a:r>
            <a:r>
              <a:rPr lang="ga-IE" dirty="0"/>
              <a:t> </a:t>
            </a:r>
            <a:endParaRPr dirty="0"/>
          </a:p>
          <a:p>
            <a:pPr marL="342900" lvl="0" indent="-329184" algn="l" rtl="0">
              <a:spcBef>
                <a:spcPts val="1000"/>
              </a:spcBef>
              <a:spcAft>
                <a:spcPts val="0"/>
              </a:spcAft>
              <a:buSzPct val="79999"/>
              <a:buChar char="►"/>
            </a:pPr>
            <a:r>
              <a:rPr lang="ga-IE" dirty="0"/>
              <a:t>12.00-1.00</a:t>
            </a:r>
            <a:r>
              <a:rPr lang="en-GB" dirty="0"/>
              <a:t>pm </a:t>
            </a:r>
            <a:r>
              <a:rPr lang="ga-IE" dirty="0"/>
              <a:t>- </a:t>
            </a:r>
            <a:r>
              <a:rPr lang="ga-IE" dirty="0" err="1"/>
              <a:t>Lunch</a:t>
            </a:r>
            <a:endParaRPr dirty="0"/>
          </a:p>
          <a:p>
            <a:pPr marL="342900" lvl="0" indent="-329184" algn="l" rtl="0">
              <a:spcBef>
                <a:spcPts val="1000"/>
              </a:spcBef>
              <a:spcAft>
                <a:spcPts val="0"/>
              </a:spcAft>
              <a:buSzPct val="79999"/>
              <a:buChar char="►"/>
            </a:pPr>
            <a:r>
              <a:rPr lang="ga-IE" dirty="0"/>
              <a:t>1.00-1.20</a:t>
            </a:r>
            <a:r>
              <a:rPr lang="en-GB" dirty="0"/>
              <a:t>pm </a:t>
            </a:r>
            <a:r>
              <a:rPr lang="ga-IE" dirty="0"/>
              <a:t>- </a:t>
            </a:r>
            <a:r>
              <a:rPr lang="ga-IE" dirty="0" err="1"/>
              <a:t>Accelerated</a:t>
            </a:r>
            <a:r>
              <a:rPr lang="ga-IE" dirty="0"/>
              <a:t> </a:t>
            </a:r>
            <a:r>
              <a:rPr lang="ga-IE" dirty="0" err="1"/>
              <a:t>Reading</a:t>
            </a:r>
            <a:r>
              <a:rPr lang="ga-IE" dirty="0"/>
              <a:t> </a:t>
            </a:r>
            <a:r>
              <a:rPr lang="ga-IE" dirty="0" err="1"/>
              <a:t>novels</a:t>
            </a:r>
            <a:r>
              <a:rPr lang="ga-IE" dirty="0"/>
              <a:t> &amp; </a:t>
            </a:r>
            <a:r>
              <a:rPr lang="ga-IE" dirty="0" err="1"/>
              <a:t>quizzes</a:t>
            </a:r>
            <a:endParaRPr dirty="0"/>
          </a:p>
          <a:p>
            <a:pPr marL="342900" lvl="0" indent="-329184" algn="l" rtl="0">
              <a:spcBef>
                <a:spcPts val="1000"/>
              </a:spcBef>
              <a:spcAft>
                <a:spcPts val="0"/>
              </a:spcAft>
              <a:buSzPct val="79999"/>
              <a:buChar char="►"/>
            </a:pPr>
            <a:r>
              <a:rPr lang="ga-IE" dirty="0"/>
              <a:t>1.20- 1.40</a:t>
            </a:r>
            <a:r>
              <a:rPr lang="en-GB" dirty="0"/>
              <a:t>pm </a:t>
            </a:r>
            <a:r>
              <a:rPr lang="ga-IE" dirty="0"/>
              <a:t>–</a:t>
            </a:r>
            <a:r>
              <a:rPr lang="en-GB" dirty="0"/>
              <a:t> Reading lessons (</a:t>
            </a:r>
            <a:r>
              <a:rPr lang="en-GB" dirty="0" err="1"/>
              <a:t>Gaeilge</a:t>
            </a:r>
            <a:r>
              <a:rPr lang="en-GB" dirty="0"/>
              <a:t> – Monday. </a:t>
            </a:r>
            <a:r>
              <a:rPr lang="en-GB" dirty="0" err="1"/>
              <a:t>Béarla</a:t>
            </a:r>
            <a:r>
              <a:rPr lang="en-GB" dirty="0"/>
              <a:t> – Wednesday.)</a:t>
            </a:r>
            <a:endParaRPr dirty="0"/>
          </a:p>
          <a:p>
            <a:pPr marL="342900" lvl="0" indent="-329184" algn="l" rtl="0">
              <a:spcBef>
                <a:spcPts val="1000"/>
              </a:spcBef>
              <a:spcAft>
                <a:spcPts val="0"/>
              </a:spcAft>
              <a:buSzPct val="79999"/>
              <a:buChar char="►"/>
            </a:pPr>
            <a:r>
              <a:rPr lang="ga-IE" dirty="0"/>
              <a:t>1.40-2.20</a:t>
            </a:r>
            <a:r>
              <a:rPr lang="en-GB" dirty="0"/>
              <a:t>pm</a:t>
            </a:r>
            <a:r>
              <a:rPr lang="ga-IE" dirty="0"/>
              <a:t> </a:t>
            </a:r>
            <a:r>
              <a:rPr lang="en-GB" dirty="0"/>
              <a:t>– </a:t>
            </a:r>
            <a:r>
              <a:rPr lang="ga-IE" dirty="0" err="1"/>
              <a:t>English</a:t>
            </a:r>
            <a:r>
              <a:rPr lang="en-GB" dirty="0"/>
              <a:t> </a:t>
            </a:r>
            <a:r>
              <a:rPr lang="ga-IE" dirty="0"/>
              <a:t>- </a:t>
            </a:r>
            <a:r>
              <a:rPr lang="ga-IE" dirty="0" err="1"/>
              <a:t>grammar</a:t>
            </a:r>
            <a:r>
              <a:rPr lang="ga-IE" dirty="0"/>
              <a:t> &amp; </a:t>
            </a:r>
            <a:r>
              <a:rPr lang="ga-IE" dirty="0" err="1"/>
              <a:t>punctuation</a:t>
            </a:r>
            <a:r>
              <a:rPr lang="ga-IE" dirty="0"/>
              <a:t>/</a:t>
            </a:r>
            <a:r>
              <a:rPr lang="ga-IE" dirty="0" err="1"/>
              <a:t>work</a:t>
            </a:r>
            <a:r>
              <a:rPr lang="ga-IE" dirty="0"/>
              <a:t> </a:t>
            </a:r>
            <a:r>
              <a:rPr lang="ga-IE" dirty="0" err="1"/>
              <a:t>based</a:t>
            </a:r>
            <a:r>
              <a:rPr lang="ga-IE" dirty="0"/>
              <a:t> </a:t>
            </a:r>
            <a:r>
              <a:rPr lang="ga-IE" dirty="0" err="1"/>
              <a:t>on</a:t>
            </a:r>
            <a:r>
              <a:rPr lang="ga-IE" dirty="0"/>
              <a:t> </a:t>
            </a:r>
            <a:r>
              <a:rPr lang="ga-IE" dirty="0" err="1"/>
              <a:t>novel</a:t>
            </a:r>
            <a:r>
              <a:rPr lang="ga-IE" dirty="0"/>
              <a:t>/ </a:t>
            </a:r>
            <a:r>
              <a:rPr lang="ga-IE" dirty="0" err="1"/>
              <a:t>comprehension</a:t>
            </a:r>
            <a:r>
              <a:rPr lang="ga-IE" dirty="0"/>
              <a:t> / </a:t>
            </a:r>
            <a:r>
              <a:rPr lang="ga-IE" dirty="0" err="1"/>
              <a:t>writing</a:t>
            </a:r>
            <a:r>
              <a:rPr lang="ga-IE" dirty="0"/>
              <a:t> </a:t>
            </a:r>
            <a:r>
              <a:rPr lang="ga-IE" dirty="0" err="1"/>
              <a:t>genre</a:t>
            </a:r>
            <a:r>
              <a:rPr lang="ga-IE" dirty="0"/>
              <a:t>/ </a:t>
            </a:r>
            <a:r>
              <a:rPr lang="ga-IE" dirty="0" err="1"/>
              <a:t>writing</a:t>
            </a:r>
            <a:r>
              <a:rPr lang="ga-IE" dirty="0"/>
              <a:t> </a:t>
            </a:r>
            <a:r>
              <a:rPr lang="ga-IE" dirty="0" err="1"/>
              <a:t>based</a:t>
            </a:r>
            <a:r>
              <a:rPr lang="ga-IE" dirty="0"/>
              <a:t> </a:t>
            </a:r>
            <a:r>
              <a:rPr lang="ga-IE" dirty="0" err="1"/>
              <a:t>on</a:t>
            </a:r>
            <a:r>
              <a:rPr lang="ga-IE" dirty="0"/>
              <a:t> WAU </a:t>
            </a:r>
            <a:r>
              <a:rPr lang="ga-IE" dirty="0" err="1"/>
              <a:t>topic</a:t>
            </a:r>
            <a:endParaRPr dirty="0"/>
          </a:p>
          <a:p>
            <a:pPr marL="342900" lvl="0" indent="-329184" algn="l" rtl="0">
              <a:spcBef>
                <a:spcPts val="1000"/>
              </a:spcBef>
              <a:spcAft>
                <a:spcPts val="0"/>
              </a:spcAft>
              <a:buSzPct val="79999"/>
              <a:buChar char="►"/>
            </a:pPr>
            <a:r>
              <a:rPr lang="ga-IE" dirty="0"/>
              <a:t>2.20- 2.40</a:t>
            </a:r>
            <a:r>
              <a:rPr lang="en-GB" dirty="0"/>
              <a:t>pm </a:t>
            </a:r>
            <a:r>
              <a:rPr lang="ga-IE" dirty="0"/>
              <a:t>- W.A.U (</a:t>
            </a:r>
            <a:r>
              <a:rPr lang="ga-IE" dirty="0" err="1"/>
              <a:t>topic</a:t>
            </a:r>
            <a:r>
              <a:rPr lang="ga-IE" dirty="0"/>
              <a:t> </a:t>
            </a:r>
            <a:r>
              <a:rPr lang="ga-IE" dirty="0" err="1"/>
              <a:t>work</a:t>
            </a:r>
            <a:r>
              <a:rPr lang="ga-IE" dirty="0"/>
              <a:t>)/ Art/ </a:t>
            </a:r>
            <a:r>
              <a:rPr lang="ga-IE" dirty="0" err="1"/>
              <a:t>Mindfulness</a:t>
            </a:r>
            <a:r>
              <a:rPr lang="ga-IE" dirty="0"/>
              <a:t>/ </a:t>
            </a:r>
            <a:r>
              <a:rPr lang="ga-IE" dirty="0" err="1"/>
              <a:t>Music</a:t>
            </a:r>
            <a:r>
              <a:rPr lang="ga-IE" dirty="0"/>
              <a:t>/ </a:t>
            </a:r>
            <a:r>
              <a:rPr lang="ga-IE" dirty="0" err="1"/>
              <a:t>Personal</a:t>
            </a:r>
            <a:r>
              <a:rPr lang="ga-IE" dirty="0"/>
              <a:t> </a:t>
            </a:r>
            <a:r>
              <a:rPr lang="ga-IE" dirty="0" err="1"/>
              <a:t>Development</a:t>
            </a:r>
            <a:endParaRPr dirty="0"/>
          </a:p>
          <a:p>
            <a:pPr marL="342900" lvl="0" indent="-329184" algn="l" rtl="0">
              <a:spcBef>
                <a:spcPts val="1000"/>
              </a:spcBef>
              <a:spcAft>
                <a:spcPts val="0"/>
              </a:spcAft>
              <a:buSzPct val="79999"/>
              <a:buChar char="►"/>
            </a:pPr>
            <a:r>
              <a:rPr lang="ga-IE" dirty="0"/>
              <a:t>3.00 </a:t>
            </a:r>
            <a:r>
              <a:rPr lang="ga-IE" dirty="0" err="1"/>
              <a:t>Hometime</a:t>
            </a:r>
            <a:endParaRPr dirty="0"/>
          </a:p>
          <a:p>
            <a:pPr marL="342900" lvl="0" indent="-258318" algn="l" rtl="0">
              <a:spcBef>
                <a:spcPts val="1000"/>
              </a:spcBef>
              <a:spcAft>
                <a:spcPts val="0"/>
              </a:spcAft>
              <a:buSzPct val="79999"/>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f27e91d610_0_3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ga-IE" dirty="0" err="1"/>
              <a:t>Tréadchúr</a:t>
            </a:r>
            <a:r>
              <a:rPr lang="en-GB" dirty="0"/>
              <a:t>a</a:t>
            </a:r>
            <a:r>
              <a:rPr lang="ga-IE" dirty="0"/>
              <a:t>m/ </a:t>
            </a:r>
            <a:r>
              <a:rPr lang="ga-IE" dirty="0" err="1"/>
              <a:t>Pastoral</a:t>
            </a:r>
            <a:r>
              <a:rPr lang="ga-IE" dirty="0"/>
              <a:t> </a:t>
            </a:r>
            <a:r>
              <a:rPr lang="ga-IE" dirty="0" err="1"/>
              <a:t>Care</a:t>
            </a:r>
            <a:endParaRPr dirty="0"/>
          </a:p>
        </p:txBody>
      </p:sp>
      <p:sp>
        <p:nvSpPr>
          <p:cNvPr id="303" name="Google Shape;303;gf27e91d610_0_32"/>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lnSpc>
                <a:spcPct val="95000"/>
              </a:lnSpc>
              <a:spcBef>
                <a:spcPts val="1200"/>
              </a:spcBef>
              <a:spcAft>
                <a:spcPts val="0"/>
              </a:spcAft>
              <a:buClr>
                <a:schemeClr val="dk1"/>
              </a:buClr>
              <a:buSzPts val="1100"/>
              <a:buFont typeface="Arial"/>
              <a:buNone/>
            </a:pPr>
            <a:r>
              <a:rPr lang="ga-IE" sz="1758" dirty="0" err="1">
                <a:solidFill>
                  <a:schemeClr val="lt1"/>
                </a:solidFill>
                <a:latin typeface="Arial"/>
                <a:ea typeface="Arial"/>
                <a:cs typeface="Arial"/>
                <a:sym typeface="Arial"/>
              </a:rPr>
              <a:t>Your</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child</a:t>
            </a:r>
            <a:r>
              <a:rPr lang="ga-IE" sz="1758" dirty="0">
                <a:solidFill>
                  <a:schemeClr val="lt1"/>
                </a:solidFill>
                <a:latin typeface="Arial"/>
                <a:ea typeface="Arial"/>
                <a:cs typeface="Arial"/>
                <a:sym typeface="Arial"/>
              </a:rPr>
              <a:t>’s </a:t>
            </a:r>
            <a:r>
              <a:rPr lang="ga-IE" sz="1758" dirty="0" err="1">
                <a:solidFill>
                  <a:schemeClr val="lt1"/>
                </a:solidFill>
                <a:latin typeface="Arial"/>
                <a:ea typeface="Arial"/>
                <a:cs typeface="Arial"/>
                <a:sym typeface="Arial"/>
              </a:rPr>
              <a:t>emotional</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well-being</a:t>
            </a:r>
            <a:r>
              <a:rPr lang="ga-IE" sz="1758" dirty="0">
                <a:solidFill>
                  <a:schemeClr val="lt1"/>
                </a:solidFill>
                <a:latin typeface="Arial"/>
                <a:ea typeface="Arial"/>
                <a:cs typeface="Arial"/>
                <a:sym typeface="Arial"/>
              </a:rPr>
              <a:t> is as </a:t>
            </a:r>
            <a:r>
              <a:rPr lang="ga-IE" sz="1758" dirty="0" err="1">
                <a:solidFill>
                  <a:schemeClr val="lt1"/>
                </a:solidFill>
                <a:latin typeface="Arial"/>
                <a:ea typeface="Arial"/>
                <a:cs typeface="Arial"/>
                <a:sym typeface="Arial"/>
              </a:rPr>
              <a:t>important</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to</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us</a:t>
            </a:r>
            <a:r>
              <a:rPr lang="ga-IE" sz="1758" dirty="0">
                <a:solidFill>
                  <a:schemeClr val="lt1"/>
                </a:solidFill>
                <a:latin typeface="Arial"/>
                <a:ea typeface="Arial"/>
                <a:cs typeface="Arial"/>
                <a:sym typeface="Arial"/>
              </a:rPr>
              <a:t> as </a:t>
            </a:r>
            <a:r>
              <a:rPr lang="ga-IE" sz="1758" dirty="0" err="1">
                <a:solidFill>
                  <a:schemeClr val="lt1"/>
                </a:solidFill>
                <a:latin typeface="Arial"/>
                <a:ea typeface="Arial"/>
                <a:cs typeface="Arial"/>
                <a:sym typeface="Arial"/>
              </a:rPr>
              <a:t>their</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academic</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development</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We</a:t>
            </a:r>
            <a:r>
              <a:rPr lang="ga-IE" sz="1758" dirty="0">
                <a:solidFill>
                  <a:schemeClr val="lt1"/>
                </a:solidFill>
                <a:latin typeface="Arial"/>
                <a:ea typeface="Arial"/>
                <a:cs typeface="Arial"/>
                <a:sym typeface="Arial"/>
              </a:rPr>
              <a:t> in </a:t>
            </a:r>
            <a:r>
              <a:rPr lang="ga-IE" sz="1758" dirty="0" err="1">
                <a:solidFill>
                  <a:schemeClr val="lt1"/>
                </a:solidFill>
                <a:latin typeface="Arial"/>
                <a:ea typeface="Arial"/>
                <a:cs typeface="Arial"/>
                <a:sym typeface="Arial"/>
              </a:rPr>
              <a:t>the</a:t>
            </a:r>
            <a:r>
              <a:rPr lang="ga-IE" sz="1758" dirty="0">
                <a:solidFill>
                  <a:schemeClr val="lt1"/>
                </a:solidFill>
                <a:latin typeface="Arial"/>
                <a:ea typeface="Arial"/>
                <a:cs typeface="Arial"/>
                <a:sym typeface="Arial"/>
              </a:rPr>
              <a:t> Rang 6 </a:t>
            </a:r>
            <a:r>
              <a:rPr lang="ga-IE" sz="1758" dirty="0" err="1">
                <a:solidFill>
                  <a:schemeClr val="lt1"/>
                </a:solidFill>
                <a:latin typeface="Arial"/>
                <a:ea typeface="Arial"/>
                <a:cs typeface="Arial"/>
                <a:sym typeface="Arial"/>
              </a:rPr>
              <a:t>classroom</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of</a:t>
            </a:r>
            <a:r>
              <a:rPr lang="ga-IE" sz="1758" dirty="0">
                <a:solidFill>
                  <a:schemeClr val="lt1"/>
                </a:solidFill>
                <a:latin typeface="Arial"/>
                <a:ea typeface="Arial"/>
                <a:cs typeface="Arial"/>
                <a:sym typeface="Arial"/>
              </a:rPr>
              <a:t> Bunscoil Bheanna Boirche </a:t>
            </a:r>
            <a:r>
              <a:rPr lang="ga-IE" sz="1758" dirty="0" err="1">
                <a:solidFill>
                  <a:schemeClr val="lt1"/>
                </a:solidFill>
                <a:latin typeface="Arial"/>
                <a:ea typeface="Arial"/>
                <a:cs typeface="Arial"/>
                <a:sym typeface="Arial"/>
              </a:rPr>
              <a:t>will</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be</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partaking</a:t>
            </a:r>
            <a:r>
              <a:rPr lang="ga-IE" sz="1758" dirty="0">
                <a:solidFill>
                  <a:schemeClr val="lt1"/>
                </a:solidFill>
                <a:latin typeface="Arial"/>
                <a:ea typeface="Arial"/>
                <a:cs typeface="Arial"/>
                <a:sym typeface="Arial"/>
              </a:rPr>
              <a:t> in </a:t>
            </a:r>
            <a:r>
              <a:rPr lang="ga-IE" sz="1758" dirty="0" err="1">
                <a:solidFill>
                  <a:schemeClr val="lt1"/>
                </a:solidFill>
                <a:latin typeface="Arial"/>
                <a:ea typeface="Arial"/>
                <a:cs typeface="Arial"/>
                <a:sym typeface="Arial"/>
              </a:rPr>
              <a:t>many</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activities</a:t>
            </a:r>
            <a:r>
              <a:rPr lang="ga-IE" sz="1758" dirty="0">
                <a:solidFill>
                  <a:schemeClr val="lt1"/>
                </a:solidFill>
                <a:latin typeface="Arial"/>
                <a:ea typeface="Arial"/>
                <a:cs typeface="Arial"/>
                <a:sym typeface="Arial"/>
              </a:rPr>
              <a:t>/</a:t>
            </a:r>
            <a:r>
              <a:rPr lang="ga-IE" sz="1758" dirty="0" err="1">
                <a:solidFill>
                  <a:schemeClr val="lt1"/>
                </a:solidFill>
                <a:latin typeface="Arial"/>
                <a:ea typeface="Arial"/>
                <a:cs typeface="Arial"/>
                <a:sym typeface="Arial"/>
              </a:rPr>
              <a:t>events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to</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cover</a:t>
            </a:r>
            <a:r>
              <a:rPr lang="ga-IE" sz="1758" dirty="0">
                <a:solidFill>
                  <a:schemeClr val="lt1"/>
                </a:solidFill>
                <a:latin typeface="Arial"/>
                <a:ea typeface="Arial"/>
                <a:cs typeface="Arial"/>
                <a:sym typeface="Arial"/>
              </a:rPr>
              <a:t> this </a:t>
            </a:r>
            <a:r>
              <a:rPr lang="ga-IE" sz="1758" dirty="0" err="1">
                <a:solidFill>
                  <a:schemeClr val="lt1"/>
                </a:solidFill>
                <a:latin typeface="Arial"/>
                <a:ea typeface="Arial"/>
                <a:cs typeface="Arial"/>
                <a:sym typeface="Arial"/>
              </a:rPr>
              <a:t>area</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e.g</a:t>
            </a:r>
            <a:r>
              <a:rPr lang="ga-IE" sz="1758" dirty="0">
                <a:solidFill>
                  <a:schemeClr val="lt1"/>
                </a:solidFill>
                <a:latin typeface="Arial"/>
                <a:ea typeface="Arial"/>
                <a:cs typeface="Arial"/>
                <a:sym typeface="Arial"/>
              </a:rPr>
              <a:t>.</a:t>
            </a:r>
            <a:endParaRPr sz="1758" dirty="0">
              <a:solidFill>
                <a:schemeClr val="lt1"/>
              </a:solidFill>
              <a:latin typeface="Arial"/>
              <a:ea typeface="Arial"/>
              <a:cs typeface="Arial"/>
              <a:sym typeface="Arial"/>
            </a:endParaRPr>
          </a:p>
          <a:p>
            <a:pPr marL="457200" lvl="0" indent="-22860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a:t>
            </a:r>
            <a:r>
              <a:rPr lang="ga-IE" sz="1508" dirty="0">
                <a:solidFill>
                  <a:schemeClr val="lt1"/>
                </a:solidFill>
                <a:latin typeface="Times New Roman"/>
                <a:ea typeface="Times New Roman"/>
                <a:cs typeface="Times New Roman"/>
                <a:sym typeface="Times New Roman"/>
              </a:rPr>
              <a:t>        </a:t>
            </a:r>
            <a:r>
              <a:rPr lang="ga-IE" sz="1758" dirty="0" err="1">
                <a:solidFill>
                  <a:schemeClr val="lt1"/>
                </a:solidFill>
                <a:latin typeface="Arial"/>
                <a:ea typeface="Arial"/>
                <a:cs typeface="Arial"/>
                <a:sym typeface="Arial"/>
              </a:rPr>
              <a:t>Reward</a:t>
            </a:r>
            <a:r>
              <a:rPr lang="ga-IE" sz="1758" dirty="0">
                <a:solidFill>
                  <a:schemeClr val="lt1"/>
                </a:solidFill>
                <a:latin typeface="Arial"/>
                <a:ea typeface="Arial"/>
                <a:cs typeface="Arial"/>
                <a:sym typeface="Arial"/>
              </a:rPr>
              <a:t>/</a:t>
            </a:r>
            <a:r>
              <a:rPr lang="ga-IE" sz="1758" dirty="0" err="1">
                <a:solidFill>
                  <a:schemeClr val="lt1"/>
                </a:solidFill>
                <a:latin typeface="Arial"/>
                <a:ea typeface="Arial"/>
                <a:cs typeface="Arial"/>
                <a:sym typeface="Arial"/>
              </a:rPr>
              <a:t>Merit</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system</a:t>
            </a:r>
            <a:r>
              <a:rPr lang="ga-IE" sz="1758" dirty="0">
                <a:solidFill>
                  <a:schemeClr val="lt1"/>
                </a:solidFill>
                <a:latin typeface="Arial"/>
                <a:ea typeface="Arial"/>
                <a:cs typeface="Arial"/>
                <a:sym typeface="Arial"/>
              </a:rPr>
              <a:t> - </a:t>
            </a:r>
            <a:r>
              <a:rPr lang="ga-IE" sz="1758" b="1" dirty="0" err="1">
                <a:solidFill>
                  <a:schemeClr val="lt1"/>
                </a:solidFill>
                <a:latin typeface="Arial"/>
                <a:ea typeface="Arial"/>
                <a:cs typeface="Arial"/>
                <a:sym typeface="Arial"/>
              </a:rPr>
              <a:t>Dojos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linked</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to</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class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rules</a:t>
            </a:r>
            <a:r>
              <a:rPr lang="ga-IE" sz="1758" dirty="0">
                <a:solidFill>
                  <a:schemeClr val="lt1"/>
                </a:solidFill>
                <a:latin typeface="Arial"/>
                <a:ea typeface="Arial"/>
                <a:cs typeface="Arial"/>
                <a:sym typeface="Arial"/>
              </a:rPr>
              <a:t>)</a:t>
            </a:r>
            <a:endParaRPr sz="1758" dirty="0">
              <a:solidFill>
                <a:schemeClr val="lt1"/>
              </a:solidFill>
              <a:latin typeface="Arial"/>
              <a:ea typeface="Arial"/>
              <a:cs typeface="Arial"/>
              <a:sym typeface="Arial"/>
            </a:endParaRPr>
          </a:p>
          <a:p>
            <a:pPr marL="228600" lvl="0" indent="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a:t>
            </a:r>
            <a:r>
              <a:rPr lang="ga-IE" sz="1758" dirty="0" err="1">
                <a:solidFill>
                  <a:schemeClr val="lt1"/>
                </a:solidFill>
                <a:latin typeface="Arial"/>
                <a:ea typeface="Arial"/>
                <a:cs typeface="Arial"/>
                <a:sym typeface="Arial"/>
              </a:rPr>
              <a:t>Whole</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class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rewards</a:t>
            </a:r>
            <a:endParaRPr sz="1758" dirty="0">
              <a:solidFill>
                <a:schemeClr val="lt1"/>
              </a:solidFill>
              <a:latin typeface="Arial"/>
              <a:ea typeface="Arial"/>
              <a:cs typeface="Arial"/>
              <a:sym typeface="Arial"/>
            </a:endParaRPr>
          </a:p>
          <a:p>
            <a:pPr marL="228600" lvl="0" indent="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Individual</a:t>
            </a:r>
            <a:r>
              <a:rPr lang="ga-IE" sz="1758" dirty="0">
                <a:solidFill>
                  <a:schemeClr val="lt1"/>
                </a:solidFill>
                <a:latin typeface="Arial"/>
                <a:ea typeface="Arial"/>
                <a:cs typeface="Arial"/>
                <a:sym typeface="Arial"/>
              </a:rPr>
              <a:t> – </a:t>
            </a:r>
            <a:r>
              <a:rPr lang="ga-IE" sz="1758" i="1" dirty="0">
                <a:solidFill>
                  <a:schemeClr val="lt1"/>
                </a:solidFill>
                <a:latin typeface="Arial"/>
                <a:ea typeface="Arial"/>
                <a:cs typeface="Arial"/>
                <a:sym typeface="Arial"/>
              </a:rPr>
              <a:t>Dalta &amp; Gaeilgeoir na Seachtaine, Matamaiticeoir na Míosa</a:t>
            </a:r>
            <a:r>
              <a:rPr lang="ga-IE" sz="1758" dirty="0">
                <a:solidFill>
                  <a:schemeClr val="lt1"/>
                </a:solidFill>
                <a:latin typeface="Arial"/>
                <a:ea typeface="Arial"/>
                <a:cs typeface="Arial"/>
                <a:sym typeface="Arial"/>
              </a:rPr>
              <a:t>, etc.</a:t>
            </a:r>
            <a:endParaRPr sz="1758" dirty="0">
              <a:solidFill>
                <a:schemeClr val="lt1"/>
              </a:solidFill>
              <a:latin typeface="Arial"/>
              <a:ea typeface="Arial"/>
              <a:cs typeface="Arial"/>
              <a:sym typeface="Arial"/>
            </a:endParaRPr>
          </a:p>
          <a:p>
            <a:pPr marL="457200" lvl="0" indent="-22860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a:t>
            </a:r>
            <a:r>
              <a:rPr lang="ga-IE" sz="1508" dirty="0">
                <a:solidFill>
                  <a:schemeClr val="lt1"/>
                </a:solidFill>
                <a:latin typeface="Times New Roman"/>
                <a:ea typeface="Times New Roman"/>
                <a:cs typeface="Times New Roman"/>
                <a:sym typeface="Times New Roman"/>
              </a:rPr>
              <a:t>        </a:t>
            </a:r>
            <a:r>
              <a:rPr lang="ga-IE" sz="1758" dirty="0" err="1">
                <a:solidFill>
                  <a:schemeClr val="lt1"/>
                </a:solidFill>
                <a:latin typeface="Arial"/>
                <a:ea typeface="Arial"/>
                <a:cs typeface="Arial"/>
                <a:sym typeface="Arial"/>
              </a:rPr>
              <a:t>Circle</a:t>
            </a:r>
            <a:r>
              <a:rPr lang="ga-IE" sz="1758" dirty="0">
                <a:solidFill>
                  <a:schemeClr val="lt1"/>
                </a:solidFill>
                <a:latin typeface="Arial"/>
                <a:ea typeface="Arial"/>
                <a:cs typeface="Arial"/>
                <a:sym typeface="Arial"/>
              </a:rPr>
              <a:t> Time; </a:t>
            </a:r>
            <a:r>
              <a:rPr lang="ga-IE" sz="1758" dirty="0" err="1">
                <a:solidFill>
                  <a:schemeClr val="lt1"/>
                </a:solidFill>
                <a:latin typeface="Arial"/>
                <a:ea typeface="Arial"/>
                <a:cs typeface="Arial"/>
                <a:sym typeface="Arial"/>
              </a:rPr>
              <a:t>discussions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and</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role</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plays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on</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friendships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emotions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bullying</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sharing</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empathy</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etc</a:t>
            </a:r>
            <a:endParaRPr sz="1758" dirty="0">
              <a:solidFill>
                <a:schemeClr val="lt1"/>
              </a:solidFill>
              <a:latin typeface="Arial"/>
              <a:ea typeface="Arial"/>
              <a:cs typeface="Arial"/>
              <a:sym typeface="Arial"/>
            </a:endParaRPr>
          </a:p>
          <a:p>
            <a:pPr marL="457200" lvl="0" indent="-22860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a:t>
            </a:r>
            <a:r>
              <a:rPr lang="ga-IE" sz="1508" dirty="0">
                <a:solidFill>
                  <a:schemeClr val="lt1"/>
                </a:solidFill>
                <a:latin typeface="Times New Roman"/>
                <a:ea typeface="Times New Roman"/>
                <a:cs typeface="Times New Roman"/>
                <a:sym typeface="Times New Roman"/>
              </a:rPr>
              <a:t>        </a:t>
            </a:r>
            <a:r>
              <a:rPr lang="ga-IE" sz="1758" dirty="0">
                <a:solidFill>
                  <a:schemeClr val="lt1"/>
                </a:solidFill>
                <a:latin typeface="Arial"/>
                <a:ea typeface="Arial"/>
                <a:cs typeface="Arial"/>
                <a:sym typeface="Arial"/>
              </a:rPr>
              <a:t>“Maireachtáil foghlaim le chéile” &amp; NSPCC “</a:t>
            </a:r>
            <a:r>
              <a:rPr lang="ga-IE" sz="1758" dirty="0" err="1">
                <a:solidFill>
                  <a:schemeClr val="lt1"/>
                </a:solidFill>
                <a:latin typeface="Arial"/>
                <a:ea typeface="Arial"/>
                <a:cs typeface="Arial"/>
                <a:sym typeface="Arial"/>
              </a:rPr>
              <a:t>Keeping</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Safe</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cover</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many</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areas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of</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growing</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up</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our</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families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relationships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respecting</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ourselves</a:t>
            </a:r>
            <a:r>
              <a:rPr lang="ga-IE" sz="1758" dirty="0">
                <a:solidFill>
                  <a:schemeClr val="lt1"/>
                </a:solidFill>
                <a:latin typeface="Arial"/>
                <a:ea typeface="Arial"/>
                <a:cs typeface="Arial"/>
                <a:sym typeface="Arial"/>
              </a:rPr>
              <a:t> &amp; </a:t>
            </a:r>
            <a:r>
              <a:rPr lang="ga-IE" sz="1758" dirty="0" err="1">
                <a:solidFill>
                  <a:schemeClr val="lt1"/>
                </a:solidFill>
                <a:latin typeface="Arial"/>
                <a:ea typeface="Arial"/>
                <a:cs typeface="Arial"/>
                <a:sym typeface="Arial"/>
              </a:rPr>
              <a:t>others</a:t>
            </a:r>
            <a:r>
              <a:rPr lang="ga-IE" sz="1758" dirty="0">
                <a:solidFill>
                  <a:schemeClr val="lt1"/>
                </a:solidFill>
                <a:latin typeface="Arial"/>
                <a:ea typeface="Arial"/>
                <a:cs typeface="Arial"/>
                <a:sym typeface="Arial"/>
              </a:rPr>
              <a:t>, </a:t>
            </a:r>
            <a:r>
              <a:rPr lang="ga-IE" sz="1758" dirty="0" err="1">
                <a:solidFill>
                  <a:schemeClr val="lt1"/>
                </a:solidFill>
                <a:latin typeface="Arial"/>
                <a:ea typeface="Arial"/>
                <a:cs typeface="Arial"/>
                <a:sym typeface="Arial"/>
              </a:rPr>
              <a:t>etc</a:t>
            </a:r>
            <a:endParaRPr sz="1758" dirty="0">
              <a:solidFill>
                <a:schemeClr val="lt1"/>
              </a:solidFill>
              <a:latin typeface="Arial"/>
              <a:ea typeface="Arial"/>
              <a:cs typeface="Arial"/>
              <a:sym typeface="Arial"/>
            </a:endParaRPr>
          </a:p>
          <a:p>
            <a:pPr marL="457200" lvl="0" indent="-228600" algn="l" rtl="0">
              <a:lnSpc>
                <a:spcPct val="95000"/>
              </a:lnSpc>
              <a:spcBef>
                <a:spcPts val="1200"/>
              </a:spcBef>
              <a:spcAft>
                <a:spcPts val="0"/>
              </a:spcAft>
              <a:buClr>
                <a:schemeClr val="dk1"/>
              </a:buClr>
              <a:buSzPts val="1100"/>
              <a:buFont typeface="Arial"/>
              <a:buNone/>
            </a:pPr>
            <a:r>
              <a:rPr lang="ga-IE" sz="1758" dirty="0">
                <a:solidFill>
                  <a:schemeClr val="lt1"/>
                </a:solidFill>
                <a:latin typeface="Arial"/>
                <a:ea typeface="Arial"/>
                <a:cs typeface="Arial"/>
                <a:sym typeface="Arial"/>
              </a:rPr>
              <a:t>·</a:t>
            </a:r>
            <a:r>
              <a:rPr lang="ga-IE" sz="1508" dirty="0">
                <a:solidFill>
                  <a:schemeClr val="lt1"/>
                </a:solidFill>
                <a:latin typeface="Times New Roman"/>
                <a:ea typeface="Times New Roman"/>
                <a:cs typeface="Times New Roman"/>
                <a:sym typeface="Times New Roman"/>
              </a:rPr>
              <a:t>     </a:t>
            </a:r>
            <a:endParaRPr sz="1758" dirty="0">
              <a:solidFill>
                <a:schemeClr val="lt1"/>
              </a:solidFill>
              <a:latin typeface="Arial"/>
              <a:ea typeface="Arial"/>
              <a:cs typeface="Arial"/>
              <a:sym typeface="Arial"/>
            </a:endParaRPr>
          </a:p>
          <a:p>
            <a:pPr marL="0" lvl="0" indent="0" algn="l" rtl="0">
              <a:lnSpc>
                <a:spcPct val="80000"/>
              </a:lnSpc>
              <a:spcBef>
                <a:spcPts val="1200"/>
              </a:spcBef>
              <a:spcAft>
                <a:spcPts val="0"/>
              </a:spcAft>
              <a:buNone/>
            </a:pP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7"/>
        <p:cNvGrpSpPr/>
        <p:nvPr/>
      </p:nvGrpSpPr>
      <p:grpSpPr>
        <a:xfrm>
          <a:off x="0" y="0"/>
          <a:ext cx="0" cy="0"/>
          <a:chOff x="0" y="0"/>
          <a:chExt cx="0" cy="0"/>
        </a:xfrm>
      </p:grpSpPr>
      <p:grpSp>
        <p:nvGrpSpPr>
          <p:cNvPr id="308" name="Google Shape;308;p13"/>
          <p:cNvGrpSpPr/>
          <p:nvPr/>
        </p:nvGrpSpPr>
        <p:grpSpPr>
          <a:xfrm>
            <a:off x="0" y="-8467"/>
            <a:ext cx="12192000" cy="6866467"/>
            <a:chOff x="0" y="-8467"/>
            <a:chExt cx="12192000" cy="6866467"/>
          </a:xfrm>
        </p:grpSpPr>
        <p:cxnSp>
          <p:nvCxnSpPr>
            <p:cNvPr id="309" name="Google Shape;309;p13"/>
            <p:cNvCxnSpPr/>
            <p:nvPr/>
          </p:nvCxnSpPr>
          <p:spPr>
            <a:xfrm>
              <a:off x="9371012" y="0"/>
              <a:ext cx="1219200" cy="6858000"/>
            </a:xfrm>
            <a:prstGeom prst="straightConnector1">
              <a:avLst/>
            </a:prstGeom>
            <a:noFill/>
            <a:ln w="9525" cap="flat" cmpd="sng">
              <a:solidFill>
                <a:srgbClr val="262626"/>
              </a:solidFill>
              <a:prstDash val="solid"/>
              <a:round/>
              <a:headEnd type="none" w="sm" len="sm"/>
              <a:tailEnd type="none" w="sm" len="sm"/>
            </a:ln>
          </p:spPr>
        </p:cxnSp>
        <p:cxnSp>
          <p:nvCxnSpPr>
            <p:cNvPr id="310" name="Google Shape;310;p13"/>
            <p:cNvCxnSpPr/>
            <p:nvPr/>
          </p:nvCxnSpPr>
          <p:spPr>
            <a:xfrm flipH="1">
              <a:off x="7425267" y="3681413"/>
              <a:ext cx="4763558" cy="3176587"/>
            </a:xfrm>
            <a:prstGeom prst="straightConnector1">
              <a:avLst/>
            </a:prstGeom>
            <a:noFill/>
            <a:ln w="9525" cap="flat" cmpd="sng">
              <a:solidFill>
                <a:srgbClr val="262626"/>
              </a:solidFill>
              <a:prstDash val="solid"/>
              <a:round/>
              <a:headEnd type="none" w="sm" len="sm"/>
              <a:tailEnd type="none" w="sm" len="sm"/>
            </a:ln>
          </p:spPr>
        </p:cxnSp>
        <p:sp>
          <p:nvSpPr>
            <p:cNvPr id="311" name="Google Shape;311;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2" name="Google Shape;312;p1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13" name="Google Shape;313;p13"/>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15" name="Google Shape;315;p1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6" name="Google Shape;316;p1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17" name="Google Shape;317;p1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9" name="Google Shape;319;p13"/>
          <p:cNvPicPr preferRelativeResize="0"/>
          <p:nvPr/>
        </p:nvPicPr>
        <p:blipFill rotWithShape="1">
          <a:blip r:embed="rId3">
            <a:alphaModFix/>
          </a:blip>
          <a:srcRect l="37258" t="904" r="18892"/>
          <a:stretch/>
        </p:blipFill>
        <p:spPr>
          <a:xfrm>
            <a:off x="20" y="-1"/>
            <a:ext cx="5394940" cy="6858001"/>
          </a:xfrm>
          <a:custGeom>
            <a:avLst/>
            <a:gdLst/>
            <a:ahLst/>
            <a:cxnLst/>
            <a:rect l="l" t="t" r="r" b="b"/>
            <a:pathLst>
              <a:path w="5394960" h="6858000" extrusionOk="0">
                <a:moveTo>
                  <a:pt x="842596" y="0"/>
                </a:moveTo>
                <a:lnTo>
                  <a:pt x="5394960" y="0"/>
                </a:lnTo>
                <a:lnTo>
                  <a:pt x="5394960" y="21851"/>
                </a:lnTo>
                <a:lnTo>
                  <a:pt x="4365943" y="6858000"/>
                </a:lnTo>
                <a:lnTo>
                  <a:pt x="0" y="6858000"/>
                </a:lnTo>
                <a:lnTo>
                  <a:pt x="0" y="5666154"/>
                </a:lnTo>
                <a:close/>
              </a:path>
            </a:pathLst>
          </a:custGeom>
          <a:noFill/>
          <a:ln>
            <a:noFill/>
          </a:ln>
        </p:spPr>
      </p:pic>
      <p:sp>
        <p:nvSpPr>
          <p:cNvPr id="320" name="Google Shape;320;p13"/>
          <p:cNvSpPr txBox="1">
            <a:spLocks noGrp="1"/>
          </p:cNvSpPr>
          <p:nvPr>
            <p:ph type="title"/>
          </p:nvPr>
        </p:nvSpPr>
        <p:spPr>
          <a:xfrm>
            <a:off x="4970643" y="1680682"/>
            <a:ext cx="6267600" cy="2991900"/>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accent1"/>
              </a:buClr>
              <a:buSzPts val="4800"/>
              <a:buFont typeface="Trebuchet MS"/>
              <a:buNone/>
            </a:pPr>
            <a:endParaRPr sz="4800"/>
          </a:p>
          <a:p>
            <a:pPr marL="0" lvl="0" indent="0" algn="r" rtl="0">
              <a:lnSpc>
                <a:spcPct val="90000"/>
              </a:lnSpc>
              <a:spcBef>
                <a:spcPts val="0"/>
              </a:spcBef>
              <a:spcAft>
                <a:spcPts val="0"/>
              </a:spcAft>
              <a:buClr>
                <a:schemeClr val="accent1"/>
              </a:buClr>
              <a:buSzPts val="4800"/>
              <a:buFont typeface="Trebuchet MS"/>
              <a:buNone/>
            </a:pPr>
            <a:r>
              <a:rPr lang="ga-IE" sz="4800"/>
              <a:t>Go raibh míle maith agaibh</a:t>
            </a:r>
            <a:endParaRPr sz="4800"/>
          </a:p>
          <a:p>
            <a:pPr marL="0" lvl="0" indent="0" algn="r" rtl="0">
              <a:lnSpc>
                <a:spcPct val="90000"/>
              </a:lnSpc>
              <a:spcBef>
                <a:spcPts val="0"/>
              </a:spcBef>
              <a:spcAft>
                <a:spcPts val="0"/>
              </a:spcAft>
              <a:buClr>
                <a:schemeClr val="accent1"/>
              </a:buClr>
              <a:buSzPts val="4800"/>
              <a:buFont typeface="Trebuchet MS"/>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ga-IE"/>
              <a:t>Curriculum</a:t>
            </a:r>
            <a:endParaRPr/>
          </a:p>
        </p:txBody>
      </p:sp>
      <p:sp>
        <p:nvSpPr>
          <p:cNvPr id="158" name="Google Shape;158;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ga-IE" dirty="0" err="1"/>
              <a:t>We</a:t>
            </a:r>
            <a:r>
              <a:rPr lang="ga-IE" dirty="0"/>
              <a:t> </a:t>
            </a:r>
            <a:r>
              <a:rPr lang="ga-IE" dirty="0" err="1"/>
              <a:t>follow</a:t>
            </a:r>
            <a:r>
              <a:rPr lang="ga-IE" dirty="0"/>
              <a:t> </a:t>
            </a:r>
            <a:r>
              <a:rPr lang="ga-IE" dirty="0" err="1"/>
              <a:t>the</a:t>
            </a:r>
            <a:r>
              <a:rPr lang="ga-IE" dirty="0"/>
              <a:t> </a:t>
            </a:r>
            <a:r>
              <a:rPr lang="ga-IE" dirty="0" err="1"/>
              <a:t>Northern</a:t>
            </a:r>
            <a:r>
              <a:rPr lang="ga-IE" dirty="0"/>
              <a:t> Ireland Curriculum: </a:t>
            </a:r>
            <a:r>
              <a:rPr lang="ga-IE" dirty="0" err="1"/>
              <a:t>Literacy</a:t>
            </a:r>
            <a:r>
              <a:rPr lang="ga-IE" dirty="0"/>
              <a:t>, </a:t>
            </a:r>
            <a:r>
              <a:rPr lang="ga-IE" dirty="0" err="1"/>
              <a:t>Numeracy</a:t>
            </a:r>
            <a:r>
              <a:rPr lang="ga-IE" dirty="0"/>
              <a:t>, The </a:t>
            </a:r>
            <a:r>
              <a:rPr lang="ga-IE" dirty="0" err="1"/>
              <a:t>World</a:t>
            </a:r>
            <a:r>
              <a:rPr lang="ga-IE" dirty="0"/>
              <a:t> </a:t>
            </a:r>
            <a:r>
              <a:rPr lang="ga-IE" dirty="0" err="1"/>
              <a:t>Around</a:t>
            </a:r>
            <a:r>
              <a:rPr lang="ga-IE" dirty="0"/>
              <a:t> </a:t>
            </a:r>
            <a:r>
              <a:rPr lang="ga-IE" dirty="0" err="1"/>
              <a:t>us</a:t>
            </a:r>
            <a:r>
              <a:rPr lang="ga-IE" dirty="0"/>
              <a:t>, The </a:t>
            </a:r>
            <a:r>
              <a:rPr lang="ga-IE" dirty="0" err="1"/>
              <a:t>Arts</a:t>
            </a:r>
            <a:r>
              <a:rPr lang="ga-IE" dirty="0"/>
              <a:t> (Art </a:t>
            </a:r>
            <a:r>
              <a:rPr lang="ga-IE" dirty="0" err="1"/>
              <a:t>and</a:t>
            </a:r>
            <a:r>
              <a:rPr lang="ga-IE" dirty="0"/>
              <a:t> Design, </a:t>
            </a:r>
            <a:r>
              <a:rPr lang="ga-IE" dirty="0" err="1"/>
              <a:t>Music</a:t>
            </a:r>
            <a:r>
              <a:rPr lang="ga-IE" dirty="0"/>
              <a:t> </a:t>
            </a:r>
            <a:r>
              <a:rPr lang="ga-IE" dirty="0" err="1"/>
              <a:t>and</a:t>
            </a:r>
            <a:r>
              <a:rPr lang="ga-IE" dirty="0"/>
              <a:t> Drama), P.E</a:t>
            </a:r>
            <a:r>
              <a:rPr lang="en-GB" dirty="0"/>
              <a:t>.</a:t>
            </a:r>
            <a:r>
              <a:rPr lang="ga-IE" dirty="0"/>
              <a:t>, </a:t>
            </a:r>
            <a:r>
              <a:rPr lang="ga-IE" dirty="0" err="1"/>
              <a:t>Personal</a:t>
            </a:r>
            <a:r>
              <a:rPr lang="ga-IE" dirty="0"/>
              <a:t> </a:t>
            </a:r>
            <a:r>
              <a:rPr lang="ga-IE" dirty="0" err="1"/>
              <a:t>Development</a:t>
            </a:r>
            <a:r>
              <a:rPr lang="ga-IE" dirty="0"/>
              <a:t> </a:t>
            </a:r>
            <a:r>
              <a:rPr lang="ga-IE" dirty="0" err="1"/>
              <a:t>and</a:t>
            </a:r>
            <a:r>
              <a:rPr lang="ga-IE" dirty="0"/>
              <a:t> </a:t>
            </a:r>
            <a:r>
              <a:rPr lang="ga-IE" dirty="0" err="1"/>
              <a:t>Mutual</a:t>
            </a:r>
            <a:r>
              <a:rPr lang="ga-IE" dirty="0"/>
              <a:t> </a:t>
            </a:r>
            <a:r>
              <a:rPr lang="ga-IE" dirty="0" err="1"/>
              <a:t>Understanding</a:t>
            </a:r>
            <a:r>
              <a:rPr lang="ga-IE" dirty="0"/>
              <a:t> </a:t>
            </a:r>
            <a:r>
              <a:rPr lang="ga-IE" dirty="0" err="1"/>
              <a:t>and</a:t>
            </a:r>
            <a:r>
              <a:rPr lang="ga-IE" dirty="0"/>
              <a:t> ICT. </a:t>
            </a:r>
            <a:endParaRPr dirty="0"/>
          </a:p>
          <a:p>
            <a:pPr marL="342900" lvl="0" indent="-342900" algn="l" rtl="0">
              <a:spcBef>
                <a:spcPts val="1000"/>
              </a:spcBef>
              <a:spcAft>
                <a:spcPts val="0"/>
              </a:spcAft>
              <a:buSzPts val="1440"/>
              <a:buChar char="►"/>
            </a:pPr>
            <a:r>
              <a:rPr lang="ga-IE" dirty="0"/>
              <a:t>A </a:t>
            </a:r>
            <a:r>
              <a:rPr lang="ga-IE" dirty="0" err="1"/>
              <a:t>significant</a:t>
            </a:r>
            <a:r>
              <a:rPr lang="ga-IE" dirty="0"/>
              <a:t> </a:t>
            </a:r>
            <a:r>
              <a:rPr lang="ga-IE" dirty="0" err="1"/>
              <a:t>proportion</a:t>
            </a:r>
            <a:r>
              <a:rPr lang="ga-IE" dirty="0"/>
              <a:t> </a:t>
            </a:r>
            <a:r>
              <a:rPr lang="ga-IE" dirty="0" err="1"/>
              <a:t>of</a:t>
            </a:r>
            <a:r>
              <a:rPr lang="ga-IE" dirty="0"/>
              <a:t> </a:t>
            </a:r>
            <a:r>
              <a:rPr lang="ga-IE" dirty="0" err="1"/>
              <a:t>the</a:t>
            </a:r>
            <a:r>
              <a:rPr lang="ga-IE" dirty="0"/>
              <a:t> Curriculum in Rang 6  is </a:t>
            </a:r>
            <a:r>
              <a:rPr lang="ga-IE" dirty="0" err="1"/>
              <a:t>delivered</a:t>
            </a:r>
            <a:r>
              <a:rPr lang="ga-IE" dirty="0"/>
              <a:t> </a:t>
            </a:r>
            <a:r>
              <a:rPr lang="ga-IE" dirty="0" err="1"/>
              <a:t>through</a:t>
            </a:r>
            <a:r>
              <a:rPr lang="ga-IE" dirty="0"/>
              <a:t> </a:t>
            </a:r>
            <a:r>
              <a:rPr lang="ga-IE" dirty="0" err="1"/>
              <a:t>Topic-based</a:t>
            </a:r>
            <a:r>
              <a:rPr lang="ga-IE" dirty="0"/>
              <a:t> </a:t>
            </a:r>
            <a:r>
              <a:rPr lang="ga-IE" dirty="0" err="1"/>
              <a:t>learning</a:t>
            </a:r>
            <a:r>
              <a:rPr lang="ga-IE" dirty="0"/>
              <a:t>. </a:t>
            </a:r>
            <a:r>
              <a:rPr lang="ga-IE" dirty="0" err="1"/>
              <a:t>Children</a:t>
            </a:r>
            <a:r>
              <a:rPr lang="ga-IE" dirty="0"/>
              <a:t> </a:t>
            </a:r>
            <a:r>
              <a:rPr lang="ga-IE" dirty="0" err="1"/>
              <a:t>learn</a:t>
            </a:r>
            <a:r>
              <a:rPr lang="ga-IE" dirty="0"/>
              <a:t> </a:t>
            </a:r>
            <a:r>
              <a:rPr lang="ga-IE" dirty="0" err="1"/>
              <a:t>to</a:t>
            </a:r>
            <a:r>
              <a:rPr lang="ga-IE" dirty="0"/>
              <a:t> </a:t>
            </a:r>
            <a:r>
              <a:rPr lang="ga-IE" dirty="0" err="1"/>
              <a:t>problem</a:t>
            </a:r>
            <a:r>
              <a:rPr lang="ga-IE" dirty="0"/>
              <a:t> </a:t>
            </a:r>
            <a:r>
              <a:rPr lang="ga-IE" dirty="0" err="1"/>
              <a:t>solve</a:t>
            </a:r>
            <a:r>
              <a:rPr lang="ga-IE" dirty="0"/>
              <a:t>, </a:t>
            </a:r>
            <a:r>
              <a:rPr lang="ga-IE" dirty="0" err="1"/>
              <a:t>investigate</a:t>
            </a:r>
            <a:r>
              <a:rPr lang="ga-IE" dirty="0"/>
              <a:t> </a:t>
            </a:r>
            <a:r>
              <a:rPr lang="ga-IE" dirty="0" err="1"/>
              <a:t>ideas</a:t>
            </a:r>
            <a:r>
              <a:rPr lang="ga-IE" dirty="0"/>
              <a:t>, </a:t>
            </a:r>
            <a:r>
              <a:rPr lang="ga-IE" dirty="0" err="1"/>
              <a:t>create</a:t>
            </a:r>
            <a:r>
              <a:rPr lang="ga-IE" dirty="0"/>
              <a:t> </a:t>
            </a:r>
            <a:r>
              <a:rPr lang="ga-IE" dirty="0" err="1"/>
              <a:t>projects</a:t>
            </a:r>
            <a:r>
              <a:rPr lang="ga-IE" dirty="0"/>
              <a:t>, </a:t>
            </a:r>
            <a:r>
              <a:rPr lang="ga-IE" dirty="0" err="1"/>
              <a:t>cooperate</a:t>
            </a:r>
            <a:r>
              <a:rPr lang="ga-IE" dirty="0"/>
              <a:t> </a:t>
            </a:r>
            <a:r>
              <a:rPr lang="ga-IE" dirty="0" err="1"/>
              <a:t>with</a:t>
            </a:r>
            <a:r>
              <a:rPr lang="ga-IE" dirty="0"/>
              <a:t> </a:t>
            </a:r>
            <a:r>
              <a:rPr lang="ga-IE" dirty="0" err="1"/>
              <a:t>others</a:t>
            </a:r>
            <a:r>
              <a:rPr lang="ga-IE" dirty="0"/>
              <a:t>, </a:t>
            </a:r>
            <a:r>
              <a:rPr lang="ga-IE" dirty="0" err="1"/>
              <a:t>explain</a:t>
            </a:r>
            <a:r>
              <a:rPr lang="ga-IE" dirty="0"/>
              <a:t> </a:t>
            </a:r>
            <a:r>
              <a:rPr lang="ga-IE" dirty="0" err="1"/>
              <a:t>their</a:t>
            </a:r>
            <a:r>
              <a:rPr lang="ga-IE" dirty="0"/>
              <a:t> </a:t>
            </a:r>
            <a:r>
              <a:rPr lang="ga-IE" dirty="0" err="1"/>
              <a:t>findings</a:t>
            </a:r>
            <a:r>
              <a:rPr lang="ga-IE" dirty="0"/>
              <a:t> </a:t>
            </a:r>
            <a:r>
              <a:rPr lang="ga-IE" dirty="0" err="1"/>
              <a:t>and</a:t>
            </a:r>
            <a:r>
              <a:rPr lang="ga-IE" dirty="0"/>
              <a:t> </a:t>
            </a:r>
            <a:r>
              <a:rPr lang="ga-IE" dirty="0" err="1"/>
              <a:t>extend</a:t>
            </a:r>
            <a:r>
              <a:rPr lang="ga-IE" dirty="0"/>
              <a:t> </a:t>
            </a:r>
            <a:r>
              <a:rPr lang="ga-IE" dirty="0" err="1"/>
              <a:t>their</a:t>
            </a:r>
            <a:r>
              <a:rPr lang="ga-IE" dirty="0"/>
              <a:t> </a:t>
            </a:r>
            <a:r>
              <a:rPr lang="ga-IE" dirty="0" err="1"/>
              <a:t>vocabulary</a:t>
            </a:r>
            <a:r>
              <a:rPr lang="ga-IE" dirty="0"/>
              <a:t> </a:t>
            </a:r>
            <a:r>
              <a:rPr lang="ga-IE" dirty="0" err="1"/>
              <a:t>and</a:t>
            </a:r>
            <a:r>
              <a:rPr lang="ga-IE" dirty="0"/>
              <a:t> </a:t>
            </a:r>
            <a:r>
              <a:rPr lang="ga-IE" dirty="0" err="1"/>
              <a:t>communication</a:t>
            </a:r>
            <a:r>
              <a:rPr lang="ga-IE" dirty="0"/>
              <a:t> </a:t>
            </a:r>
            <a:r>
              <a:rPr lang="ga-IE" dirty="0" err="1"/>
              <a:t>skills</a:t>
            </a:r>
            <a:r>
              <a:rPr lang="ga-IE" dirty="0"/>
              <a:t> </a:t>
            </a:r>
            <a:r>
              <a:rPr lang="ga-IE" dirty="0" err="1"/>
              <a:t>through</a:t>
            </a:r>
            <a:r>
              <a:rPr lang="ga-IE" dirty="0"/>
              <a:t> a </a:t>
            </a:r>
            <a:r>
              <a:rPr lang="ga-IE" dirty="0" err="1"/>
              <a:t>variety</a:t>
            </a:r>
            <a:r>
              <a:rPr lang="ga-IE" dirty="0"/>
              <a:t> </a:t>
            </a:r>
            <a:r>
              <a:rPr lang="ga-IE" dirty="0" err="1"/>
              <a:t>of</a:t>
            </a:r>
            <a:r>
              <a:rPr lang="ga-IE" dirty="0"/>
              <a:t> </a:t>
            </a:r>
            <a:r>
              <a:rPr lang="ga-IE" dirty="0" err="1"/>
              <a:t>Topics</a:t>
            </a:r>
            <a:r>
              <a:rPr lang="ga-IE" dirty="0"/>
              <a:t>. </a:t>
            </a:r>
            <a:r>
              <a:rPr lang="ga-IE" dirty="0" err="1"/>
              <a:t>We</a:t>
            </a:r>
            <a:r>
              <a:rPr lang="ga-IE" dirty="0"/>
              <a:t> </a:t>
            </a:r>
            <a:r>
              <a:rPr lang="ga-IE" dirty="0" err="1"/>
              <a:t>are</a:t>
            </a:r>
            <a:r>
              <a:rPr lang="ga-IE" dirty="0"/>
              <a:t> </a:t>
            </a:r>
            <a:r>
              <a:rPr lang="ga-IE" dirty="0" err="1"/>
              <a:t>currently</a:t>
            </a:r>
            <a:r>
              <a:rPr lang="ga-IE" dirty="0"/>
              <a:t> </a:t>
            </a:r>
            <a:r>
              <a:rPr lang="ga-IE" dirty="0" err="1"/>
              <a:t>working</a:t>
            </a:r>
            <a:r>
              <a:rPr lang="ga-IE" dirty="0"/>
              <a:t> </a:t>
            </a:r>
            <a:r>
              <a:rPr lang="ga-IE" dirty="0" err="1"/>
              <a:t>on</a:t>
            </a:r>
            <a:r>
              <a:rPr lang="ga-IE" dirty="0"/>
              <a:t> </a:t>
            </a:r>
            <a:r>
              <a:rPr lang="ga-IE" dirty="0" err="1"/>
              <a:t>our</a:t>
            </a:r>
            <a:r>
              <a:rPr lang="ga-IE" dirty="0"/>
              <a:t> </a:t>
            </a:r>
            <a:r>
              <a:rPr lang="ga-IE" dirty="0" err="1"/>
              <a:t>topic</a:t>
            </a:r>
            <a:r>
              <a:rPr lang="ga-IE" dirty="0"/>
              <a:t> ‘The </a:t>
            </a:r>
            <a:r>
              <a:rPr lang="ga-IE" dirty="0" err="1"/>
              <a:t>Titanic</a:t>
            </a:r>
            <a:r>
              <a:rPr lang="ga-IE" dirty="0"/>
              <a:t>’.</a:t>
            </a:r>
            <a:endParaRPr dirty="0"/>
          </a:p>
          <a:p>
            <a:pPr marL="342900" lvl="0" indent="-342900" algn="l" rtl="0">
              <a:spcBef>
                <a:spcPts val="1000"/>
              </a:spcBef>
              <a:spcAft>
                <a:spcPts val="0"/>
              </a:spcAft>
              <a:buSzPts val="1440"/>
              <a:buChar char="►"/>
            </a:pPr>
            <a:r>
              <a:rPr lang="ga-IE" dirty="0" err="1"/>
              <a:t>We</a:t>
            </a:r>
            <a:r>
              <a:rPr lang="ga-IE" dirty="0"/>
              <a:t> </a:t>
            </a:r>
            <a:r>
              <a:rPr lang="ga-IE" dirty="0" err="1"/>
              <a:t>are</a:t>
            </a:r>
            <a:r>
              <a:rPr lang="ga-IE" dirty="0"/>
              <a:t> </a:t>
            </a:r>
            <a:r>
              <a:rPr lang="ga-IE" dirty="0" err="1"/>
              <a:t>very</a:t>
            </a:r>
            <a:r>
              <a:rPr lang="ga-IE" dirty="0"/>
              <a:t> </a:t>
            </a:r>
            <a:r>
              <a:rPr lang="ga-IE" dirty="0" err="1"/>
              <a:t>well</a:t>
            </a:r>
            <a:r>
              <a:rPr lang="ga-IE" dirty="0"/>
              <a:t> </a:t>
            </a:r>
            <a:r>
              <a:rPr lang="ga-IE" dirty="0" err="1"/>
              <a:t>resourced</a:t>
            </a:r>
            <a:r>
              <a:rPr lang="ga-IE" dirty="0"/>
              <a:t> </a:t>
            </a:r>
            <a:r>
              <a:rPr lang="ga-IE" dirty="0" err="1"/>
              <a:t>with</a:t>
            </a:r>
            <a:r>
              <a:rPr lang="ga-IE" dirty="0"/>
              <a:t> ICT </a:t>
            </a:r>
            <a:r>
              <a:rPr lang="ga-IE" dirty="0" err="1"/>
              <a:t>equipment</a:t>
            </a:r>
            <a:r>
              <a:rPr lang="ga-IE" dirty="0"/>
              <a:t>, </a:t>
            </a:r>
            <a:r>
              <a:rPr lang="ga-IE" dirty="0" err="1"/>
              <a:t>with</a:t>
            </a:r>
            <a:r>
              <a:rPr lang="ga-IE" dirty="0"/>
              <a:t> an </a:t>
            </a:r>
            <a:r>
              <a:rPr lang="ga-IE" dirty="0" err="1"/>
              <a:t>interactive</a:t>
            </a:r>
            <a:r>
              <a:rPr lang="ga-IE" dirty="0"/>
              <a:t> </a:t>
            </a:r>
            <a:r>
              <a:rPr lang="ga-IE" dirty="0" err="1"/>
              <a:t>whiteboard</a:t>
            </a:r>
            <a:r>
              <a:rPr lang="ga-IE" dirty="0"/>
              <a:t> in </a:t>
            </a:r>
            <a:r>
              <a:rPr lang="ga-IE" dirty="0" err="1"/>
              <a:t>our</a:t>
            </a:r>
            <a:r>
              <a:rPr lang="ga-IE" dirty="0"/>
              <a:t> </a:t>
            </a:r>
            <a:r>
              <a:rPr lang="ga-IE" dirty="0" err="1"/>
              <a:t>classroom</a:t>
            </a:r>
            <a:r>
              <a:rPr lang="ga-IE" dirty="0"/>
              <a:t> </a:t>
            </a:r>
            <a:r>
              <a:rPr lang="ga-IE" dirty="0" err="1"/>
              <a:t>and</a:t>
            </a:r>
            <a:r>
              <a:rPr lang="ga-IE" dirty="0"/>
              <a:t> </a:t>
            </a:r>
            <a:r>
              <a:rPr lang="ga-IE" dirty="0" err="1"/>
              <a:t>have</a:t>
            </a:r>
            <a:r>
              <a:rPr lang="ga-IE" dirty="0"/>
              <a:t> </a:t>
            </a:r>
            <a:r>
              <a:rPr lang="ga-IE" dirty="0" err="1"/>
              <a:t>access</a:t>
            </a:r>
            <a:r>
              <a:rPr lang="ga-IE" dirty="0"/>
              <a:t> </a:t>
            </a:r>
            <a:r>
              <a:rPr lang="ga-IE" dirty="0" err="1"/>
              <a:t>to</a:t>
            </a:r>
            <a:r>
              <a:rPr lang="ga-IE" dirty="0"/>
              <a:t> 4 </a:t>
            </a:r>
            <a:r>
              <a:rPr lang="ga-IE" dirty="0" err="1"/>
              <a:t>computers</a:t>
            </a:r>
            <a:r>
              <a:rPr lang="ga-IE" dirty="0"/>
              <a:t> </a:t>
            </a:r>
            <a:r>
              <a:rPr lang="ga-IE" dirty="0" err="1"/>
              <a:t>and</a:t>
            </a:r>
            <a:r>
              <a:rPr lang="ga-IE" dirty="0"/>
              <a:t> 6 </a:t>
            </a:r>
            <a:r>
              <a:rPr lang="ga-IE" dirty="0" err="1"/>
              <a:t>ipads</a:t>
            </a:r>
            <a:r>
              <a:rPr lang="ga-IE" dirty="0"/>
              <a:t> </a:t>
            </a:r>
            <a:r>
              <a:rPr lang="ga-IE" dirty="0" err="1"/>
              <a:t>when</a:t>
            </a:r>
            <a:r>
              <a:rPr lang="ga-IE" dirty="0"/>
              <a:t> </a:t>
            </a:r>
            <a:r>
              <a:rPr lang="ga-IE" dirty="0" err="1"/>
              <a:t>required</a:t>
            </a:r>
            <a:r>
              <a:rPr lang="ga-IE" dirty="0"/>
              <a: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4"/>
          <p:cNvPicPr preferRelativeResize="0"/>
          <p:nvPr/>
        </p:nvPicPr>
        <p:blipFill rotWithShape="1">
          <a:blip r:embed="rId3">
            <a:alphaModFix/>
          </a:blip>
          <a:srcRect/>
          <a:stretch/>
        </p:blipFill>
        <p:spPr>
          <a:xfrm>
            <a:off x="683621" y="383993"/>
            <a:ext cx="9231087" cy="61958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7"/>
        <p:cNvGrpSpPr/>
        <p:nvPr/>
      </p:nvGrpSpPr>
      <p:grpSpPr>
        <a:xfrm>
          <a:off x="0" y="0"/>
          <a:ext cx="0" cy="0"/>
          <a:chOff x="0" y="0"/>
          <a:chExt cx="0" cy="0"/>
        </a:xfrm>
      </p:grpSpPr>
      <p:pic>
        <p:nvPicPr>
          <p:cNvPr id="168" name="Google Shape;168;p5"/>
          <p:cNvPicPr preferRelativeResize="0"/>
          <p:nvPr/>
        </p:nvPicPr>
        <p:blipFill rotWithShape="1">
          <a:blip r:embed="rId3">
            <a:alphaModFix/>
          </a:blip>
          <a:srcRect l="9091" t="12467" b="5713"/>
          <a:stretch/>
        </p:blipFill>
        <p:spPr>
          <a:xfrm>
            <a:off x="1" y="10"/>
            <a:ext cx="12192000" cy="6857990"/>
          </a:xfrm>
          <a:prstGeom prst="rect">
            <a:avLst/>
          </a:prstGeom>
          <a:noFill/>
          <a:ln>
            <a:noFill/>
          </a:ln>
        </p:spPr>
      </p:pic>
      <p:sp>
        <p:nvSpPr>
          <p:cNvPr id="169" name="Google Shape;169;p5"/>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624188" y="0"/>
            <a:ext cx="9372600" cy="6858000"/>
          </a:xfrm>
          <a:prstGeom prst="parallelogram">
            <a:avLst>
              <a:gd name="adj" fmla="val 14937"/>
            </a:avLst>
          </a:prstGeom>
          <a:solidFill>
            <a:schemeClr val="dk1">
              <a:alpha val="8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171" name="Google Shape;171;p5"/>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172" name="Google Shape;172;p5"/>
          <p:cNvCxnSpPr/>
          <p:nvPr/>
        </p:nvCxnSpPr>
        <p:spPr>
          <a:xfrm flipH="1">
            <a:off x="7425267" y="3681413"/>
            <a:ext cx="4763558" cy="3176587"/>
          </a:xfrm>
          <a:prstGeom prst="straightConnector1">
            <a:avLst/>
          </a:prstGeom>
          <a:noFill/>
          <a:ln w="9525" cap="flat" cmpd="sng">
            <a:solidFill>
              <a:schemeClr val="dk1"/>
            </a:solidFill>
            <a:prstDash val="solid"/>
            <a:round/>
            <a:headEnd type="none" w="sm" len="sm"/>
            <a:tailEnd type="none" w="sm" len="sm"/>
          </a:ln>
        </p:spPr>
      </p:cxnSp>
      <p:sp>
        <p:nvSpPr>
          <p:cNvPr id="173" name="Google Shape;173;p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74" name="Google Shape;174;p5"/>
          <p:cNvSpPr txBox="1">
            <a:spLocks noGrp="1"/>
          </p:cNvSpPr>
          <p:nvPr>
            <p:ph type="title"/>
          </p:nvPr>
        </p:nvSpPr>
        <p:spPr>
          <a:xfrm>
            <a:off x="2786047" y="609600"/>
            <a:ext cx="6487955"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ga-IE"/>
              <a:t>Litearthacht – Literacy </a:t>
            </a:r>
            <a:endParaRPr/>
          </a:p>
        </p:txBody>
      </p:sp>
      <p:sp>
        <p:nvSpPr>
          <p:cNvPr id="175" name="Google Shape;175;p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76" name="Google Shape;176;p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txBox="1">
            <a:spLocks noGrp="1"/>
          </p:cNvSpPr>
          <p:nvPr>
            <p:ph type="body" idx="1"/>
          </p:nvPr>
        </p:nvSpPr>
        <p:spPr>
          <a:xfrm>
            <a:off x="2482050" y="1257325"/>
            <a:ext cx="6817500" cy="4590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ga-IE" sz="1500" b="1" dirty="0" err="1">
                <a:solidFill>
                  <a:schemeClr val="lt1"/>
                </a:solidFill>
                <a:latin typeface="Comic Sans MS"/>
                <a:ea typeface="Comic Sans MS"/>
                <a:cs typeface="Comic Sans MS"/>
                <a:sym typeface="Comic Sans MS"/>
              </a:rPr>
              <a:t>Literacy</a:t>
            </a:r>
            <a:r>
              <a:rPr lang="ga-IE" sz="1500" b="1" dirty="0">
                <a:solidFill>
                  <a:schemeClr val="lt1"/>
                </a:solidFill>
                <a:latin typeface="Comic Sans MS"/>
                <a:ea typeface="Comic Sans MS"/>
                <a:cs typeface="Comic Sans MS"/>
                <a:sym typeface="Comic Sans MS"/>
              </a:rPr>
              <a:t> </a:t>
            </a:r>
            <a:r>
              <a:rPr lang="ga-IE" sz="1500" b="1" dirty="0" err="1">
                <a:solidFill>
                  <a:schemeClr val="lt1"/>
                </a:solidFill>
                <a:latin typeface="Comic Sans MS"/>
                <a:ea typeface="Comic Sans MS"/>
                <a:cs typeface="Comic Sans MS"/>
                <a:sym typeface="Comic Sans MS"/>
              </a:rPr>
              <a:t>will</a:t>
            </a:r>
            <a:r>
              <a:rPr lang="ga-IE" sz="1500" b="1" dirty="0">
                <a:solidFill>
                  <a:schemeClr val="lt1"/>
                </a:solidFill>
                <a:latin typeface="Comic Sans MS"/>
                <a:ea typeface="Comic Sans MS"/>
                <a:cs typeface="Comic Sans MS"/>
                <a:sym typeface="Comic Sans MS"/>
              </a:rPr>
              <a:t> </a:t>
            </a:r>
            <a:r>
              <a:rPr lang="ga-IE" sz="1500" b="1" dirty="0" err="1">
                <a:solidFill>
                  <a:schemeClr val="lt1"/>
                </a:solidFill>
                <a:latin typeface="Comic Sans MS"/>
                <a:ea typeface="Comic Sans MS"/>
                <a:cs typeface="Comic Sans MS"/>
                <a:sym typeface="Comic Sans MS"/>
              </a:rPr>
              <a:t>be</a:t>
            </a:r>
            <a:r>
              <a:rPr lang="ga-IE" sz="1500" b="1" dirty="0">
                <a:solidFill>
                  <a:schemeClr val="lt1"/>
                </a:solidFill>
                <a:latin typeface="Comic Sans MS"/>
                <a:ea typeface="Comic Sans MS"/>
                <a:cs typeface="Comic Sans MS"/>
                <a:sym typeface="Comic Sans MS"/>
              </a:rPr>
              <a:t> </a:t>
            </a:r>
            <a:r>
              <a:rPr lang="ga-IE" sz="1500" b="1" dirty="0" err="1">
                <a:solidFill>
                  <a:schemeClr val="lt1"/>
                </a:solidFill>
                <a:latin typeface="Comic Sans MS"/>
                <a:ea typeface="Comic Sans MS"/>
                <a:cs typeface="Comic Sans MS"/>
                <a:sym typeface="Comic Sans MS"/>
              </a:rPr>
              <a:t>taught</a:t>
            </a:r>
            <a:r>
              <a:rPr lang="ga-IE" sz="1500" b="1" dirty="0">
                <a:solidFill>
                  <a:schemeClr val="lt1"/>
                </a:solidFill>
                <a:latin typeface="Comic Sans MS"/>
                <a:ea typeface="Comic Sans MS"/>
                <a:cs typeface="Comic Sans MS"/>
                <a:sym typeface="Comic Sans MS"/>
              </a:rPr>
              <a:t> </a:t>
            </a:r>
            <a:r>
              <a:rPr lang="ga-IE" sz="1500" b="1" dirty="0" err="1">
                <a:solidFill>
                  <a:schemeClr val="lt1"/>
                </a:solidFill>
                <a:latin typeface="Comic Sans MS"/>
                <a:ea typeface="Comic Sans MS"/>
                <a:cs typeface="Comic Sans MS"/>
                <a:sym typeface="Comic Sans MS"/>
              </a:rPr>
              <a:t>through</a:t>
            </a:r>
            <a:r>
              <a:rPr lang="ga-IE" sz="1500" b="1" dirty="0">
                <a:solidFill>
                  <a:schemeClr val="lt1"/>
                </a:solidFill>
                <a:latin typeface="Comic Sans MS"/>
                <a:ea typeface="Comic Sans MS"/>
                <a:cs typeface="Comic Sans MS"/>
                <a:sym typeface="Comic Sans MS"/>
              </a:rPr>
              <a:t> both </a:t>
            </a:r>
            <a:r>
              <a:rPr lang="ga-IE" sz="1500" b="1" dirty="0" err="1">
                <a:solidFill>
                  <a:schemeClr val="lt1"/>
                </a:solidFill>
                <a:latin typeface="Comic Sans MS"/>
                <a:ea typeface="Comic Sans MS"/>
                <a:cs typeface="Comic Sans MS"/>
                <a:sym typeface="Comic Sans MS"/>
              </a:rPr>
              <a:t>English</a:t>
            </a:r>
            <a:r>
              <a:rPr lang="ga-IE" sz="1500" b="1" dirty="0">
                <a:solidFill>
                  <a:schemeClr val="lt1"/>
                </a:solidFill>
                <a:latin typeface="Comic Sans MS"/>
                <a:ea typeface="Comic Sans MS"/>
                <a:cs typeface="Comic Sans MS"/>
                <a:sym typeface="Comic Sans MS"/>
              </a:rPr>
              <a:t> </a:t>
            </a:r>
            <a:r>
              <a:rPr lang="ga-IE" sz="1500" b="1" dirty="0" err="1">
                <a:solidFill>
                  <a:schemeClr val="lt1"/>
                </a:solidFill>
                <a:latin typeface="Comic Sans MS"/>
                <a:ea typeface="Comic Sans MS"/>
                <a:cs typeface="Comic Sans MS"/>
                <a:sym typeface="Comic Sans MS"/>
              </a:rPr>
              <a:t>and</a:t>
            </a:r>
            <a:r>
              <a:rPr lang="ga-IE" sz="1500" b="1" dirty="0">
                <a:solidFill>
                  <a:schemeClr val="lt1"/>
                </a:solidFill>
                <a:latin typeface="Comic Sans MS"/>
                <a:ea typeface="Comic Sans MS"/>
                <a:cs typeface="Comic Sans MS"/>
                <a:sym typeface="Comic Sans MS"/>
              </a:rPr>
              <a:t> Irish.</a:t>
            </a:r>
            <a:endParaRPr sz="1500" b="1" dirty="0">
              <a:solidFill>
                <a:schemeClr val="lt1"/>
              </a:solidFill>
              <a:latin typeface="Comic Sans MS"/>
              <a:ea typeface="Comic Sans MS"/>
              <a:cs typeface="Comic Sans MS"/>
              <a:sym typeface="Comic Sans MS"/>
            </a:endParaRPr>
          </a:p>
          <a:p>
            <a:pPr marL="0" lvl="0" indent="0" algn="l" rtl="0">
              <a:lnSpc>
                <a:spcPct val="90000"/>
              </a:lnSpc>
              <a:spcBef>
                <a:spcPts val="400"/>
              </a:spcBef>
              <a:spcAft>
                <a:spcPts val="0"/>
              </a:spcAft>
              <a:buSzPts val="1200"/>
              <a:buNone/>
            </a:pPr>
            <a:endParaRPr sz="1500" u="sng" dirty="0">
              <a:latin typeface="Comic Sans MS"/>
              <a:ea typeface="Comic Sans MS"/>
              <a:cs typeface="Comic Sans MS"/>
              <a:sym typeface="Comic Sans MS"/>
            </a:endParaRPr>
          </a:p>
          <a:p>
            <a:pPr marL="0" lvl="0" indent="0" algn="l" rtl="0">
              <a:lnSpc>
                <a:spcPct val="90000"/>
              </a:lnSpc>
              <a:spcBef>
                <a:spcPts val="0"/>
              </a:spcBef>
              <a:spcAft>
                <a:spcPts val="0"/>
              </a:spcAft>
              <a:buSzPts val="1200"/>
              <a:buNone/>
            </a:pPr>
            <a:r>
              <a:rPr lang="ga-IE" sz="1500" u="sng" dirty="0" err="1">
                <a:latin typeface="Comic Sans MS"/>
                <a:ea typeface="Comic Sans MS"/>
                <a:cs typeface="Comic Sans MS"/>
                <a:sym typeface="Comic Sans MS"/>
              </a:rPr>
              <a:t>Talking</a:t>
            </a:r>
            <a:r>
              <a:rPr lang="ga-IE" sz="1500" u="sng" dirty="0">
                <a:latin typeface="Comic Sans MS"/>
                <a:ea typeface="Comic Sans MS"/>
                <a:cs typeface="Comic Sans MS"/>
                <a:sym typeface="Comic Sans MS"/>
              </a:rPr>
              <a:t> </a:t>
            </a:r>
            <a:r>
              <a:rPr lang="ga-IE" sz="1500" u="sng" dirty="0" err="1">
                <a:latin typeface="Comic Sans MS"/>
                <a:ea typeface="Comic Sans MS"/>
                <a:cs typeface="Comic Sans MS"/>
                <a:sym typeface="Comic Sans MS"/>
              </a:rPr>
              <a:t>and</a:t>
            </a:r>
            <a:r>
              <a:rPr lang="ga-IE" sz="1500" u="sng" dirty="0">
                <a:latin typeface="Comic Sans MS"/>
                <a:ea typeface="Comic Sans MS"/>
                <a:cs typeface="Comic Sans MS"/>
                <a:sym typeface="Comic Sans MS"/>
              </a:rPr>
              <a:t> </a:t>
            </a:r>
            <a:r>
              <a:rPr lang="ga-IE" sz="1500" u="sng" dirty="0" err="1">
                <a:latin typeface="Comic Sans MS"/>
                <a:ea typeface="Comic Sans MS"/>
                <a:cs typeface="Comic Sans MS"/>
                <a:sym typeface="Comic Sans MS"/>
              </a:rPr>
              <a:t>Listening</a:t>
            </a:r>
            <a:r>
              <a:rPr lang="ga-IE" sz="1500" u="sng" dirty="0">
                <a:latin typeface="Comic Sans MS"/>
                <a:ea typeface="Comic Sans MS"/>
                <a:cs typeface="Comic Sans MS"/>
                <a:sym typeface="Comic Sans MS"/>
              </a:rPr>
              <a:t>:</a:t>
            </a:r>
            <a:endParaRPr sz="1500" dirty="0">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dirty="0">
                <a:solidFill>
                  <a:schemeClr val="lt1"/>
                </a:solidFill>
                <a:latin typeface="Comic Sans MS"/>
                <a:ea typeface="Comic Sans MS"/>
                <a:cs typeface="Comic Sans MS"/>
                <a:sym typeface="Comic Sans MS"/>
              </a:rPr>
              <a:t>This is </a:t>
            </a:r>
            <a:r>
              <a:rPr lang="en-GB" sz="1500" dirty="0">
                <a:solidFill>
                  <a:schemeClr val="lt1"/>
                </a:solidFill>
                <a:latin typeface="Comic Sans MS"/>
                <a:ea typeface="Comic Sans MS"/>
                <a:cs typeface="Comic Sans MS"/>
                <a:sym typeface="Comic Sans MS"/>
              </a:rPr>
              <a:t>a </a:t>
            </a:r>
            <a:r>
              <a:rPr lang="ga-IE" sz="1500" dirty="0" err="1">
                <a:solidFill>
                  <a:schemeClr val="lt1"/>
                </a:solidFill>
                <a:latin typeface="Comic Sans MS"/>
                <a:ea typeface="Comic Sans MS"/>
                <a:cs typeface="Comic Sans MS"/>
                <a:sym typeface="Comic Sans MS"/>
              </a:rPr>
              <a:t>very</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important</a:t>
            </a:r>
            <a:r>
              <a:rPr lang="en-GB" sz="1500" dirty="0">
                <a:solidFill>
                  <a:schemeClr val="lt1"/>
                </a:solidFill>
                <a:latin typeface="Comic Sans MS"/>
                <a:ea typeface="Comic Sans MS"/>
                <a:cs typeface="Comic Sans MS"/>
                <a:sym typeface="Comic Sans MS"/>
              </a:rPr>
              <a:t> strand of the Literacy programme. P</a:t>
            </a:r>
            <a:r>
              <a:rPr lang="ga-IE" sz="1500" dirty="0" err="1">
                <a:solidFill>
                  <a:schemeClr val="lt1"/>
                </a:solidFill>
                <a:latin typeface="Comic Sans MS"/>
                <a:ea typeface="Comic Sans MS"/>
                <a:cs typeface="Comic Sans MS"/>
                <a:sym typeface="Comic Sans MS"/>
              </a:rPr>
              <a:t>upils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are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expected</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to</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listen</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to</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others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respectfully</a:t>
            </a:r>
            <a:r>
              <a:rPr lang="ga-IE" sz="1500" dirty="0">
                <a:solidFill>
                  <a:schemeClr val="lt1"/>
                </a:solidFill>
                <a:latin typeface="Comic Sans MS"/>
                <a:ea typeface="Comic Sans MS"/>
                <a:cs typeface="Comic Sans MS"/>
                <a:sym typeface="Comic Sans MS"/>
              </a:rPr>
              <a:t> &amp; </a:t>
            </a:r>
            <a:r>
              <a:rPr lang="ga-IE" sz="1500" dirty="0" err="1">
                <a:solidFill>
                  <a:schemeClr val="lt1"/>
                </a:solidFill>
                <a:latin typeface="Comic Sans MS"/>
                <a:ea typeface="Comic Sans MS"/>
                <a:cs typeface="Comic Sans MS"/>
                <a:sym typeface="Comic Sans MS"/>
              </a:rPr>
              <a:t>speak</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clearly</a:t>
            </a:r>
            <a:r>
              <a:rPr lang="ga-IE" sz="1500" dirty="0">
                <a:solidFill>
                  <a:schemeClr val="lt1"/>
                </a:solidFill>
                <a:latin typeface="Comic Sans MS"/>
                <a:ea typeface="Comic Sans MS"/>
                <a:cs typeface="Comic Sans MS"/>
                <a:sym typeface="Comic Sans MS"/>
              </a:rPr>
              <a:t> in </a:t>
            </a:r>
            <a:r>
              <a:rPr lang="ga-IE" sz="1500" dirty="0" err="1">
                <a:solidFill>
                  <a:schemeClr val="lt1"/>
                </a:solidFill>
                <a:latin typeface="Comic Sans MS"/>
                <a:ea typeface="Comic Sans MS"/>
                <a:cs typeface="Comic Sans MS"/>
                <a:sym typeface="Comic Sans MS"/>
              </a:rPr>
              <a:t>their</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turn</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There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will</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be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many</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opportunities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to</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develop</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their</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communication</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skills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through</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class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discussions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debates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and</a:t>
            </a:r>
            <a:r>
              <a:rPr lang="ga-IE" sz="1500" dirty="0">
                <a:solidFill>
                  <a:schemeClr val="lt1"/>
                </a:solidFill>
                <a:latin typeface="Comic Sans MS"/>
                <a:ea typeface="Comic Sans MS"/>
                <a:cs typeface="Comic Sans MS"/>
                <a:sym typeface="Comic Sans MS"/>
              </a:rPr>
              <a:t> drama &amp; </a:t>
            </a:r>
            <a:r>
              <a:rPr lang="ga-IE" sz="1500" dirty="0" err="1">
                <a:solidFill>
                  <a:schemeClr val="lt1"/>
                </a:solidFill>
                <a:latin typeface="Comic Sans MS"/>
                <a:ea typeface="Comic Sans MS"/>
                <a:cs typeface="Comic Sans MS"/>
                <a:sym typeface="Comic Sans MS"/>
              </a:rPr>
              <a:t>role-playing</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relating</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to</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topics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from</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across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the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curriculum</a:t>
            </a:r>
            <a:r>
              <a:rPr lang="ga-IE" sz="1500" dirty="0">
                <a:solidFill>
                  <a:schemeClr val="lt1"/>
                </a:solidFill>
                <a:latin typeface="Comic Sans MS"/>
                <a:ea typeface="Comic Sans MS"/>
                <a:cs typeface="Comic Sans MS"/>
                <a:sym typeface="Comic Sans MS"/>
              </a:rPr>
              <a:t>. </a:t>
            </a:r>
            <a:endParaRPr sz="1500" dirty="0">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u="sng" dirty="0" err="1">
                <a:solidFill>
                  <a:schemeClr val="lt1"/>
                </a:solidFill>
                <a:highlight>
                  <a:schemeClr val="dk1"/>
                </a:highlight>
                <a:latin typeface="Comic Sans MS"/>
                <a:ea typeface="Comic Sans MS"/>
                <a:cs typeface="Comic Sans MS"/>
                <a:sym typeface="Comic Sans MS"/>
              </a:rPr>
              <a:t>Reading</a:t>
            </a:r>
            <a:r>
              <a:rPr lang="ga-IE" sz="1500" u="sng" dirty="0">
                <a:solidFill>
                  <a:schemeClr val="dk1"/>
                </a:solidFill>
                <a:highlight>
                  <a:schemeClr val="dk1"/>
                </a:highlight>
                <a:latin typeface="Comic Sans MS"/>
                <a:ea typeface="Comic Sans MS"/>
                <a:cs typeface="Comic Sans MS"/>
                <a:sym typeface="Comic Sans MS"/>
              </a:rPr>
              <a:t> </a:t>
            </a:r>
            <a:endParaRPr sz="1500" u="sng" dirty="0">
              <a:solidFill>
                <a:schemeClr val="dk1"/>
              </a:solidFill>
              <a:highlight>
                <a:schemeClr val="dk1"/>
              </a:highlight>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dirty="0" err="1">
                <a:solidFill>
                  <a:schemeClr val="lt1"/>
                </a:solidFill>
                <a:highlight>
                  <a:schemeClr val="dk1"/>
                </a:highlight>
                <a:latin typeface="Comic Sans MS"/>
                <a:ea typeface="Comic Sans MS"/>
                <a:cs typeface="Comic Sans MS"/>
                <a:sym typeface="Comic Sans MS"/>
              </a:rPr>
              <a:t>Reading</a:t>
            </a:r>
            <a:r>
              <a:rPr lang="ga-IE" sz="1500" dirty="0">
                <a:solidFill>
                  <a:schemeClr val="lt1"/>
                </a:solidFill>
                <a:highlight>
                  <a:schemeClr val="dk1"/>
                </a:highlight>
                <a:latin typeface="Comic Sans MS"/>
                <a:ea typeface="Comic Sans MS"/>
                <a:cs typeface="Comic Sans MS"/>
                <a:sym typeface="Comic Sans MS"/>
              </a:rPr>
              <a:t> </a:t>
            </a:r>
            <a:r>
              <a:rPr lang="ga-IE" sz="1500" dirty="0" err="1">
                <a:solidFill>
                  <a:schemeClr val="lt1"/>
                </a:solidFill>
                <a:highlight>
                  <a:schemeClr val="dk1"/>
                </a:highlight>
                <a:latin typeface="Comic Sans MS"/>
                <a:ea typeface="Comic Sans MS"/>
                <a:cs typeface="Comic Sans MS"/>
                <a:sym typeface="Comic Sans MS"/>
              </a:rPr>
              <a:t>will</a:t>
            </a:r>
            <a:r>
              <a:rPr lang="ga-IE" sz="1500" dirty="0">
                <a:solidFill>
                  <a:schemeClr val="lt1"/>
                </a:solidFill>
                <a:highlight>
                  <a:schemeClr val="dk1"/>
                </a:highlight>
                <a:latin typeface="Comic Sans MS"/>
                <a:ea typeface="Comic Sans MS"/>
                <a:cs typeface="Comic Sans MS"/>
                <a:sym typeface="Comic Sans MS"/>
              </a:rPr>
              <a:t> </a:t>
            </a:r>
            <a:r>
              <a:rPr lang="ga-IE" sz="1500" dirty="0" err="1">
                <a:solidFill>
                  <a:schemeClr val="lt1"/>
                </a:solidFill>
                <a:highlight>
                  <a:schemeClr val="dk1"/>
                </a:highlight>
                <a:latin typeface="Comic Sans MS"/>
                <a:ea typeface="Comic Sans MS"/>
                <a:cs typeface="Comic Sans MS"/>
                <a:sym typeface="Comic Sans MS"/>
              </a:rPr>
              <a:t>be</a:t>
            </a:r>
            <a:r>
              <a:rPr lang="ga-IE" sz="1500" dirty="0">
                <a:solidFill>
                  <a:schemeClr val="lt1"/>
                </a:solidFill>
                <a:highlight>
                  <a:schemeClr val="dk1"/>
                </a:highlight>
                <a:latin typeface="Comic Sans MS"/>
                <a:ea typeface="Comic Sans MS"/>
                <a:cs typeface="Comic Sans MS"/>
                <a:sym typeface="Comic Sans MS"/>
              </a:rPr>
              <a:t> </a:t>
            </a:r>
            <a:r>
              <a:rPr lang="ga-IE" sz="1500" dirty="0" err="1">
                <a:solidFill>
                  <a:schemeClr val="lt1"/>
                </a:solidFill>
                <a:highlight>
                  <a:schemeClr val="dk1"/>
                </a:highlight>
                <a:latin typeface="Comic Sans MS"/>
                <a:ea typeface="Comic Sans MS"/>
                <a:cs typeface="Comic Sans MS"/>
                <a:sym typeface="Comic Sans MS"/>
              </a:rPr>
              <a:t>celebrated</a:t>
            </a:r>
            <a:r>
              <a:rPr lang="ga-IE" sz="1500" dirty="0">
                <a:solidFill>
                  <a:schemeClr val="lt1"/>
                </a:solidFill>
                <a:highlight>
                  <a:schemeClr val="dk1"/>
                </a:highlight>
                <a:latin typeface="Comic Sans MS"/>
                <a:ea typeface="Comic Sans MS"/>
                <a:cs typeface="Comic Sans MS"/>
                <a:sym typeface="Comic Sans MS"/>
              </a:rPr>
              <a:t> both as a form </a:t>
            </a:r>
            <a:r>
              <a:rPr lang="ga-IE" sz="1500" dirty="0" err="1">
                <a:solidFill>
                  <a:schemeClr val="lt1"/>
                </a:solidFill>
                <a:highlight>
                  <a:schemeClr val="dk1"/>
                </a:highlight>
                <a:latin typeface="Comic Sans MS"/>
                <a:ea typeface="Comic Sans MS"/>
                <a:cs typeface="Comic Sans MS"/>
                <a:sym typeface="Comic Sans MS"/>
              </a:rPr>
              <a:t>of</a:t>
            </a:r>
            <a:r>
              <a:rPr lang="ga-IE" sz="1500" dirty="0">
                <a:solidFill>
                  <a:schemeClr val="lt1"/>
                </a:solidFill>
                <a:highlight>
                  <a:schemeClr val="dk1"/>
                </a:highlight>
                <a:latin typeface="Comic Sans MS"/>
                <a:ea typeface="Comic Sans MS"/>
                <a:cs typeface="Comic Sans MS"/>
                <a:sym typeface="Comic Sans MS"/>
              </a:rPr>
              <a:t> </a:t>
            </a:r>
            <a:r>
              <a:rPr lang="ga-IE" sz="1500" dirty="0" err="1">
                <a:solidFill>
                  <a:schemeClr val="lt1"/>
                </a:solidFill>
                <a:highlight>
                  <a:schemeClr val="dk1"/>
                </a:highlight>
                <a:latin typeface="Comic Sans MS"/>
                <a:ea typeface="Comic Sans MS"/>
                <a:cs typeface="Comic Sans MS"/>
                <a:sym typeface="Comic Sans MS"/>
              </a:rPr>
              <a:t>enjoyment</a:t>
            </a:r>
            <a:r>
              <a:rPr lang="ga-IE" sz="1500" dirty="0">
                <a:solidFill>
                  <a:schemeClr val="lt1"/>
                </a:solidFill>
                <a:highlight>
                  <a:schemeClr val="dk1"/>
                </a:highlight>
                <a:latin typeface="Comic Sans MS"/>
                <a:ea typeface="Comic Sans MS"/>
                <a:cs typeface="Comic Sans MS"/>
                <a:sym typeface="Comic Sans MS"/>
              </a:rPr>
              <a:t> </a:t>
            </a:r>
            <a:r>
              <a:rPr lang="ga-IE" sz="1500" dirty="0" err="1">
                <a:solidFill>
                  <a:schemeClr val="lt1"/>
                </a:solidFill>
                <a:highlight>
                  <a:schemeClr val="dk1"/>
                </a:highlight>
                <a:latin typeface="Comic Sans MS"/>
                <a:ea typeface="Comic Sans MS"/>
                <a:cs typeface="Comic Sans MS"/>
                <a:sym typeface="Comic Sans MS"/>
              </a:rPr>
              <a:t>and</a:t>
            </a:r>
            <a:r>
              <a:rPr lang="ga-IE" sz="1500" dirty="0">
                <a:solidFill>
                  <a:schemeClr val="lt1"/>
                </a:solidFill>
                <a:latin typeface="Comic Sans MS"/>
                <a:ea typeface="Comic Sans MS"/>
                <a:cs typeface="Comic Sans MS"/>
                <a:sym typeface="Comic Sans MS"/>
              </a:rPr>
              <a:t> a </a:t>
            </a:r>
            <a:r>
              <a:rPr lang="ga-IE" sz="1500" dirty="0" err="1">
                <a:solidFill>
                  <a:schemeClr val="lt1"/>
                </a:solidFill>
                <a:latin typeface="Comic Sans MS"/>
                <a:ea typeface="Comic Sans MS"/>
                <a:cs typeface="Comic Sans MS"/>
                <a:sym typeface="Comic Sans MS"/>
              </a:rPr>
              <a:t>vital</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life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skill</a:t>
            </a:r>
            <a:r>
              <a:rPr lang="ga-IE" sz="1500" dirty="0">
                <a:solidFill>
                  <a:schemeClr val="lt1"/>
                </a:solidFill>
                <a:latin typeface="Comic Sans MS"/>
                <a:ea typeface="Comic Sans MS"/>
                <a:cs typeface="Comic Sans MS"/>
                <a:sym typeface="Comic Sans MS"/>
              </a:rPr>
              <a:t> in Rang a Sé. </a:t>
            </a:r>
            <a:r>
              <a:rPr lang="ga-IE" sz="1500" dirty="0" err="1">
                <a:solidFill>
                  <a:schemeClr val="lt1"/>
                </a:solidFill>
                <a:latin typeface="Comic Sans MS"/>
                <a:ea typeface="Comic Sans MS"/>
                <a:cs typeface="Comic Sans MS"/>
                <a:sym typeface="Comic Sans MS"/>
              </a:rPr>
              <a:t>Reading</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homework</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should</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be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given</a:t>
            </a:r>
            <a:r>
              <a:rPr lang="ga-IE" sz="1500" dirty="0">
                <a:solidFill>
                  <a:schemeClr val="lt1"/>
                </a:solidFill>
                <a:latin typeface="Comic Sans MS"/>
                <a:ea typeface="Comic Sans MS"/>
                <a:cs typeface="Comic Sans MS"/>
                <a:sym typeface="Comic Sans MS"/>
              </a:rPr>
              <a:t> as </a:t>
            </a:r>
            <a:r>
              <a:rPr lang="ga-IE" sz="1500" dirty="0" err="1">
                <a:solidFill>
                  <a:schemeClr val="lt1"/>
                </a:solidFill>
                <a:latin typeface="Comic Sans MS"/>
                <a:ea typeface="Comic Sans MS"/>
                <a:cs typeface="Comic Sans MS"/>
                <a:sym typeface="Comic Sans MS"/>
              </a:rPr>
              <a:t>much</a:t>
            </a:r>
            <a:r>
              <a:rPr lang="ga-IE" sz="1500" dirty="0">
                <a:solidFill>
                  <a:schemeClr val="lt1"/>
                </a:solidFill>
                <a:latin typeface="Comic Sans MS"/>
                <a:ea typeface="Comic Sans MS"/>
                <a:cs typeface="Comic Sans MS"/>
                <a:sym typeface="Comic Sans MS"/>
              </a:rPr>
              <a:t> time &amp; </a:t>
            </a:r>
            <a:r>
              <a:rPr lang="ga-IE" sz="1500" dirty="0" err="1">
                <a:solidFill>
                  <a:schemeClr val="lt1"/>
                </a:solidFill>
                <a:latin typeface="Comic Sans MS"/>
                <a:ea typeface="Comic Sans MS"/>
                <a:cs typeface="Comic Sans MS"/>
                <a:sym typeface="Comic Sans MS"/>
              </a:rPr>
              <a:t>attention</a:t>
            </a:r>
            <a:r>
              <a:rPr lang="ga-IE" sz="1500" dirty="0">
                <a:solidFill>
                  <a:schemeClr val="lt1"/>
                </a:solidFill>
                <a:latin typeface="Comic Sans MS"/>
                <a:ea typeface="Comic Sans MS"/>
                <a:cs typeface="Comic Sans MS"/>
                <a:sym typeface="Comic Sans MS"/>
              </a:rPr>
              <a:t> as </a:t>
            </a:r>
            <a:r>
              <a:rPr lang="ga-IE" sz="1500" dirty="0" err="1">
                <a:solidFill>
                  <a:schemeClr val="lt1"/>
                </a:solidFill>
                <a:latin typeface="Comic Sans MS"/>
                <a:ea typeface="Comic Sans MS"/>
                <a:cs typeface="Comic Sans MS"/>
                <a:sym typeface="Comic Sans MS"/>
              </a:rPr>
              <a:t>written</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work</a:t>
            </a:r>
            <a:r>
              <a:rPr lang="ga-IE" sz="1500" dirty="0">
                <a:solidFill>
                  <a:schemeClr val="lt1"/>
                </a:solidFill>
                <a:latin typeface="Comic Sans MS"/>
                <a:ea typeface="Comic Sans MS"/>
                <a:cs typeface="Comic Sans MS"/>
                <a:sym typeface="Comic Sans MS"/>
              </a:rPr>
              <a:t>. </a:t>
            </a:r>
            <a:endParaRPr sz="1500" dirty="0">
              <a:solidFill>
                <a:schemeClr val="lt1"/>
              </a:solidFill>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dirty="0" err="1">
                <a:solidFill>
                  <a:schemeClr val="lt1"/>
                </a:solidFill>
                <a:latin typeface="Comic Sans MS"/>
                <a:ea typeface="Comic Sans MS"/>
                <a:cs typeface="Comic Sans MS"/>
                <a:sym typeface="Comic Sans MS"/>
              </a:rPr>
              <a:t>Home</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readers</a:t>
            </a:r>
            <a:r>
              <a:rPr lang="ga-IE" sz="1500" dirty="0">
                <a:solidFill>
                  <a:schemeClr val="lt1"/>
                </a:solidFill>
                <a:latin typeface="Comic Sans MS"/>
                <a:ea typeface="Comic Sans MS"/>
                <a:cs typeface="Comic Sans MS"/>
                <a:sym typeface="Comic Sans MS"/>
              </a:rPr>
              <a:t> </a:t>
            </a:r>
            <a:r>
              <a:rPr lang="ga-IE" sz="1500" dirty="0" err="1">
                <a:solidFill>
                  <a:schemeClr val="lt1"/>
                </a:solidFill>
                <a:latin typeface="Comic Sans MS"/>
                <a:ea typeface="Comic Sans MS"/>
                <a:cs typeface="Comic Sans MS"/>
                <a:sym typeface="Comic Sans MS"/>
              </a:rPr>
              <a:t>will</a:t>
            </a:r>
            <a:r>
              <a:rPr lang="ga-IE" sz="1500" dirty="0">
                <a:solidFill>
                  <a:schemeClr val="lt1"/>
                </a:solidFill>
                <a:latin typeface="Comic Sans MS"/>
                <a:ea typeface="Comic Sans MS"/>
                <a:cs typeface="Comic Sans MS"/>
                <a:sym typeface="Comic Sans MS"/>
              </a:rPr>
              <a:t> </a:t>
            </a:r>
            <a:r>
              <a:rPr lang="ga-IE" sz="1500" dirty="0" err="1">
                <a:latin typeface="Comic Sans MS"/>
                <a:ea typeface="Comic Sans MS"/>
                <a:cs typeface="Comic Sans MS"/>
                <a:sym typeface="Comic Sans MS"/>
              </a:rPr>
              <a:t>be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sent</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home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weekly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with</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parents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These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are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easier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books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encourage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reading</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children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will</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complete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short</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activities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based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on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these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readers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for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homework</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which</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will</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help</a:t>
            </a:r>
            <a:r>
              <a:rPr lang="ga-IE" sz="1500" dirty="0">
                <a:latin typeface="Comic Sans MS"/>
                <a:ea typeface="Comic Sans MS"/>
                <a:cs typeface="Comic Sans MS"/>
                <a:sym typeface="Comic Sans MS"/>
              </a:rPr>
              <a:t> aid </a:t>
            </a:r>
            <a:r>
              <a:rPr lang="ga-IE" sz="1500" dirty="0" err="1">
                <a:latin typeface="Comic Sans MS"/>
                <a:ea typeface="Comic Sans MS"/>
                <a:cs typeface="Comic Sans MS"/>
                <a:sym typeface="Comic Sans MS"/>
              </a:rPr>
              <a:t>their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comprehension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of</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what</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have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a:t>
            </a:r>
            <a:r>
              <a:rPr lang="ga-IE" sz="1500" dirty="0">
                <a:latin typeface="Comic Sans MS"/>
                <a:ea typeface="Comic Sans MS"/>
                <a:cs typeface="Comic Sans MS"/>
                <a:sym typeface="Comic Sans MS"/>
              </a:rPr>
              <a:t> in </a:t>
            </a:r>
            <a:r>
              <a:rPr lang="ga-IE" sz="1500" dirty="0" err="1">
                <a:latin typeface="Comic Sans MS"/>
                <a:ea typeface="Comic Sans MS"/>
                <a:cs typeface="Comic Sans MS"/>
                <a:sym typeface="Comic Sans MS"/>
              </a:rPr>
              <a:t>class</a:t>
            </a:r>
            <a:r>
              <a:rPr lang="ga-IE" sz="1500" dirty="0">
                <a:latin typeface="Comic Sans MS"/>
                <a:ea typeface="Comic Sans MS"/>
                <a:cs typeface="Comic Sans MS"/>
                <a:sym typeface="Comic Sans MS"/>
              </a:rPr>
              <a:t>. </a:t>
            </a:r>
            <a:endParaRPr sz="1500" dirty="0">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r>
              <a:rPr lang="ga-IE" sz="1500" dirty="0" err="1">
                <a:latin typeface="Comic Sans MS"/>
                <a:ea typeface="Comic Sans MS"/>
                <a:cs typeface="Comic Sans MS"/>
                <a:sym typeface="Comic Sans MS"/>
              </a:rPr>
              <a:t>Children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will</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have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access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class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library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books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and</a:t>
            </a:r>
            <a:r>
              <a:rPr lang="ga-IE" sz="1500" dirty="0">
                <a:latin typeface="Comic Sans MS"/>
                <a:ea typeface="Comic Sans MS"/>
                <a:cs typeface="Comic Sans MS"/>
                <a:sym typeface="Comic Sans MS"/>
              </a:rPr>
              <a:t> a </a:t>
            </a:r>
            <a:r>
              <a:rPr lang="ga-IE" sz="1500" dirty="0" err="1">
                <a:latin typeface="Comic Sans MS"/>
                <a:ea typeface="Comic Sans MS"/>
                <a:cs typeface="Comic Sans MS"/>
                <a:sym typeface="Comic Sans MS"/>
              </a:rPr>
              <a:t>wide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range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of</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texts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based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on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our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topic</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non-fiction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books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poetry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anthologies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graphic</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novels</a:t>
            </a:r>
            <a:r>
              <a:rPr lang="ga-IE" sz="1500" dirty="0">
                <a:latin typeface="Comic Sans MS"/>
                <a:ea typeface="Comic Sans MS"/>
                <a:cs typeface="Comic Sans MS"/>
                <a:sym typeface="Comic Sans MS"/>
              </a:rPr>
              <a:t> etc.)  </a:t>
            </a:r>
            <a:r>
              <a:rPr lang="ga-IE" sz="1500" dirty="0" err="1">
                <a:latin typeface="Comic Sans MS"/>
                <a:ea typeface="Comic Sans MS"/>
                <a:cs typeface="Comic Sans MS"/>
                <a:sym typeface="Comic Sans MS"/>
              </a:rPr>
              <a:t>We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encourage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parents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en-GB" sz="1500" dirty="0">
                <a:latin typeface="Comic Sans MS"/>
                <a:ea typeface="Comic Sans MS"/>
                <a:cs typeface="Comic Sans MS"/>
                <a:sym typeface="Comic Sans MS"/>
              </a:rPr>
              <a:t>have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their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children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join</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local</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library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and</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to</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engage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with</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their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child</a:t>
            </a:r>
            <a:r>
              <a:rPr lang="ga-IE" sz="1500" dirty="0">
                <a:latin typeface="Comic Sans MS"/>
                <a:ea typeface="Comic Sans MS"/>
                <a:cs typeface="Comic Sans MS"/>
                <a:sym typeface="Comic Sans MS"/>
              </a:rPr>
              <a:t> in </a:t>
            </a:r>
            <a:r>
              <a:rPr lang="ga-IE" sz="1500" dirty="0" err="1">
                <a:latin typeface="Comic Sans MS"/>
                <a:ea typeface="Comic Sans MS"/>
                <a:cs typeface="Comic Sans MS"/>
                <a:sym typeface="Comic Sans MS"/>
              </a:rPr>
              <a:t>positive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conversations</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about</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material</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that</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they</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are</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reading</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for</a:t>
            </a:r>
            <a:r>
              <a:rPr lang="ga-IE" sz="1500" dirty="0">
                <a:latin typeface="Comic Sans MS"/>
                <a:ea typeface="Comic Sans MS"/>
                <a:cs typeface="Comic Sans MS"/>
                <a:sym typeface="Comic Sans MS"/>
              </a:rPr>
              <a:t> </a:t>
            </a:r>
            <a:r>
              <a:rPr lang="ga-IE" sz="1500" dirty="0" err="1">
                <a:latin typeface="Comic Sans MS"/>
                <a:ea typeface="Comic Sans MS"/>
                <a:cs typeface="Comic Sans MS"/>
                <a:sym typeface="Comic Sans MS"/>
              </a:rPr>
              <a:t>pleasure</a:t>
            </a:r>
            <a:r>
              <a:rPr lang="ga-IE" sz="1500" dirty="0">
                <a:latin typeface="Comic Sans MS"/>
                <a:ea typeface="Comic Sans MS"/>
                <a:cs typeface="Comic Sans MS"/>
                <a:sym typeface="Comic Sans MS"/>
              </a:rPr>
              <a:t>. </a:t>
            </a:r>
            <a:endParaRPr sz="1500" dirty="0">
              <a:latin typeface="Comic Sans MS"/>
              <a:ea typeface="Comic Sans MS"/>
              <a:cs typeface="Comic Sans MS"/>
              <a:sym typeface="Comic Sans MS"/>
            </a:endParaRPr>
          </a:p>
          <a:p>
            <a:pPr marL="0" lvl="0" indent="0" algn="l" rtl="0">
              <a:lnSpc>
                <a:spcPct val="90000"/>
              </a:lnSpc>
              <a:spcBef>
                <a:spcPts val="1000"/>
              </a:spcBef>
              <a:spcAft>
                <a:spcPts val="0"/>
              </a:spcAft>
              <a:buSzPts val="1200"/>
              <a:buNone/>
            </a:pPr>
            <a:endParaRPr sz="1500" dirty="0">
              <a:latin typeface="Comic Sans MS"/>
              <a:ea typeface="Comic Sans MS"/>
              <a:cs typeface="Comic Sans MS"/>
              <a:sym typeface="Comic Sans MS"/>
            </a:endParaRPr>
          </a:p>
        </p:txBody>
      </p:sp>
      <p:sp>
        <p:nvSpPr>
          <p:cNvPr id="178" name="Google Shape;178;p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46666"/>
            </a:srgbClr>
          </a:solidFill>
          <a:ln>
            <a:noFill/>
          </a:ln>
        </p:spPr>
      </p:sp>
      <p:sp>
        <p:nvSpPr>
          <p:cNvPr id="179" name="Google Shape;179;p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0" name="Google Shape;180;p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81" name="Google Shape;181;p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5"/>
        <p:cNvGrpSpPr/>
        <p:nvPr/>
      </p:nvGrpSpPr>
      <p:grpSpPr>
        <a:xfrm>
          <a:off x="0" y="0"/>
          <a:ext cx="0" cy="0"/>
          <a:chOff x="0" y="0"/>
          <a:chExt cx="0" cy="0"/>
        </a:xfrm>
      </p:grpSpPr>
      <p:pic>
        <p:nvPicPr>
          <p:cNvPr id="186" name="Google Shape;186;p6"/>
          <p:cNvPicPr preferRelativeResize="0"/>
          <p:nvPr/>
        </p:nvPicPr>
        <p:blipFill rotWithShape="1">
          <a:blip r:embed="rId3">
            <a:alphaModFix/>
          </a:blip>
          <a:srcRect l="9091" t="12467" b="5713"/>
          <a:stretch/>
        </p:blipFill>
        <p:spPr>
          <a:xfrm>
            <a:off x="1" y="10"/>
            <a:ext cx="12192000" cy="6857990"/>
          </a:xfrm>
          <a:prstGeom prst="rect">
            <a:avLst/>
          </a:prstGeom>
          <a:noFill/>
          <a:ln>
            <a:noFill/>
          </a:ln>
        </p:spPr>
      </p:pic>
      <p:sp>
        <p:nvSpPr>
          <p:cNvPr id="187" name="Google Shape;187;p6"/>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624188" y="0"/>
            <a:ext cx="9372600" cy="6858000"/>
          </a:xfrm>
          <a:prstGeom prst="parallelogram">
            <a:avLst>
              <a:gd name="adj" fmla="val 14937"/>
            </a:avLst>
          </a:prstGeom>
          <a:solidFill>
            <a:schemeClr val="dk1">
              <a:alpha val="8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189" name="Google Shape;189;p6"/>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190" name="Google Shape;190;p6"/>
          <p:cNvCxnSpPr/>
          <p:nvPr/>
        </p:nvCxnSpPr>
        <p:spPr>
          <a:xfrm flipH="1">
            <a:off x="7425267" y="3681413"/>
            <a:ext cx="4763558" cy="3176587"/>
          </a:xfrm>
          <a:prstGeom prst="straightConnector1">
            <a:avLst/>
          </a:prstGeom>
          <a:noFill/>
          <a:ln w="9525" cap="flat" cmpd="sng">
            <a:solidFill>
              <a:schemeClr val="dk1"/>
            </a:solidFill>
            <a:prstDash val="solid"/>
            <a:round/>
            <a:headEnd type="none" w="sm" len="sm"/>
            <a:tailEnd type="none" w="sm" len="sm"/>
          </a:ln>
        </p:spPr>
      </p:cxnSp>
      <p:sp>
        <p:nvSpPr>
          <p:cNvPr id="191" name="Google Shape;191;p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92" name="Google Shape;192;p6"/>
          <p:cNvSpPr txBox="1">
            <a:spLocks noGrp="1"/>
          </p:cNvSpPr>
          <p:nvPr>
            <p:ph type="title"/>
          </p:nvPr>
        </p:nvSpPr>
        <p:spPr>
          <a:xfrm>
            <a:off x="2786047" y="609600"/>
            <a:ext cx="6487955"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ga-IE" dirty="0"/>
              <a:t>Litearthacht/ </a:t>
            </a:r>
            <a:r>
              <a:rPr lang="ga-IE" dirty="0" err="1"/>
              <a:t>Lite</a:t>
            </a:r>
            <a:r>
              <a:rPr lang="en-GB" dirty="0" err="1"/>
              <a:t>ra</a:t>
            </a:r>
            <a:r>
              <a:rPr lang="ga-IE" dirty="0" err="1"/>
              <a:t>cy</a:t>
            </a:r>
            <a:r>
              <a:rPr lang="ga-IE" dirty="0"/>
              <a:t> </a:t>
            </a:r>
            <a:r>
              <a:rPr lang="ga-IE" dirty="0" err="1"/>
              <a:t>Continued</a:t>
            </a:r>
            <a:endParaRPr dirty="0"/>
          </a:p>
        </p:txBody>
      </p:sp>
      <p:sp>
        <p:nvSpPr>
          <p:cNvPr id="193" name="Google Shape;193;p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94" name="Google Shape;194;p6"/>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txBox="1">
            <a:spLocks noGrp="1"/>
          </p:cNvSpPr>
          <p:nvPr>
            <p:ph type="body" idx="1"/>
          </p:nvPr>
        </p:nvSpPr>
        <p:spPr>
          <a:xfrm>
            <a:off x="2363148" y="1783800"/>
            <a:ext cx="7723800" cy="488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200"/>
              <a:buNone/>
            </a:pPr>
            <a:r>
              <a:rPr lang="ga-IE" sz="1400" u="sng" dirty="0" err="1"/>
              <a:t>Phonics</a:t>
            </a:r>
            <a:r>
              <a:rPr lang="ga-IE" sz="1400" u="sng" dirty="0"/>
              <a:t> </a:t>
            </a:r>
            <a:r>
              <a:rPr lang="ga-IE" sz="1400" u="sng" dirty="0" err="1"/>
              <a:t>and</a:t>
            </a:r>
            <a:r>
              <a:rPr lang="ga-IE" sz="1400" u="sng" dirty="0"/>
              <a:t> </a:t>
            </a:r>
            <a:r>
              <a:rPr lang="ga-IE" sz="1400" u="sng" dirty="0" err="1"/>
              <a:t>spellings</a:t>
            </a:r>
            <a:endParaRPr sz="1400" dirty="0"/>
          </a:p>
          <a:p>
            <a:pPr marL="0" lvl="0" indent="0" algn="l" rtl="0">
              <a:lnSpc>
                <a:spcPct val="90000"/>
              </a:lnSpc>
              <a:spcBef>
                <a:spcPts val="1000"/>
              </a:spcBef>
              <a:spcAft>
                <a:spcPts val="0"/>
              </a:spcAft>
              <a:buSzPts val="1200"/>
              <a:buNone/>
            </a:pPr>
            <a:r>
              <a:rPr lang="ga-IE" sz="1400" dirty="0" err="1"/>
              <a:t>Phonics</a:t>
            </a:r>
            <a:r>
              <a:rPr lang="ga-IE" sz="1400" dirty="0"/>
              <a:t> </a:t>
            </a:r>
            <a:r>
              <a:rPr lang="ga-IE" sz="1400" dirty="0" err="1"/>
              <a:t>play</a:t>
            </a:r>
            <a:r>
              <a:rPr lang="ga-IE" sz="1400" dirty="0"/>
              <a:t> a </a:t>
            </a:r>
            <a:r>
              <a:rPr lang="ga-IE" sz="1400" dirty="0" err="1"/>
              <a:t>very</a:t>
            </a:r>
            <a:r>
              <a:rPr lang="ga-IE" sz="1400" dirty="0"/>
              <a:t> </a:t>
            </a:r>
            <a:r>
              <a:rPr lang="ga-IE" sz="1400" dirty="0" err="1"/>
              <a:t>important</a:t>
            </a:r>
            <a:r>
              <a:rPr lang="ga-IE" sz="1400" dirty="0"/>
              <a:t> part in </a:t>
            </a:r>
            <a:r>
              <a:rPr lang="ga-IE" sz="1400" dirty="0" err="1"/>
              <a:t>reading</a:t>
            </a:r>
            <a:r>
              <a:rPr lang="ga-IE" sz="1400" dirty="0"/>
              <a:t> </a:t>
            </a:r>
            <a:r>
              <a:rPr lang="ga-IE" sz="1400" dirty="0" err="1"/>
              <a:t>and</a:t>
            </a:r>
            <a:r>
              <a:rPr lang="ga-IE" sz="1400" dirty="0"/>
              <a:t> </a:t>
            </a:r>
            <a:r>
              <a:rPr lang="ga-IE" sz="1400" dirty="0" err="1"/>
              <a:t>spellings</a:t>
            </a:r>
            <a:r>
              <a:rPr lang="ga-IE" sz="1400" dirty="0"/>
              <a:t>, </a:t>
            </a:r>
            <a:r>
              <a:rPr lang="ga-IE" sz="1400" dirty="0" err="1"/>
              <a:t>especially</a:t>
            </a:r>
            <a:r>
              <a:rPr lang="ga-IE" sz="1400" dirty="0"/>
              <a:t> in </a:t>
            </a:r>
            <a:r>
              <a:rPr lang="ga-IE" sz="1400" dirty="0" err="1"/>
              <a:t>the</a:t>
            </a:r>
            <a:r>
              <a:rPr lang="ga-IE" sz="1400" dirty="0"/>
              <a:t> Irish </a:t>
            </a:r>
            <a:r>
              <a:rPr lang="ga-IE" sz="1400" dirty="0" err="1"/>
              <a:t>language</a:t>
            </a:r>
            <a:r>
              <a:rPr lang="ga-IE" sz="1400" dirty="0"/>
              <a:t>, as </a:t>
            </a:r>
            <a:r>
              <a:rPr lang="ga-IE" sz="1400" dirty="0" err="1"/>
              <a:t>the</a:t>
            </a:r>
            <a:r>
              <a:rPr lang="ga-IE" sz="1400" dirty="0"/>
              <a:t> </a:t>
            </a:r>
            <a:r>
              <a:rPr lang="ga-IE" sz="1400" dirty="0" err="1"/>
              <a:t>children</a:t>
            </a:r>
            <a:r>
              <a:rPr lang="ga-IE" sz="1400" dirty="0"/>
              <a:t> </a:t>
            </a:r>
            <a:r>
              <a:rPr lang="ga-IE" sz="1400" dirty="0" err="1"/>
              <a:t>continue</a:t>
            </a:r>
            <a:r>
              <a:rPr lang="ga-IE" sz="1400" dirty="0"/>
              <a:t> </a:t>
            </a:r>
            <a:r>
              <a:rPr lang="ga-IE" sz="1400" dirty="0" err="1"/>
              <a:t>to</a:t>
            </a:r>
            <a:r>
              <a:rPr lang="ga-IE" sz="1400" dirty="0"/>
              <a:t> </a:t>
            </a:r>
            <a:r>
              <a:rPr lang="ga-IE" sz="1400" dirty="0" err="1"/>
              <a:t>navigate</a:t>
            </a:r>
            <a:r>
              <a:rPr lang="ga-IE" sz="1400" dirty="0"/>
              <a:t> </a:t>
            </a:r>
            <a:r>
              <a:rPr lang="ga-IE" sz="1400" dirty="0" err="1"/>
              <a:t>the</a:t>
            </a:r>
            <a:r>
              <a:rPr lang="ga-IE" sz="1400" dirty="0"/>
              <a:t> </a:t>
            </a:r>
            <a:r>
              <a:rPr lang="ga-IE" sz="1400" dirty="0" err="1"/>
              <a:t>sounds</a:t>
            </a:r>
            <a:r>
              <a:rPr lang="ga-IE" sz="1400" dirty="0"/>
              <a:t> </a:t>
            </a:r>
            <a:r>
              <a:rPr lang="ga-IE" sz="1400" dirty="0" err="1"/>
              <a:t>and</a:t>
            </a:r>
            <a:r>
              <a:rPr lang="ga-IE" sz="1400" dirty="0"/>
              <a:t> </a:t>
            </a:r>
            <a:r>
              <a:rPr lang="ga-IE" sz="1400" dirty="0" err="1"/>
              <a:t>spelling</a:t>
            </a:r>
            <a:r>
              <a:rPr lang="ga-IE" sz="1400" dirty="0"/>
              <a:t> </a:t>
            </a:r>
            <a:r>
              <a:rPr lang="ga-IE" sz="1400" dirty="0" err="1"/>
              <a:t>system</a:t>
            </a:r>
            <a:r>
              <a:rPr lang="ga-IE" sz="1400" dirty="0"/>
              <a:t> </a:t>
            </a:r>
            <a:r>
              <a:rPr lang="ga-IE" sz="1400" dirty="0" err="1"/>
              <a:t>of</a:t>
            </a:r>
            <a:r>
              <a:rPr lang="ga-IE" sz="1400" dirty="0"/>
              <a:t> </a:t>
            </a:r>
            <a:r>
              <a:rPr lang="ga-IE" sz="1400" dirty="0" err="1"/>
              <a:t>their</a:t>
            </a:r>
            <a:r>
              <a:rPr lang="ga-IE" sz="1400" dirty="0"/>
              <a:t> </a:t>
            </a:r>
            <a:r>
              <a:rPr lang="ga-IE" sz="1400" dirty="0" err="1"/>
              <a:t>second</a:t>
            </a:r>
            <a:r>
              <a:rPr lang="ga-IE" sz="1400" dirty="0"/>
              <a:t> </a:t>
            </a:r>
            <a:r>
              <a:rPr lang="ga-IE" sz="1400" dirty="0" err="1"/>
              <a:t>language</a:t>
            </a:r>
            <a:r>
              <a:rPr lang="ga-IE" sz="1400" dirty="0"/>
              <a:t>.   </a:t>
            </a:r>
            <a:endParaRPr sz="1400" dirty="0"/>
          </a:p>
          <a:p>
            <a:pPr marL="0" lvl="0" indent="0" algn="l" rtl="0">
              <a:lnSpc>
                <a:spcPct val="90000"/>
              </a:lnSpc>
              <a:spcBef>
                <a:spcPts val="1000"/>
              </a:spcBef>
              <a:spcAft>
                <a:spcPts val="0"/>
              </a:spcAft>
              <a:buSzPts val="1200"/>
              <a:buNone/>
            </a:pPr>
            <a:r>
              <a:rPr lang="ga-IE" sz="1400" dirty="0" err="1">
                <a:highlight>
                  <a:schemeClr val="dk1"/>
                </a:highlight>
              </a:rPr>
              <a:t>We</a:t>
            </a:r>
            <a:r>
              <a:rPr lang="ga-IE" sz="1400" dirty="0">
                <a:highlight>
                  <a:schemeClr val="dk1"/>
                </a:highlight>
              </a:rPr>
              <a:t> </a:t>
            </a:r>
            <a:r>
              <a:rPr lang="ga-IE" sz="1400" dirty="0" err="1">
                <a:highlight>
                  <a:schemeClr val="dk1"/>
                </a:highlight>
              </a:rPr>
              <a:t>follow</a:t>
            </a:r>
            <a:r>
              <a:rPr lang="ga-IE" sz="1400" dirty="0">
                <a:highlight>
                  <a:schemeClr val="dk1"/>
                </a:highlight>
              </a:rPr>
              <a:t> </a:t>
            </a:r>
            <a:r>
              <a:rPr lang="ga-IE" sz="1400" dirty="0" err="1">
                <a:highlight>
                  <a:schemeClr val="dk1"/>
                </a:highlight>
              </a:rPr>
              <a:t>the</a:t>
            </a:r>
            <a:r>
              <a:rPr lang="ga-IE" sz="1400" dirty="0">
                <a:highlight>
                  <a:schemeClr val="dk1"/>
                </a:highlight>
              </a:rPr>
              <a:t> Cód na Gaeilge </a:t>
            </a:r>
            <a:r>
              <a:rPr lang="ga-IE" sz="1400" dirty="0" err="1">
                <a:highlight>
                  <a:schemeClr val="dk1"/>
                </a:highlight>
              </a:rPr>
              <a:t>program</a:t>
            </a:r>
            <a:r>
              <a:rPr lang="en-GB" sz="1400" dirty="0">
                <a:highlight>
                  <a:schemeClr val="dk1"/>
                </a:highlight>
              </a:rPr>
              <a:t>me</a:t>
            </a:r>
            <a:r>
              <a:rPr lang="ga-IE" sz="1400" dirty="0">
                <a:highlight>
                  <a:schemeClr val="dk1"/>
                </a:highlight>
              </a:rPr>
              <a:t> </a:t>
            </a:r>
            <a:r>
              <a:rPr lang="ga-IE" sz="1400" dirty="0" err="1">
                <a:highlight>
                  <a:schemeClr val="dk1"/>
                </a:highlight>
              </a:rPr>
              <a:t>during</a:t>
            </a:r>
            <a:r>
              <a:rPr lang="ga-IE" sz="1400" dirty="0">
                <a:highlight>
                  <a:schemeClr val="dk1"/>
                </a:highlight>
              </a:rPr>
              <a:t> Fónaic na Gaeilge </a:t>
            </a:r>
            <a:r>
              <a:rPr lang="ga-IE" sz="1400" dirty="0" err="1">
                <a:highlight>
                  <a:schemeClr val="dk1"/>
                </a:highlight>
              </a:rPr>
              <a:t>lessons</a:t>
            </a:r>
            <a:r>
              <a:rPr lang="ga-IE" sz="1400" dirty="0">
                <a:highlight>
                  <a:schemeClr val="dk1"/>
                </a:highlight>
              </a:rPr>
              <a:t>. The </a:t>
            </a:r>
            <a:r>
              <a:rPr lang="ga-IE" sz="1400" dirty="0" err="1">
                <a:highlight>
                  <a:schemeClr val="dk1"/>
                </a:highlight>
              </a:rPr>
              <a:t>children</a:t>
            </a:r>
            <a:r>
              <a:rPr lang="ga-IE" sz="1400" dirty="0">
                <a:highlight>
                  <a:schemeClr val="dk1"/>
                </a:highlight>
              </a:rPr>
              <a:t> </a:t>
            </a:r>
            <a:r>
              <a:rPr lang="ga-IE" sz="1400" dirty="0" err="1">
                <a:highlight>
                  <a:schemeClr val="dk1"/>
                </a:highlight>
              </a:rPr>
              <a:t>will</a:t>
            </a:r>
            <a:r>
              <a:rPr lang="ga-IE" sz="1400" dirty="0">
                <a:highlight>
                  <a:schemeClr val="dk1"/>
                </a:highlight>
              </a:rPr>
              <a:t> </a:t>
            </a:r>
            <a:r>
              <a:rPr lang="ga-IE" sz="1400" dirty="0" err="1">
                <a:highlight>
                  <a:schemeClr val="dk1"/>
                </a:highlight>
              </a:rPr>
              <a:t>investigate</a:t>
            </a:r>
            <a:r>
              <a:rPr lang="ga-IE" sz="1400" dirty="0">
                <a:highlight>
                  <a:schemeClr val="dk1"/>
                </a:highlight>
              </a:rPr>
              <a:t> a </a:t>
            </a:r>
            <a:r>
              <a:rPr lang="ga-IE" sz="1400" dirty="0" err="1">
                <a:highlight>
                  <a:schemeClr val="dk1"/>
                </a:highlight>
              </a:rPr>
              <a:t>new</a:t>
            </a:r>
            <a:r>
              <a:rPr lang="ga-IE" sz="1400" dirty="0">
                <a:highlight>
                  <a:schemeClr val="dk1"/>
                </a:highlight>
              </a:rPr>
              <a:t> </a:t>
            </a:r>
            <a:r>
              <a:rPr lang="ga-IE" sz="1400" dirty="0" err="1">
                <a:highlight>
                  <a:schemeClr val="dk1"/>
                </a:highlight>
              </a:rPr>
              <a:t>sound</a:t>
            </a:r>
            <a:r>
              <a:rPr lang="ga-IE" sz="1400" dirty="0">
                <a:highlight>
                  <a:schemeClr val="dk1"/>
                </a:highlight>
              </a:rPr>
              <a:t> each </a:t>
            </a:r>
            <a:r>
              <a:rPr lang="ga-IE" sz="1400" dirty="0" err="1">
                <a:highlight>
                  <a:schemeClr val="dk1"/>
                </a:highlight>
              </a:rPr>
              <a:t>week</a:t>
            </a:r>
            <a:r>
              <a:rPr lang="ga-IE" sz="1400" dirty="0">
                <a:highlight>
                  <a:schemeClr val="dk1"/>
                </a:highlight>
              </a:rPr>
              <a:t> </a:t>
            </a:r>
            <a:r>
              <a:rPr lang="ga-IE" sz="1400" dirty="0" err="1">
                <a:highlight>
                  <a:schemeClr val="dk1"/>
                </a:highlight>
              </a:rPr>
              <a:t>and</a:t>
            </a:r>
            <a:r>
              <a:rPr lang="ga-IE" sz="1400" dirty="0">
                <a:highlight>
                  <a:schemeClr val="dk1"/>
                </a:highlight>
              </a:rPr>
              <a:t> </a:t>
            </a:r>
            <a:r>
              <a:rPr lang="ga-IE" sz="1400" dirty="0" err="1">
                <a:highlight>
                  <a:schemeClr val="dk1"/>
                </a:highlight>
              </a:rPr>
              <a:t>will</a:t>
            </a:r>
            <a:r>
              <a:rPr lang="ga-IE" sz="1400" dirty="0">
                <a:highlight>
                  <a:schemeClr val="dk1"/>
                </a:highlight>
              </a:rPr>
              <a:t> </a:t>
            </a:r>
            <a:r>
              <a:rPr lang="ga-IE" sz="1400" dirty="0" err="1">
                <a:highlight>
                  <a:schemeClr val="dk1"/>
                </a:highlight>
              </a:rPr>
              <a:t>complete</a:t>
            </a:r>
            <a:r>
              <a:rPr lang="ga-IE" sz="1400" dirty="0">
                <a:highlight>
                  <a:schemeClr val="dk1"/>
                </a:highlight>
              </a:rPr>
              <a:t> a </a:t>
            </a:r>
            <a:r>
              <a:rPr lang="ga-IE" sz="1400" dirty="0" err="1">
                <a:highlight>
                  <a:schemeClr val="dk1"/>
                </a:highlight>
              </a:rPr>
              <a:t>spelling</a:t>
            </a:r>
            <a:r>
              <a:rPr lang="ga-IE" sz="1400" dirty="0">
                <a:highlight>
                  <a:schemeClr val="dk1"/>
                </a:highlight>
              </a:rPr>
              <a:t> </a:t>
            </a:r>
            <a:r>
              <a:rPr lang="ga-IE" sz="1400" dirty="0" err="1">
                <a:highlight>
                  <a:schemeClr val="dk1"/>
                </a:highlight>
              </a:rPr>
              <a:t>test</a:t>
            </a:r>
            <a:r>
              <a:rPr lang="ga-IE" sz="1400" dirty="0">
                <a:highlight>
                  <a:schemeClr val="dk1"/>
                </a:highlight>
              </a:rPr>
              <a:t> </a:t>
            </a:r>
            <a:r>
              <a:rPr lang="ga-IE" sz="1400" dirty="0" err="1">
                <a:highlight>
                  <a:schemeClr val="dk1"/>
                </a:highlight>
              </a:rPr>
              <a:t>every</a:t>
            </a:r>
            <a:r>
              <a:rPr lang="ga-IE" sz="1400" dirty="0">
                <a:highlight>
                  <a:schemeClr val="dk1"/>
                </a:highlight>
              </a:rPr>
              <a:t> </a:t>
            </a:r>
            <a:r>
              <a:rPr lang="en-GB" sz="1400" dirty="0">
                <a:highlight>
                  <a:schemeClr val="dk1"/>
                </a:highlight>
              </a:rPr>
              <a:t>F</a:t>
            </a:r>
            <a:r>
              <a:rPr lang="ga-IE" sz="1400" dirty="0" err="1">
                <a:highlight>
                  <a:schemeClr val="dk1"/>
                </a:highlight>
              </a:rPr>
              <a:t>riday</a:t>
            </a:r>
            <a:r>
              <a:rPr lang="ga-IE" sz="1400" dirty="0">
                <a:highlight>
                  <a:schemeClr val="dk1"/>
                </a:highlight>
              </a:rPr>
              <a:t> </a:t>
            </a:r>
            <a:r>
              <a:rPr lang="ga-IE" sz="1400" dirty="0" err="1">
                <a:highlight>
                  <a:schemeClr val="dk1"/>
                </a:highlight>
              </a:rPr>
              <a:t>to</a:t>
            </a:r>
            <a:r>
              <a:rPr lang="ga-IE" sz="1400" dirty="0">
                <a:highlight>
                  <a:schemeClr val="dk1"/>
                </a:highlight>
              </a:rPr>
              <a:t> </a:t>
            </a:r>
            <a:r>
              <a:rPr lang="ga-IE" sz="1400" dirty="0" err="1">
                <a:highlight>
                  <a:schemeClr val="dk1"/>
                </a:highlight>
              </a:rPr>
              <a:t>assess</a:t>
            </a:r>
            <a:r>
              <a:rPr lang="ga-IE" sz="1400" dirty="0">
                <a:highlight>
                  <a:schemeClr val="dk1"/>
                </a:highlight>
              </a:rPr>
              <a:t> </a:t>
            </a:r>
            <a:r>
              <a:rPr lang="ga-IE" sz="1400" dirty="0" err="1">
                <a:highlight>
                  <a:schemeClr val="dk1"/>
                </a:highlight>
              </a:rPr>
              <a:t>their</a:t>
            </a:r>
            <a:r>
              <a:rPr lang="ga-IE" sz="1400" dirty="0">
                <a:highlight>
                  <a:schemeClr val="dk1"/>
                </a:highlight>
              </a:rPr>
              <a:t> </a:t>
            </a:r>
            <a:r>
              <a:rPr lang="ga-IE" sz="1400" dirty="0" err="1">
                <a:highlight>
                  <a:schemeClr val="dk1"/>
                </a:highlight>
              </a:rPr>
              <a:t>understanding</a:t>
            </a:r>
            <a:r>
              <a:rPr lang="ga-IE" sz="1400" dirty="0">
                <a:highlight>
                  <a:schemeClr val="dk1"/>
                </a:highlight>
              </a:rPr>
              <a:t> </a:t>
            </a:r>
            <a:r>
              <a:rPr lang="ga-IE" sz="1400" dirty="0" err="1">
                <a:highlight>
                  <a:schemeClr val="dk1"/>
                </a:highlight>
              </a:rPr>
              <a:t>of</a:t>
            </a:r>
            <a:r>
              <a:rPr lang="ga-IE" sz="1400" dirty="0">
                <a:highlight>
                  <a:schemeClr val="dk1"/>
                </a:highlight>
              </a:rPr>
              <a:t> this </a:t>
            </a:r>
            <a:r>
              <a:rPr lang="ga-IE" sz="1400" dirty="0" err="1">
                <a:highlight>
                  <a:schemeClr val="dk1"/>
                </a:highlight>
              </a:rPr>
              <a:t>sound</a:t>
            </a:r>
            <a:r>
              <a:rPr lang="ga-IE" sz="1400" dirty="0">
                <a:highlight>
                  <a:schemeClr val="dk1"/>
                </a:highlight>
              </a:rPr>
              <a:t>. </a:t>
            </a:r>
            <a:endParaRPr sz="1400" dirty="0">
              <a:highlight>
                <a:srgbClr val="000000"/>
              </a:highlight>
            </a:endParaRPr>
          </a:p>
          <a:p>
            <a:pPr marL="0" lvl="0" indent="0" algn="l" rtl="0">
              <a:lnSpc>
                <a:spcPct val="90000"/>
              </a:lnSpc>
              <a:spcBef>
                <a:spcPts val="1000"/>
              </a:spcBef>
              <a:spcAft>
                <a:spcPts val="0"/>
              </a:spcAft>
              <a:buSzPts val="1200"/>
              <a:buNone/>
            </a:pPr>
            <a:r>
              <a:rPr lang="ga-IE" sz="1400" u="sng" dirty="0" err="1">
                <a:highlight>
                  <a:srgbClr val="000000"/>
                </a:highlight>
              </a:rPr>
              <a:t>Writing</a:t>
            </a:r>
            <a:r>
              <a:rPr lang="ga-IE" sz="1400" u="sng" dirty="0">
                <a:highlight>
                  <a:srgbClr val="000000"/>
                </a:highlight>
              </a:rPr>
              <a:t> </a:t>
            </a:r>
            <a:endParaRPr sz="1400" dirty="0">
              <a:highlight>
                <a:srgbClr val="000000"/>
              </a:highlight>
            </a:endParaRPr>
          </a:p>
          <a:p>
            <a:pPr marL="0" lvl="0" indent="0" algn="l" rtl="0">
              <a:lnSpc>
                <a:spcPct val="90000"/>
              </a:lnSpc>
              <a:spcBef>
                <a:spcPts val="1000"/>
              </a:spcBef>
              <a:spcAft>
                <a:spcPts val="0"/>
              </a:spcAft>
              <a:buSzPts val="1200"/>
              <a:buNone/>
            </a:pPr>
            <a:r>
              <a:rPr lang="ga-IE" sz="1400" dirty="0"/>
              <a:t>The </a:t>
            </a:r>
            <a:r>
              <a:rPr lang="ga-IE" sz="1400" dirty="0" err="1"/>
              <a:t>children</a:t>
            </a:r>
            <a:r>
              <a:rPr lang="ga-IE" sz="1400" dirty="0"/>
              <a:t> </a:t>
            </a:r>
            <a:r>
              <a:rPr lang="ga-IE" sz="1400" dirty="0" err="1"/>
              <a:t>will</a:t>
            </a:r>
            <a:r>
              <a:rPr lang="ga-IE" sz="1400" dirty="0"/>
              <a:t> </a:t>
            </a:r>
            <a:r>
              <a:rPr lang="ga-IE" sz="1400" dirty="0" err="1"/>
              <a:t>be</a:t>
            </a:r>
            <a:r>
              <a:rPr lang="ga-IE" sz="1400" dirty="0"/>
              <a:t> </a:t>
            </a:r>
            <a:r>
              <a:rPr lang="ga-IE" sz="1400" dirty="0" err="1"/>
              <a:t>introduced</a:t>
            </a:r>
            <a:r>
              <a:rPr lang="ga-IE" sz="1400" dirty="0"/>
              <a:t> </a:t>
            </a:r>
            <a:r>
              <a:rPr lang="ga-IE" sz="1400" dirty="0" err="1"/>
              <a:t>to</a:t>
            </a:r>
            <a:r>
              <a:rPr lang="ga-IE" sz="1400" dirty="0"/>
              <a:t> a </a:t>
            </a:r>
            <a:r>
              <a:rPr lang="ga-IE" sz="1400" dirty="0" err="1"/>
              <a:t>new</a:t>
            </a:r>
            <a:r>
              <a:rPr lang="ga-IE" sz="1400" dirty="0"/>
              <a:t> </a:t>
            </a:r>
            <a:r>
              <a:rPr lang="ga-IE" sz="1400" dirty="0" err="1"/>
              <a:t>genre</a:t>
            </a:r>
            <a:r>
              <a:rPr lang="ga-IE" sz="1400" dirty="0"/>
              <a:t> </a:t>
            </a:r>
            <a:r>
              <a:rPr lang="ga-IE" sz="1400" dirty="0" err="1"/>
              <a:t>of</a:t>
            </a:r>
            <a:r>
              <a:rPr lang="ga-IE" sz="1400" dirty="0"/>
              <a:t> </a:t>
            </a:r>
            <a:r>
              <a:rPr lang="ga-IE" sz="1400" dirty="0" err="1"/>
              <a:t>writing</a:t>
            </a:r>
            <a:r>
              <a:rPr lang="ga-IE" sz="1400" dirty="0"/>
              <a:t> each </a:t>
            </a:r>
            <a:r>
              <a:rPr lang="ga-IE" sz="1400" dirty="0" err="1"/>
              <a:t>half</a:t>
            </a:r>
            <a:r>
              <a:rPr lang="ga-IE" sz="1400" dirty="0"/>
              <a:t> </a:t>
            </a:r>
            <a:r>
              <a:rPr lang="ga-IE" sz="1400" dirty="0" err="1"/>
              <a:t>term</a:t>
            </a:r>
            <a:r>
              <a:rPr lang="ga-IE" sz="1400" dirty="0"/>
              <a:t> (</a:t>
            </a:r>
            <a:r>
              <a:rPr lang="ga-IE" sz="1400" dirty="0" err="1"/>
              <a:t>eg</a:t>
            </a:r>
            <a:r>
              <a:rPr lang="ga-IE" sz="1400" dirty="0"/>
              <a:t>, </a:t>
            </a:r>
            <a:r>
              <a:rPr lang="ga-IE" sz="1400" dirty="0" err="1"/>
              <a:t>recount</a:t>
            </a:r>
            <a:r>
              <a:rPr lang="ga-IE" sz="1400" dirty="0"/>
              <a:t>, </a:t>
            </a:r>
            <a:r>
              <a:rPr lang="ga-IE" sz="1400" dirty="0" err="1"/>
              <a:t>instructional</a:t>
            </a:r>
            <a:r>
              <a:rPr lang="ga-IE" sz="1400" dirty="0"/>
              <a:t>, </a:t>
            </a:r>
            <a:r>
              <a:rPr lang="ga-IE" sz="1400" dirty="0" err="1"/>
              <a:t>narrative</a:t>
            </a:r>
            <a:r>
              <a:rPr lang="ga-IE" sz="1400" dirty="0"/>
              <a:t> etc.). </a:t>
            </a:r>
            <a:r>
              <a:rPr lang="ga-IE" sz="1400" dirty="0" err="1"/>
              <a:t>We</a:t>
            </a:r>
            <a:r>
              <a:rPr lang="ga-IE" sz="1400" dirty="0"/>
              <a:t> </a:t>
            </a:r>
            <a:r>
              <a:rPr lang="ga-IE" sz="1400" dirty="0" err="1"/>
              <a:t>are</a:t>
            </a:r>
            <a:r>
              <a:rPr lang="ga-IE" sz="1400" dirty="0"/>
              <a:t> </a:t>
            </a:r>
            <a:r>
              <a:rPr lang="ga-IE" sz="1400" dirty="0" err="1"/>
              <a:t>currently</a:t>
            </a:r>
            <a:r>
              <a:rPr lang="ga-IE" sz="1400" dirty="0"/>
              <a:t> </a:t>
            </a:r>
            <a:r>
              <a:rPr lang="ga-IE" sz="1400" dirty="0" err="1"/>
              <a:t>focusing</a:t>
            </a:r>
            <a:r>
              <a:rPr lang="ga-IE" sz="1400" dirty="0"/>
              <a:t> </a:t>
            </a:r>
            <a:r>
              <a:rPr lang="ga-IE" sz="1400" dirty="0" err="1"/>
              <a:t>on</a:t>
            </a:r>
            <a:r>
              <a:rPr lang="ga-IE" sz="1400" dirty="0"/>
              <a:t> </a:t>
            </a:r>
            <a:r>
              <a:rPr lang="ga-IE" sz="1400" dirty="0" err="1"/>
              <a:t>identifying</a:t>
            </a:r>
            <a:r>
              <a:rPr lang="ga-IE" sz="1400" dirty="0"/>
              <a:t> </a:t>
            </a:r>
            <a:r>
              <a:rPr lang="ga-IE" sz="1400" dirty="0" err="1"/>
              <a:t>the</a:t>
            </a:r>
            <a:r>
              <a:rPr lang="ga-IE" sz="1400" dirty="0"/>
              <a:t> </a:t>
            </a:r>
            <a:r>
              <a:rPr lang="ga-IE" sz="1400" dirty="0" err="1"/>
              <a:t>features</a:t>
            </a:r>
            <a:r>
              <a:rPr lang="ga-IE" sz="1400" dirty="0"/>
              <a:t> </a:t>
            </a:r>
            <a:r>
              <a:rPr lang="ga-IE" sz="1400" dirty="0" err="1"/>
              <a:t>of</a:t>
            </a:r>
            <a:r>
              <a:rPr lang="ga-IE" sz="1400" dirty="0"/>
              <a:t> </a:t>
            </a:r>
            <a:r>
              <a:rPr lang="ga-IE" sz="1400" dirty="0" err="1"/>
              <a:t>and</a:t>
            </a:r>
            <a:r>
              <a:rPr lang="ga-IE" sz="1400" dirty="0"/>
              <a:t> </a:t>
            </a:r>
            <a:r>
              <a:rPr lang="ga-IE" sz="1400" dirty="0" err="1"/>
              <a:t>writing</a:t>
            </a:r>
            <a:r>
              <a:rPr lang="ga-IE" sz="1400" dirty="0"/>
              <a:t> </a:t>
            </a:r>
            <a:r>
              <a:rPr lang="ga-IE" sz="1400" dirty="0" err="1"/>
              <a:t>our</a:t>
            </a:r>
            <a:r>
              <a:rPr lang="ga-IE" sz="1400" dirty="0"/>
              <a:t> </a:t>
            </a:r>
            <a:r>
              <a:rPr lang="ga-IE" sz="1400" dirty="0" err="1"/>
              <a:t>own</a:t>
            </a:r>
            <a:r>
              <a:rPr lang="ga-IE" sz="1400" dirty="0"/>
              <a:t> </a:t>
            </a:r>
            <a:r>
              <a:rPr lang="ga-IE" sz="1400" dirty="0" err="1"/>
              <a:t>newspaper</a:t>
            </a:r>
            <a:r>
              <a:rPr lang="ga-IE" sz="1400" dirty="0"/>
              <a:t> </a:t>
            </a:r>
            <a:r>
              <a:rPr lang="ga-IE" sz="1400" dirty="0" err="1"/>
              <a:t>articles</a:t>
            </a:r>
            <a:r>
              <a:rPr lang="ga-IE" sz="1400" dirty="0"/>
              <a:t>. </a:t>
            </a:r>
            <a:endParaRPr sz="1400" dirty="0"/>
          </a:p>
          <a:p>
            <a:pPr marL="0" lvl="0" indent="0" algn="l" rtl="0">
              <a:lnSpc>
                <a:spcPct val="90000"/>
              </a:lnSpc>
              <a:spcBef>
                <a:spcPts val="1000"/>
              </a:spcBef>
              <a:spcAft>
                <a:spcPts val="0"/>
              </a:spcAft>
              <a:buSzPts val="1200"/>
              <a:buNone/>
            </a:pPr>
            <a:r>
              <a:rPr lang="ga-IE" sz="1400" dirty="0"/>
              <a:t>In Rang a Sé, </a:t>
            </a:r>
            <a:r>
              <a:rPr lang="ga-IE" sz="1400" dirty="0" err="1"/>
              <a:t>we</a:t>
            </a:r>
            <a:r>
              <a:rPr lang="ga-IE" sz="1400" dirty="0"/>
              <a:t> </a:t>
            </a:r>
            <a:r>
              <a:rPr lang="ga-IE" sz="1400" dirty="0" err="1"/>
              <a:t>will</a:t>
            </a:r>
            <a:r>
              <a:rPr lang="ga-IE" sz="1400" dirty="0"/>
              <a:t> </a:t>
            </a:r>
            <a:r>
              <a:rPr lang="ga-IE" sz="1400" dirty="0" err="1"/>
              <a:t>place</a:t>
            </a:r>
            <a:r>
              <a:rPr lang="ga-IE" sz="1400" dirty="0"/>
              <a:t> a </a:t>
            </a:r>
            <a:r>
              <a:rPr lang="ga-IE" sz="1400" dirty="0" err="1"/>
              <a:t>particular</a:t>
            </a:r>
            <a:r>
              <a:rPr lang="ga-IE" sz="1400" dirty="0"/>
              <a:t> </a:t>
            </a:r>
            <a:r>
              <a:rPr lang="ga-IE" sz="1400" dirty="0" err="1"/>
              <a:t>focus</a:t>
            </a:r>
            <a:r>
              <a:rPr lang="ga-IE" sz="1400" dirty="0"/>
              <a:t> </a:t>
            </a:r>
            <a:r>
              <a:rPr lang="ga-IE" sz="1400" dirty="0" err="1"/>
              <a:t>on</a:t>
            </a:r>
            <a:r>
              <a:rPr lang="ga-IE" sz="1400" dirty="0"/>
              <a:t> </a:t>
            </a:r>
            <a:r>
              <a:rPr lang="ga-IE" sz="1400" dirty="0" err="1"/>
              <a:t>producing</a:t>
            </a:r>
            <a:r>
              <a:rPr lang="ga-IE" sz="1400" dirty="0"/>
              <a:t> </a:t>
            </a:r>
            <a:r>
              <a:rPr lang="ga-IE" sz="1400" dirty="0" err="1"/>
              <a:t>high</a:t>
            </a:r>
            <a:r>
              <a:rPr lang="ga-IE" sz="1400" dirty="0"/>
              <a:t> </a:t>
            </a:r>
            <a:r>
              <a:rPr lang="ga-IE" sz="1400" dirty="0" err="1"/>
              <a:t>quality</a:t>
            </a:r>
            <a:r>
              <a:rPr lang="ga-IE" sz="1400" dirty="0"/>
              <a:t> </a:t>
            </a:r>
            <a:r>
              <a:rPr lang="ga-IE" sz="1400" dirty="0" err="1"/>
              <a:t>pieces</a:t>
            </a:r>
            <a:r>
              <a:rPr lang="ga-IE" sz="1400" dirty="0"/>
              <a:t> </a:t>
            </a:r>
            <a:r>
              <a:rPr lang="ga-IE" sz="1400" dirty="0" err="1"/>
              <a:t>of</a:t>
            </a:r>
            <a:r>
              <a:rPr lang="ga-IE" sz="1400" dirty="0"/>
              <a:t> </a:t>
            </a:r>
            <a:r>
              <a:rPr lang="ga-IE" sz="1400" dirty="0" err="1"/>
              <a:t>writing</a:t>
            </a:r>
            <a:r>
              <a:rPr lang="ga-IE" sz="1400" dirty="0"/>
              <a:t>. </a:t>
            </a:r>
            <a:r>
              <a:rPr lang="ga-IE" sz="1400" dirty="0" err="1"/>
              <a:t>We</a:t>
            </a:r>
            <a:r>
              <a:rPr lang="ga-IE" sz="1400" dirty="0"/>
              <a:t> </a:t>
            </a:r>
            <a:r>
              <a:rPr lang="ga-IE" sz="1400" dirty="0" err="1"/>
              <a:t>will</a:t>
            </a:r>
            <a:r>
              <a:rPr lang="ga-IE" sz="1400" dirty="0"/>
              <a:t> </a:t>
            </a:r>
            <a:r>
              <a:rPr lang="ga-IE" sz="1400" dirty="0" err="1"/>
              <a:t>focus</a:t>
            </a:r>
            <a:r>
              <a:rPr lang="ga-IE" sz="1400" dirty="0"/>
              <a:t> </a:t>
            </a:r>
            <a:r>
              <a:rPr lang="ga-IE" sz="1400" dirty="0" err="1"/>
              <a:t>on</a:t>
            </a:r>
            <a:r>
              <a:rPr lang="ga-IE" sz="1400" dirty="0"/>
              <a:t> </a:t>
            </a:r>
            <a:r>
              <a:rPr lang="ga-IE" sz="1400" dirty="0" err="1"/>
              <a:t>the</a:t>
            </a:r>
            <a:r>
              <a:rPr lang="ga-IE" sz="1400" dirty="0"/>
              <a:t> 5 </a:t>
            </a:r>
            <a:r>
              <a:rPr lang="ga-IE" sz="1400" dirty="0" err="1"/>
              <a:t>stages</a:t>
            </a:r>
            <a:r>
              <a:rPr lang="ga-IE" sz="1400" dirty="0"/>
              <a:t> </a:t>
            </a:r>
            <a:r>
              <a:rPr lang="ga-IE" sz="1400" dirty="0" err="1"/>
              <a:t>of</a:t>
            </a:r>
            <a:r>
              <a:rPr lang="ga-IE" sz="1400" dirty="0"/>
              <a:t> </a:t>
            </a:r>
            <a:r>
              <a:rPr lang="ga-IE" sz="1400" dirty="0" err="1"/>
              <a:t>the</a:t>
            </a:r>
            <a:r>
              <a:rPr lang="ga-IE" sz="1400" dirty="0"/>
              <a:t> </a:t>
            </a:r>
            <a:r>
              <a:rPr lang="ga-IE" sz="1400" dirty="0" err="1"/>
              <a:t>writing</a:t>
            </a:r>
            <a:r>
              <a:rPr lang="ga-IE" sz="1400" dirty="0"/>
              <a:t> </a:t>
            </a:r>
            <a:r>
              <a:rPr lang="ga-IE" sz="1400" dirty="0" err="1"/>
              <a:t>process</a:t>
            </a:r>
            <a:r>
              <a:rPr lang="ga-IE" sz="1400" dirty="0"/>
              <a:t> (</a:t>
            </a:r>
            <a:r>
              <a:rPr lang="ga-IE" sz="1400" dirty="0" err="1"/>
              <a:t>collating</a:t>
            </a:r>
            <a:r>
              <a:rPr lang="ga-IE" sz="1400" dirty="0"/>
              <a:t> </a:t>
            </a:r>
            <a:r>
              <a:rPr lang="ga-IE" sz="1400" dirty="0" err="1"/>
              <a:t>ideas</a:t>
            </a:r>
            <a:r>
              <a:rPr lang="ga-IE" sz="1400" dirty="0"/>
              <a:t>, </a:t>
            </a:r>
            <a:r>
              <a:rPr lang="ga-IE" sz="1400" dirty="0" err="1"/>
              <a:t>planning</a:t>
            </a:r>
            <a:r>
              <a:rPr lang="ga-IE" sz="1400" dirty="0"/>
              <a:t>, </a:t>
            </a:r>
            <a:r>
              <a:rPr lang="ga-IE" sz="1400" dirty="0" err="1"/>
              <a:t>drafting</a:t>
            </a:r>
            <a:r>
              <a:rPr lang="ga-IE" sz="1400" dirty="0"/>
              <a:t>, </a:t>
            </a:r>
            <a:r>
              <a:rPr lang="ga-IE" sz="1400" dirty="0" err="1"/>
              <a:t>redrafting</a:t>
            </a:r>
            <a:r>
              <a:rPr lang="ga-IE" sz="1400" dirty="0"/>
              <a:t> </a:t>
            </a:r>
            <a:r>
              <a:rPr lang="ga-IE" sz="1400" dirty="0" err="1"/>
              <a:t>and</a:t>
            </a:r>
            <a:r>
              <a:rPr lang="ga-IE" sz="1400" dirty="0"/>
              <a:t> </a:t>
            </a:r>
            <a:r>
              <a:rPr lang="ga-IE" sz="1400" dirty="0" err="1"/>
              <a:t>editing</a:t>
            </a:r>
            <a:r>
              <a:rPr lang="ga-IE" sz="1400" dirty="0"/>
              <a:t> </a:t>
            </a:r>
            <a:r>
              <a:rPr lang="ga-IE" sz="1400" dirty="0" err="1"/>
              <a:t>and</a:t>
            </a:r>
            <a:r>
              <a:rPr lang="ga-IE" sz="1400" dirty="0"/>
              <a:t> </a:t>
            </a:r>
            <a:r>
              <a:rPr lang="ga-IE" sz="1400" dirty="0" err="1"/>
              <a:t>publishing</a:t>
            </a:r>
            <a:r>
              <a:rPr lang="ga-IE" sz="1400" dirty="0"/>
              <a:t>) </a:t>
            </a:r>
            <a:r>
              <a:rPr lang="ga-IE" sz="1400" dirty="0" err="1"/>
              <a:t>and</a:t>
            </a:r>
            <a:r>
              <a:rPr lang="ga-IE" sz="1400" dirty="0"/>
              <a:t> </a:t>
            </a:r>
            <a:r>
              <a:rPr lang="ga-IE" sz="1400" dirty="0" err="1"/>
              <a:t>the</a:t>
            </a:r>
            <a:r>
              <a:rPr lang="ga-IE" sz="1400" dirty="0"/>
              <a:t> </a:t>
            </a:r>
            <a:r>
              <a:rPr lang="ga-IE" sz="1400" dirty="0" err="1"/>
              <a:t>children</a:t>
            </a:r>
            <a:r>
              <a:rPr lang="ga-IE" sz="1400" dirty="0"/>
              <a:t> </a:t>
            </a:r>
            <a:r>
              <a:rPr lang="ga-IE" sz="1400" dirty="0" err="1"/>
              <a:t>will</a:t>
            </a:r>
            <a:r>
              <a:rPr lang="ga-IE" sz="1400" dirty="0"/>
              <a:t> </a:t>
            </a:r>
            <a:r>
              <a:rPr lang="ga-IE" sz="1400" dirty="0" err="1"/>
              <a:t>have</a:t>
            </a:r>
            <a:r>
              <a:rPr lang="ga-IE" sz="1400" dirty="0"/>
              <a:t> </a:t>
            </a:r>
            <a:r>
              <a:rPr lang="ga-IE" sz="1400" dirty="0" err="1"/>
              <a:t>plenty</a:t>
            </a:r>
            <a:r>
              <a:rPr lang="ga-IE" sz="1400" dirty="0"/>
              <a:t> </a:t>
            </a:r>
            <a:r>
              <a:rPr lang="en-GB" sz="1400" dirty="0"/>
              <a:t>of </a:t>
            </a:r>
            <a:r>
              <a:rPr lang="ga-IE" sz="1400" dirty="0" err="1"/>
              <a:t>opportunities</a:t>
            </a:r>
            <a:r>
              <a:rPr lang="ga-IE" sz="1400" dirty="0"/>
              <a:t> </a:t>
            </a:r>
            <a:r>
              <a:rPr lang="ga-IE" sz="1400" dirty="0" err="1"/>
              <a:t>to</a:t>
            </a:r>
            <a:r>
              <a:rPr lang="ga-IE" sz="1400" dirty="0"/>
              <a:t> </a:t>
            </a:r>
            <a:r>
              <a:rPr lang="ga-IE" sz="1400" dirty="0" err="1"/>
              <a:t>share</a:t>
            </a:r>
            <a:r>
              <a:rPr lang="ga-IE" sz="1400" dirty="0"/>
              <a:t> </a:t>
            </a:r>
            <a:r>
              <a:rPr lang="ga-IE" sz="1400" dirty="0" err="1"/>
              <a:t>their</a:t>
            </a:r>
            <a:r>
              <a:rPr lang="ga-IE" sz="1400" dirty="0"/>
              <a:t> </a:t>
            </a:r>
            <a:r>
              <a:rPr lang="ga-IE" sz="1400" dirty="0" err="1"/>
              <a:t>writing</a:t>
            </a:r>
            <a:r>
              <a:rPr lang="ga-IE" sz="1400" dirty="0"/>
              <a:t> </a:t>
            </a:r>
            <a:r>
              <a:rPr lang="ga-IE" sz="1400" dirty="0" err="1"/>
              <a:t>with</a:t>
            </a:r>
            <a:r>
              <a:rPr lang="ga-IE" sz="1400" dirty="0"/>
              <a:t> </a:t>
            </a:r>
            <a:r>
              <a:rPr lang="ga-IE" sz="1400" dirty="0" err="1"/>
              <a:t>suitable</a:t>
            </a:r>
            <a:r>
              <a:rPr lang="ga-IE" sz="1400" dirty="0"/>
              <a:t> </a:t>
            </a:r>
            <a:r>
              <a:rPr lang="ga-IE" sz="1400" dirty="0" err="1"/>
              <a:t>audiences</a:t>
            </a:r>
            <a:r>
              <a:rPr lang="ga-IE" sz="1400" dirty="0"/>
              <a:t>. </a:t>
            </a:r>
            <a:endParaRPr sz="1400" dirty="0">
              <a:solidFill>
                <a:schemeClr val="lt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ga-IE" sz="1400" dirty="0">
                <a:solidFill>
                  <a:schemeClr val="lt1"/>
                </a:solidFill>
                <a:latin typeface="Arial"/>
                <a:ea typeface="Arial"/>
                <a:cs typeface="Arial"/>
                <a:sym typeface="Arial"/>
              </a:rPr>
              <a:t>The “2 </a:t>
            </a:r>
            <a:r>
              <a:rPr lang="ga-IE" sz="1400" dirty="0" err="1">
                <a:solidFill>
                  <a:schemeClr val="lt1"/>
                </a:solidFill>
                <a:latin typeface="Arial"/>
                <a:ea typeface="Arial"/>
                <a:cs typeface="Arial"/>
                <a:sym typeface="Arial"/>
              </a:rPr>
              <a:t>stars</a:t>
            </a:r>
            <a:r>
              <a:rPr lang="ga-IE" sz="1400" dirty="0">
                <a:solidFill>
                  <a:schemeClr val="lt1"/>
                </a:solidFill>
                <a:latin typeface="Arial"/>
                <a:ea typeface="Arial"/>
                <a:cs typeface="Arial"/>
                <a:sym typeface="Arial"/>
              </a:rPr>
              <a:t> &amp; a </a:t>
            </a:r>
            <a:r>
              <a:rPr lang="ga-IE" sz="1400" dirty="0" err="1">
                <a:solidFill>
                  <a:schemeClr val="lt1"/>
                </a:solidFill>
                <a:latin typeface="Arial"/>
                <a:ea typeface="Arial"/>
                <a:cs typeface="Arial"/>
                <a:sym typeface="Arial"/>
              </a:rPr>
              <a:t>wish</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system</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will</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be</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used</a:t>
            </a:r>
            <a:r>
              <a:rPr lang="ga-IE" sz="1400" dirty="0">
                <a:solidFill>
                  <a:schemeClr val="lt1"/>
                </a:solidFill>
                <a:latin typeface="Arial"/>
                <a:ea typeface="Arial"/>
                <a:cs typeface="Arial"/>
                <a:sym typeface="Arial"/>
              </a:rPr>
              <a:t> as a </a:t>
            </a:r>
            <a:r>
              <a:rPr lang="ga-IE" sz="1400" dirty="0" err="1">
                <a:solidFill>
                  <a:schemeClr val="lt1"/>
                </a:solidFill>
                <a:latin typeface="Arial"/>
                <a:ea typeface="Arial"/>
                <a:cs typeface="Arial"/>
                <a:sym typeface="Arial"/>
              </a:rPr>
              <a:t>positive</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approach</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to</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peer</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and</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self-asses</a:t>
            </a:r>
            <a:r>
              <a:rPr lang="en-GB" sz="1400" dirty="0">
                <a:solidFill>
                  <a:schemeClr val="lt1"/>
                </a:solidFill>
                <a:latin typeface="Arial"/>
                <a:ea typeface="Arial"/>
                <a:cs typeface="Arial"/>
                <a:sym typeface="Arial"/>
              </a:rPr>
              <a:t>s</a:t>
            </a:r>
            <a:r>
              <a:rPr lang="ga-IE" sz="1400" dirty="0" err="1">
                <a:solidFill>
                  <a:schemeClr val="lt1"/>
                </a:solidFill>
                <a:latin typeface="Arial"/>
                <a:ea typeface="Arial"/>
                <a:cs typeface="Arial"/>
                <a:sym typeface="Arial"/>
              </a:rPr>
              <a:t>ment</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to</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celebrate</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the</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pupils</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achievements</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and</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encourage</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improvement</a:t>
            </a:r>
            <a:r>
              <a:rPr lang="ga-IE" sz="1400" dirty="0">
                <a:solidFill>
                  <a:schemeClr val="lt1"/>
                </a:solidFill>
                <a:latin typeface="Arial"/>
                <a:ea typeface="Arial"/>
                <a:cs typeface="Arial"/>
                <a:sym typeface="Arial"/>
              </a:rPr>
              <a:t> in </a:t>
            </a:r>
            <a:r>
              <a:rPr lang="ga-IE" sz="1400" dirty="0" err="1">
                <a:solidFill>
                  <a:schemeClr val="lt1"/>
                </a:solidFill>
                <a:latin typeface="Arial"/>
                <a:ea typeface="Arial"/>
                <a:cs typeface="Arial"/>
                <a:sym typeface="Arial"/>
              </a:rPr>
              <a:t>their</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written</a:t>
            </a:r>
            <a:r>
              <a:rPr lang="ga-IE" sz="1400" dirty="0">
                <a:solidFill>
                  <a:schemeClr val="lt1"/>
                </a:solidFill>
                <a:latin typeface="Arial"/>
                <a:ea typeface="Arial"/>
                <a:cs typeface="Arial"/>
                <a:sym typeface="Arial"/>
              </a:rPr>
              <a:t> </a:t>
            </a:r>
            <a:r>
              <a:rPr lang="ga-IE" sz="1400" dirty="0" err="1">
                <a:solidFill>
                  <a:schemeClr val="lt1"/>
                </a:solidFill>
                <a:latin typeface="Arial"/>
                <a:ea typeface="Arial"/>
                <a:cs typeface="Arial"/>
                <a:sym typeface="Arial"/>
              </a:rPr>
              <a:t>work</a:t>
            </a:r>
            <a:r>
              <a:rPr lang="ga-IE" sz="1400" dirty="0">
                <a:solidFill>
                  <a:schemeClr val="lt1"/>
                </a:solidFill>
                <a:latin typeface="Arial"/>
                <a:ea typeface="Arial"/>
                <a:cs typeface="Arial"/>
                <a:sym typeface="Arial"/>
              </a:rPr>
              <a:t>.</a:t>
            </a:r>
            <a:endParaRPr sz="1400" dirty="0">
              <a:solidFill>
                <a:schemeClr val="lt1"/>
              </a:solidFill>
              <a:latin typeface="Arial"/>
              <a:ea typeface="Arial"/>
              <a:cs typeface="Arial"/>
              <a:sym typeface="Arial"/>
            </a:endParaRPr>
          </a:p>
          <a:p>
            <a:pPr marL="0" lvl="0" indent="0" algn="l" rtl="0">
              <a:lnSpc>
                <a:spcPct val="90000"/>
              </a:lnSpc>
              <a:spcBef>
                <a:spcPts val="1200"/>
              </a:spcBef>
              <a:spcAft>
                <a:spcPts val="0"/>
              </a:spcAft>
              <a:buSzPts val="1200"/>
              <a:buNone/>
            </a:pPr>
            <a:endParaRPr sz="1400" dirty="0">
              <a:solidFill>
                <a:schemeClr val="lt1"/>
              </a:solidFill>
            </a:endParaRPr>
          </a:p>
          <a:p>
            <a:pPr marL="0" lvl="0" indent="0" algn="l" rtl="0">
              <a:lnSpc>
                <a:spcPct val="90000"/>
              </a:lnSpc>
              <a:spcBef>
                <a:spcPts val="1000"/>
              </a:spcBef>
              <a:spcAft>
                <a:spcPts val="0"/>
              </a:spcAft>
              <a:buSzPts val="1200"/>
              <a:buNone/>
            </a:pPr>
            <a:endParaRPr sz="1500" dirty="0"/>
          </a:p>
        </p:txBody>
      </p:sp>
      <p:sp>
        <p:nvSpPr>
          <p:cNvPr id="196" name="Google Shape;196;p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46666"/>
            </a:srgbClr>
          </a:solidFill>
          <a:ln>
            <a:noFill/>
          </a:ln>
        </p:spPr>
      </p:sp>
      <p:sp>
        <p:nvSpPr>
          <p:cNvPr id="197" name="Google Shape;197;p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98" name="Google Shape;198;p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9" name="Google Shape;199;p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3"/>
        <p:cNvGrpSpPr/>
        <p:nvPr/>
      </p:nvGrpSpPr>
      <p:grpSpPr>
        <a:xfrm>
          <a:off x="0" y="0"/>
          <a:ext cx="0" cy="0"/>
          <a:chOff x="0" y="0"/>
          <a:chExt cx="0" cy="0"/>
        </a:xfrm>
      </p:grpSpPr>
      <p:pic>
        <p:nvPicPr>
          <p:cNvPr id="204" name="Google Shape;204;p7"/>
          <p:cNvPicPr preferRelativeResize="0"/>
          <p:nvPr/>
        </p:nvPicPr>
        <p:blipFill rotWithShape="1">
          <a:blip r:embed="rId3">
            <a:alphaModFix/>
          </a:blip>
          <a:srcRect t="27216" b="16533"/>
          <a:stretch/>
        </p:blipFill>
        <p:spPr>
          <a:xfrm>
            <a:off x="1" y="10"/>
            <a:ext cx="12192000" cy="6857990"/>
          </a:xfrm>
          <a:prstGeom prst="rect">
            <a:avLst/>
          </a:prstGeom>
          <a:noFill/>
          <a:ln>
            <a:noFill/>
          </a:ln>
        </p:spPr>
      </p:pic>
      <p:sp>
        <p:nvSpPr>
          <p:cNvPr id="205" name="Google Shape;205;p7"/>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1624188" y="0"/>
            <a:ext cx="9372600" cy="6858000"/>
          </a:xfrm>
          <a:prstGeom prst="parallelogram">
            <a:avLst>
              <a:gd name="adj" fmla="val 14937"/>
            </a:avLst>
          </a:prstGeom>
          <a:solidFill>
            <a:schemeClr val="dk1">
              <a:alpha val="8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207" name="Google Shape;207;p7"/>
          <p:cNvCxnSpPr/>
          <p:nvPr/>
        </p:nvCxnSpPr>
        <p:spPr>
          <a:xfrm>
            <a:off x="9371012" y="0"/>
            <a:ext cx="1219200" cy="6858000"/>
          </a:xfrm>
          <a:prstGeom prst="straightConnector1">
            <a:avLst/>
          </a:prstGeom>
          <a:noFill/>
          <a:ln w="9525" cap="flat" cmpd="sng">
            <a:solidFill>
              <a:schemeClr val="dk1"/>
            </a:solidFill>
            <a:prstDash val="solid"/>
            <a:round/>
            <a:headEnd type="none" w="sm" len="sm"/>
            <a:tailEnd type="none" w="sm" len="sm"/>
          </a:ln>
        </p:spPr>
      </p:cxnSp>
      <p:cxnSp>
        <p:nvCxnSpPr>
          <p:cNvPr id="208" name="Google Shape;208;p7"/>
          <p:cNvCxnSpPr/>
          <p:nvPr/>
        </p:nvCxnSpPr>
        <p:spPr>
          <a:xfrm flipH="1">
            <a:off x="7425267" y="3681413"/>
            <a:ext cx="4763558" cy="3176587"/>
          </a:xfrm>
          <a:prstGeom prst="straightConnector1">
            <a:avLst/>
          </a:prstGeom>
          <a:noFill/>
          <a:ln w="9525" cap="flat" cmpd="sng">
            <a:solidFill>
              <a:schemeClr val="dk1"/>
            </a:solidFill>
            <a:prstDash val="solid"/>
            <a:round/>
            <a:headEnd type="none" w="sm" len="sm"/>
            <a:tailEnd type="none" w="sm" len="sm"/>
          </a:ln>
        </p:spPr>
      </p:cxnSp>
      <p:sp>
        <p:nvSpPr>
          <p:cNvPr id="209" name="Google Shape;209;p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10" name="Google Shape;210;p7"/>
          <p:cNvSpPr txBox="1">
            <a:spLocks noGrp="1"/>
          </p:cNvSpPr>
          <p:nvPr>
            <p:ph type="title"/>
          </p:nvPr>
        </p:nvSpPr>
        <p:spPr>
          <a:xfrm>
            <a:off x="2852023" y="330820"/>
            <a:ext cx="6487955"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ga-IE" dirty="0"/>
              <a:t>Uimhearthacht- </a:t>
            </a:r>
            <a:r>
              <a:rPr lang="ga-IE" dirty="0" err="1"/>
              <a:t>Numeracy</a:t>
            </a:r>
            <a:r>
              <a:rPr lang="ga-IE" dirty="0"/>
              <a:t> </a:t>
            </a:r>
            <a:endParaRPr dirty="0"/>
          </a:p>
        </p:txBody>
      </p:sp>
      <p:sp>
        <p:nvSpPr>
          <p:cNvPr id="211" name="Google Shape;211;p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12" name="Google Shape;212;p7"/>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txBox="1">
            <a:spLocks noGrp="1"/>
          </p:cNvSpPr>
          <p:nvPr>
            <p:ph type="body" idx="1"/>
          </p:nvPr>
        </p:nvSpPr>
        <p:spPr>
          <a:xfrm>
            <a:off x="2233193" y="962040"/>
            <a:ext cx="7683108" cy="566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FF9900"/>
              </a:buClr>
              <a:buSzPts val="1440"/>
              <a:buChar char="►"/>
            </a:pPr>
            <a:r>
              <a:rPr lang="ga-IE" dirty="0">
                <a:solidFill>
                  <a:srgbClr val="FF9900"/>
                </a:solidFill>
                <a:highlight>
                  <a:schemeClr val="dk1"/>
                </a:highlight>
              </a:rPr>
              <a:t>The </a:t>
            </a:r>
            <a:r>
              <a:rPr lang="ga-IE" dirty="0" err="1">
                <a:solidFill>
                  <a:srgbClr val="FF9900"/>
                </a:solidFill>
                <a:highlight>
                  <a:schemeClr val="dk1"/>
                </a:highlight>
              </a:rPr>
              <a:t>month</a:t>
            </a:r>
            <a:r>
              <a:rPr lang="ga-IE" dirty="0">
                <a:solidFill>
                  <a:srgbClr val="FF9900"/>
                </a:solidFill>
                <a:highlight>
                  <a:schemeClr val="dk1"/>
                </a:highlight>
              </a:rPr>
              <a:t> </a:t>
            </a:r>
            <a:r>
              <a:rPr lang="ga-IE" dirty="0" err="1">
                <a:solidFill>
                  <a:srgbClr val="FF9900"/>
                </a:solidFill>
                <a:highlight>
                  <a:schemeClr val="dk1"/>
                </a:highlight>
              </a:rPr>
              <a:t>of</a:t>
            </a:r>
            <a:r>
              <a:rPr lang="ga-IE" dirty="0">
                <a:solidFill>
                  <a:srgbClr val="FF9900"/>
                </a:solidFill>
                <a:highlight>
                  <a:schemeClr val="dk1"/>
                </a:highlight>
              </a:rPr>
              <a:t> </a:t>
            </a:r>
            <a:r>
              <a:rPr lang="ga-IE" dirty="0" err="1">
                <a:solidFill>
                  <a:srgbClr val="FF9900"/>
                </a:solidFill>
                <a:highlight>
                  <a:schemeClr val="dk1"/>
                </a:highlight>
              </a:rPr>
              <a:t>September</a:t>
            </a:r>
            <a:r>
              <a:rPr lang="ga-IE" dirty="0">
                <a:solidFill>
                  <a:srgbClr val="FF9900"/>
                </a:solidFill>
                <a:highlight>
                  <a:schemeClr val="dk1"/>
                </a:highlight>
              </a:rPr>
              <a:t> is </a:t>
            </a:r>
            <a:r>
              <a:rPr lang="ga-IE" dirty="0" err="1">
                <a:solidFill>
                  <a:srgbClr val="FF9900"/>
                </a:solidFill>
                <a:highlight>
                  <a:schemeClr val="dk1"/>
                </a:highlight>
              </a:rPr>
              <a:t>spent</a:t>
            </a:r>
            <a:r>
              <a:rPr lang="ga-IE" dirty="0">
                <a:solidFill>
                  <a:srgbClr val="FF9900"/>
                </a:solidFill>
                <a:highlight>
                  <a:schemeClr val="dk1"/>
                </a:highlight>
              </a:rPr>
              <a:t> </a:t>
            </a:r>
            <a:r>
              <a:rPr lang="ga-IE" dirty="0" err="1">
                <a:solidFill>
                  <a:srgbClr val="FF9900"/>
                </a:solidFill>
                <a:highlight>
                  <a:schemeClr val="dk1"/>
                </a:highlight>
              </a:rPr>
              <a:t>revising</a:t>
            </a:r>
            <a:r>
              <a:rPr lang="ga-IE" dirty="0">
                <a:solidFill>
                  <a:srgbClr val="FF9900"/>
                </a:solidFill>
                <a:highlight>
                  <a:schemeClr val="dk1"/>
                </a:highlight>
              </a:rPr>
              <a:t> </a:t>
            </a:r>
            <a:r>
              <a:rPr lang="ga-IE" dirty="0" err="1">
                <a:solidFill>
                  <a:srgbClr val="FF9900"/>
                </a:solidFill>
                <a:highlight>
                  <a:schemeClr val="dk1"/>
                </a:highlight>
              </a:rPr>
              <a:t>the</a:t>
            </a:r>
            <a:r>
              <a:rPr lang="ga-IE" dirty="0">
                <a:solidFill>
                  <a:srgbClr val="FF9900"/>
                </a:solidFill>
                <a:highlight>
                  <a:schemeClr val="dk1"/>
                </a:highlight>
              </a:rPr>
              <a:t> </a:t>
            </a:r>
            <a:r>
              <a:rPr lang="ga-IE" dirty="0" err="1">
                <a:solidFill>
                  <a:srgbClr val="FF9900"/>
                </a:solidFill>
                <a:highlight>
                  <a:schemeClr val="dk1"/>
                </a:highlight>
              </a:rPr>
              <a:t>four</a:t>
            </a:r>
            <a:r>
              <a:rPr lang="ga-IE" dirty="0">
                <a:solidFill>
                  <a:srgbClr val="FF9900"/>
                </a:solidFill>
                <a:highlight>
                  <a:schemeClr val="dk1"/>
                </a:highlight>
              </a:rPr>
              <a:t> main </a:t>
            </a:r>
            <a:r>
              <a:rPr lang="ga-IE" dirty="0" err="1">
                <a:solidFill>
                  <a:srgbClr val="FF9900"/>
                </a:solidFill>
                <a:highlight>
                  <a:schemeClr val="dk1"/>
                </a:highlight>
              </a:rPr>
              <a:t>operations</a:t>
            </a:r>
            <a:r>
              <a:rPr lang="ga-IE" dirty="0">
                <a:solidFill>
                  <a:srgbClr val="FF9900"/>
                </a:solidFill>
                <a:highlight>
                  <a:schemeClr val="dk1"/>
                </a:highlight>
              </a:rPr>
              <a:t>: </a:t>
            </a:r>
            <a:r>
              <a:rPr lang="ga-IE" dirty="0" err="1">
                <a:solidFill>
                  <a:srgbClr val="FF9900"/>
                </a:solidFill>
                <a:highlight>
                  <a:schemeClr val="dk1"/>
                </a:highlight>
              </a:rPr>
              <a:t>adding</a:t>
            </a:r>
            <a:r>
              <a:rPr lang="ga-IE" dirty="0">
                <a:solidFill>
                  <a:srgbClr val="FF9900"/>
                </a:solidFill>
                <a:highlight>
                  <a:schemeClr val="dk1"/>
                </a:highlight>
              </a:rPr>
              <a:t>, </a:t>
            </a:r>
            <a:r>
              <a:rPr lang="ga-IE" dirty="0" err="1">
                <a:solidFill>
                  <a:srgbClr val="FF9900"/>
                </a:solidFill>
                <a:highlight>
                  <a:schemeClr val="dk1"/>
                </a:highlight>
              </a:rPr>
              <a:t>subtracting</a:t>
            </a:r>
            <a:r>
              <a:rPr lang="ga-IE" dirty="0">
                <a:solidFill>
                  <a:srgbClr val="FF9900"/>
                </a:solidFill>
                <a:highlight>
                  <a:schemeClr val="dk1"/>
                </a:highlight>
              </a:rPr>
              <a:t>, </a:t>
            </a:r>
            <a:r>
              <a:rPr lang="ga-IE" dirty="0" err="1">
                <a:solidFill>
                  <a:srgbClr val="FF9900"/>
                </a:solidFill>
                <a:highlight>
                  <a:schemeClr val="dk1"/>
                </a:highlight>
              </a:rPr>
              <a:t>multiplying</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dividing</a:t>
            </a:r>
            <a:r>
              <a:rPr lang="ga-IE" dirty="0">
                <a:solidFill>
                  <a:srgbClr val="FF9900"/>
                </a:solidFill>
                <a:highlight>
                  <a:schemeClr val="dk1"/>
                </a:highlight>
              </a:rPr>
              <a:t>. </a:t>
            </a:r>
            <a:endParaRPr dirty="0">
              <a:solidFill>
                <a:srgbClr val="FF9900"/>
              </a:solidFill>
              <a:highlight>
                <a:schemeClr val="dk1"/>
              </a:highlight>
            </a:endParaRPr>
          </a:p>
          <a:p>
            <a:pPr marL="342900" lvl="0" indent="-342900" algn="l" rtl="0">
              <a:spcBef>
                <a:spcPts val="1000"/>
              </a:spcBef>
              <a:spcAft>
                <a:spcPts val="0"/>
              </a:spcAft>
              <a:buClr>
                <a:srgbClr val="FF9900"/>
              </a:buClr>
              <a:buSzPts val="1440"/>
              <a:buChar char="►"/>
            </a:pPr>
            <a:r>
              <a:rPr lang="ga-IE" dirty="0">
                <a:solidFill>
                  <a:srgbClr val="FF9900"/>
                </a:solidFill>
                <a:highlight>
                  <a:schemeClr val="dk1"/>
                </a:highlight>
              </a:rPr>
              <a:t>The </a:t>
            </a:r>
            <a:r>
              <a:rPr lang="ga-IE" dirty="0" err="1">
                <a:solidFill>
                  <a:srgbClr val="FF9900"/>
                </a:solidFill>
                <a:highlight>
                  <a:schemeClr val="dk1"/>
                </a:highlight>
              </a:rPr>
              <a:t>children</a:t>
            </a:r>
            <a:r>
              <a:rPr lang="ga-IE" dirty="0">
                <a:solidFill>
                  <a:srgbClr val="FF9900"/>
                </a:solidFill>
                <a:highlight>
                  <a:schemeClr val="dk1"/>
                </a:highlight>
              </a:rPr>
              <a:t> </a:t>
            </a:r>
            <a:r>
              <a:rPr lang="ga-IE" dirty="0" err="1">
                <a:solidFill>
                  <a:srgbClr val="FF9900"/>
                </a:solidFill>
                <a:highlight>
                  <a:schemeClr val="dk1"/>
                </a:highlight>
              </a:rPr>
              <a:t>will</a:t>
            </a:r>
            <a:r>
              <a:rPr lang="ga-IE" dirty="0">
                <a:solidFill>
                  <a:srgbClr val="FF9900"/>
                </a:solidFill>
                <a:highlight>
                  <a:schemeClr val="dk1"/>
                </a:highlight>
              </a:rPr>
              <a:t> </a:t>
            </a:r>
            <a:r>
              <a:rPr lang="ga-IE" dirty="0" err="1">
                <a:solidFill>
                  <a:srgbClr val="FF9900"/>
                </a:solidFill>
                <a:highlight>
                  <a:schemeClr val="dk1"/>
                </a:highlight>
              </a:rPr>
              <a:t>be</a:t>
            </a:r>
            <a:r>
              <a:rPr lang="ga-IE" dirty="0">
                <a:solidFill>
                  <a:srgbClr val="FF9900"/>
                </a:solidFill>
                <a:highlight>
                  <a:schemeClr val="dk1"/>
                </a:highlight>
              </a:rPr>
              <a:t> </a:t>
            </a:r>
            <a:r>
              <a:rPr lang="ga-IE" dirty="0" err="1">
                <a:solidFill>
                  <a:srgbClr val="FF9900"/>
                </a:solidFill>
                <a:highlight>
                  <a:schemeClr val="dk1"/>
                </a:highlight>
              </a:rPr>
              <a:t>expected</a:t>
            </a:r>
            <a:r>
              <a:rPr lang="ga-IE" dirty="0">
                <a:solidFill>
                  <a:srgbClr val="FF9900"/>
                </a:solidFill>
                <a:highlight>
                  <a:schemeClr val="dk1"/>
                </a:highlight>
              </a:rPr>
              <a:t> </a:t>
            </a:r>
            <a:r>
              <a:rPr lang="ga-IE" dirty="0" err="1">
                <a:solidFill>
                  <a:srgbClr val="FF9900"/>
                </a:solidFill>
                <a:highlight>
                  <a:schemeClr val="dk1"/>
                </a:highlight>
              </a:rPr>
              <a:t>to</a:t>
            </a:r>
            <a:r>
              <a:rPr lang="ga-IE" dirty="0">
                <a:solidFill>
                  <a:srgbClr val="FF9900"/>
                </a:solidFill>
                <a:highlight>
                  <a:schemeClr val="dk1"/>
                </a:highlight>
              </a:rPr>
              <a:t> </a:t>
            </a:r>
            <a:r>
              <a:rPr lang="ga-IE" dirty="0" err="1">
                <a:solidFill>
                  <a:srgbClr val="FF9900"/>
                </a:solidFill>
                <a:highlight>
                  <a:schemeClr val="dk1"/>
                </a:highlight>
              </a:rPr>
              <a:t>plan</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organise</a:t>
            </a:r>
            <a:r>
              <a:rPr lang="ga-IE" dirty="0">
                <a:solidFill>
                  <a:srgbClr val="FF9900"/>
                </a:solidFill>
                <a:highlight>
                  <a:schemeClr val="dk1"/>
                </a:highlight>
              </a:rPr>
              <a:t> </a:t>
            </a:r>
            <a:r>
              <a:rPr lang="ga-IE" dirty="0" err="1">
                <a:solidFill>
                  <a:srgbClr val="FF9900"/>
                </a:solidFill>
                <a:highlight>
                  <a:schemeClr val="dk1"/>
                </a:highlight>
              </a:rPr>
              <a:t>their</a:t>
            </a:r>
            <a:r>
              <a:rPr lang="ga-IE" dirty="0">
                <a:solidFill>
                  <a:srgbClr val="FF9900"/>
                </a:solidFill>
                <a:highlight>
                  <a:schemeClr val="dk1"/>
                </a:highlight>
              </a:rPr>
              <a:t> </a:t>
            </a:r>
            <a:r>
              <a:rPr lang="ga-IE" dirty="0" err="1">
                <a:solidFill>
                  <a:srgbClr val="FF9900"/>
                </a:solidFill>
                <a:highlight>
                  <a:schemeClr val="dk1"/>
                </a:highlight>
              </a:rPr>
              <a:t>work</a:t>
            </a:r>
            <a:r>
              <a:rPr lang="ga-IE" dirty="0">
                <a:solidFill>
                  <a:srgbClr val="FF9900"/>
                </a:solidFill>
                <a:highlight>
                  <a:schemeClr val="dk1"/>
                </a:highlight>
              </a:rPr>
              <a:t>, </a:t>
            </a:r>
            <a:r>
              <a:rPr lang="ga-IE" dirty="0" err="1">
                <a:solidFill>
                  <a:srgbClr val="FF9900"/>
                </a:solidFill>
                <a:highlight>
                  <a:schemeClr val="dk1"/>
                </a:highlight>
              </a:rPr>
              <a:t>select</a:t>
            </a:r>
            <a:r>
              <a:rPr lang="ga-IE" dirty="0">
                <a:solidFill>
                  <a:srgbClr val="FF9900"/>
                </a:solidFill>
                <a:highlight>
                  <a:schemeClr val="dk1"/>
                </a:highlight>
              </a:rPr>
              <a:t> </a:t>
            </a:r>
            <a:r>
              <a:rPr lang="ga-IE" dirty="0" err="1">
                <a:solidFill>
                  <a:srgbClr val="FF9900"/>
                </a:solidFill>
                <a:highlight>
                  <a:schemeClr val="dk1"/>
                </a:highlight>
              </a:rPr>
              <a:t>appropriate</a:t>
            </a:r>
            <a:r>
              <a:rPr lang="ga-IE" dirty="0">
                <a:solidFill>
                  <a:srgbClr val="FF9900"/>
                </a:solidFill>
                <a:highlight>
                  <a:schemeClr val="dk1"/>
                </a:highlight>
              </a:rPr>
              <a:t> </a:t>
            </a:r>
            <a:r>
              <a:rPr lang="ga-IE" dirty="0" err="1">
                <a:solidFill>
                  <a:srgbClr val="FF9900"/>
                </a:solidFill>
                <a:highlight>
                  <a:schemeClr val="dk1"/>
                </a:highlight>
              </a:rPr>
              <a:t>equipment</a:t>
            </a:r>
            <a:r>
              <a:rPr lang="ga-IE" dirty="0">
                <a:solidFill>
                  <a:srgbClr val="FF9900"/>
                </a:solidFill>
                <a:highlight>
                  <a:schemeClr val="dk1"/>
                </a:highlight>
              </a:rPr>
              <a:t>, </a:t>
            </a:r>
            <a:r>
              <a:rPr lang="ga-IE" dirty="0" err="1">
                <a:solidFill>
                  <a:srgbClr val="FF9900"/>
                </a:solidFill>
                <a:highlight>
                  <a:schemeClr val="dk1"/>
                </a:highlight>
              </a:rPr>
              <a:t>develop</a:t>
            </a:r>
            <a:r>
              <a:rPr lang="ga-IE" dirty="0">
                <a:solidFill>
                  <a:srgbClr val="FF9900"/>
                </a:solidFill>
                <a:highlight>
                  <a:schemeClr val="dk1"/>
                </a:highlight>
              </a:rPr>
              <a:t> </a:t>
            </a:r>
            <a:r>
              <a:rPr lang="ga-IE" dirty="0" err="1">
                <a:solidFill>
                  <a:srgbClr val="FF9900"/>
                </a:solidFill>
                <a:highlight>
                  <a:schemeClr val="dk1"/>
                </a:highlight>
              </a:rPr>
              <a:t>their</a:t>
            </a:r>
            <a:r>
              <a:rPr lang="ga-IE" dirty="0">
                <a:solidFill>
                  <a:srgbClr val="FF9900"/>
                </a:solidFill>
                <a:highlight>
                  <a:schemeClr val="dk1"/>
                </a:highlight>
              </a:rPr>
              <a:t> </a:t>
            </a:r>
            <a:r>
              <a:rPr lang="ga-IE" dirty="0" err="1">
                <a:solidFill>
                  <a:srgbClr val="FF9900"/>
                </a:solidFill>
                <a:highlight>
                  <a:schemeClr val="dk1"/>
                </a:highlight>
              </a:rPr>
              <a:t>use</a:t>
            </a:r>
            <a:r>
              <a:rPr lang="ga-IE" dirty="0">
                <a:solidFill>
                  <a:srgbClr val="FF9900"/>
                </a:solidFill>
                <a:highlight>
                  <a:schemeClr val="dk1"/>
                </a:highlight>
              </a:rPr>
              <a:t> </a:t>
            </a:r>
            <a:r>
              <a:rPr lang="ga-IE" dirty="0" err="1">
                <a:solidFill>
                  <a:srgbClr val="FF9900"/>
                </a:solidFill>
                <a:highlight>
                  <a:schemeClr val="dk1"/>
                </a:highlight>
              </a:rPr>
              <a:t>of</a:t>
            </a:r>
            <a:r>
              <a:rPr lang="ga-IE" dirty="0">
                <a:solidFill>
                  <a:srgbClr val="FF9900"/>
                </a:solidFill>
                <a:highlight>
                  <a:schemeClr val="dk1"/>
                </a:highlight>
              </a:rPr>
              <a:t> </a:t>
            </a:r>
            <a:r>
              <a:rPr lang="ga-IE" dirty="0" err="1">
                <a:solidFill>
                  <a:srgbClr val="FF9900"/>
                </a:solidFill>
                <a:highlight>
                  <a:schemeClr val="dk1"/>
                </a:highlight>
              </a:rPr>
              <a:t>mathematical</a:t>
            </a:r>
            <a:r>
              <a:rPr lang="ga-IE" dirty="0">
                <a:solidFill>
                  <a:srgbClr val="FF9900"/>
                </a:solidFill>
                <a:highlight>
                  <a:schemeClr val="dk1"/>
                </a:highlight>
              </a:rPr>
              <a:t> </a:t>
            </a:r>
            <a:r>
              <a:rPr lang="ga-IE" dirty="0" err="1">
                <a:solidFill>
                  <a:srgbClr val="FF9900"/>
                </a:solidFill>
                <a:highlight>
                  <a:schemeClr val="dk1"/>
                </a:highlight>
              </a:rPr>
              <a:t>language</a:t>
            </a:r>
            <a:r>
              <a:rPr lang="ga-IE" dirty="0">
                <a:solidFill>
                  <a:srgbClr val="FF9900"/>
                </a:solidFill>
                <a:highlight>
                  <a:schemeClr val="dk1"/>
                </a:highlight>
              </a:rPr>
              <a:t>, </a:t>
            </a:r>
            <a:r>
              <a:rPr lang="ga-IE" dirty="0" err="1">
                <a:solidFill>
                  <a:srgbClr val="FF9900"/>
                </a:solidFill>
                <a:highlight>
                  <a:schemeClr val="dk1"/>
                </a:highlight>
              </a:rPr>
              <a:t>analyse</a:t>
            </a:r>
            <a:r>
              <a:rPr lang="ga-IE" dirty="0">
                <a:solidFill>
                  <a:srgbClr val="FF9900"/>
                </a:solidFill>
                <a:highlight>
                  <a:schemeClr val="dk1"/>
                </a:highlight>
              </a:rPr>
              <a:t> </a:t>
            </a:r>
            <a:r>
              <a:rPr lang="ga-IE" dirty="0" err="1">
                <a:solidFill>
                  <a:srgbClr val="FF9900"/>
                </a:solidFill>
                <a:highlight>
                  <a:schemeClr val="dk1"/>
                </a:highlight>
              </a:rPr>
              <a:t>their</a:t>
            </a:r>
            <a:r>
              <a:rPr lang="ga-IE" dirty="0">
                <a:solidFill>
                  <a:srgbClr val="FF9900"/>
                </a:solidFill>
                <a:highlight>
                  <a:schemeClr val="dk1"/>
                </a:highlight>
              </a:rPr>
              <a:t> </a:t>
            </a:r>
            <a:r>
              <a:rPr lang="ga-IE" dirty="0" err="1">
                <a:solidFill>
                  <a:srgbClr val="FF9900"/>
                </a:solidFill>
                <a:highlight>
                  <a:schemeClr val="dk1"/>
                </a:highlight>
              </a:rPr>
              <a:t>work</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present</a:t>
            </a:r>
            <a:r>
              <a:rPr lang="ga-IE" dirty="0">
                <a:solidFill>
                  <a:srgbClr val="FF9900"/>
                </a:solidFill>
                <a:highlight>
                  <a:schemeClr val="dk1"/>
                </a:highlight>
              </a:rPr>
              <a:t> </a:t>
            </a:r>
            <a:r>
              <a:rPr lang="ga-IE" dirty="0" err="1">
                <a:solidFill>
                  <a:srgbClr val="FF9900"/>
                </a:solidFill>
                <a:highlight>
                  <a:schemeClr val="dk1"/>
                </a:highlight>
              </a:rPr>
              <a:t>their</a:t>
            </a:r>
            <a:r>
              <a:rPr lang="ga-IE" dirty="0">
                <a:solidFill>
                  <a:srgbClr val="FF9900"/>
                </a:solidFill>
                <a:highlight>
                  <a:schemeClr val="dk1"/>
                </a:highlight>
              </a:rPr>
              <a:t> </a:t>
            </a:r>
            <a:r>
              <a:rPr lang="ga-IE" dirty="0" err="1">
                <a:solidFill>
                  <a:srgbClr val="FF9900"/>
                </a:solidFill>
                <a:highlight>
                  <a:schemeClr val="dk1"/>
                </a:highlight>
              </a:rPr>
              <a:t>work</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findings</a:t>
            </a:r>
            <a:r>
              <a:rPr lang="ga-IE" dirty="0">
                <a:solidFill>
                  <a:srgbClr val="FF9900"/>
                </a:solidFill>
                <a:highlight>
                  <a:schemeClr val="dk1"/>
                </a:highlight>
              </a:rPr>
              <a:t> </a:t>
            </a:r>
            <a:r>
              <a:rPr lang="ga-IE" dirty="0" err="1">
                <a:solidFill>
                  <a:srgbClr val="FF9900"/>
                </a:solidFill>
                <a:highlight>
                  <a:schemeClr val="dk1"/>
                </a:highlight>
              </a:rPr>
              <a:t>clearly</a:t>
            </a:r>
            <a:r>
              <a:rPr lang="ga-IE" dirty="0">
                <a:solidFill>
                  <a:srgbClr val="FF9900"/>
                </a:solidFill>
                <a:highlight>
                  <a:schemeClr val="dk1"/>
                </a:highlight>
              </a:rPr>
              <a:t>.</a:t>
            </a:r>
            <a:endParaRPr dirty="0">
              <a:solidFill>
                <a:srgbClr val="FF9900"/>
              </a:solidFill>
              <a:highlight>
                <a:schemeClr val="dk1"/>
              </a:highlight>
            </a:endParaRPr>
          </a:p>
          <a:p>
            <a:pPr marL="342900" lvl="0" indent="0" algn="l" rtl="0">
              <a:spcBef>
                <a:spcPts val="1000"/>
              </a:spcBef>
              <a:spcAft>
                <a:spcPts val="0"/>
              </a:spcAft>
              <a:buNone/>
            </a:pPr>
            <a:r>
              <a:rPr lang="ga-IE" dirty="0" err="1">
                <a:solidFill>
                  <a:srgbClr val="FF9900"/>
                </a:solidFill>
                <a:highlight>
                  <a:schemeClr val="dk1"/>
                </a:highlight>
              </a:rPr>
              <a:t>Throughout</a:t>
            </a:r>
            <a:r>
              <a:rPr lang="ga-IE" dirty="0">
                <a:solidFill>
                  <a:srgbClr val="FF9900"/>
                </a:solidFill>
                <a:highlight>
                  <a:schemeClr val="dk1"/>
                </a:highlight>
              </a:rPr>
              <a:t> Rang a Sé </a:t>
            </a:r>
            <a:r>
              <a:rPr lang="ga-IE" dirty="0" err="1">
                <a:solidFill>
                  <a:srgbClr val="FF9900"/>
                </a:solidFill>
                <a:highlight>
                  <a:schemeClr val="dk1"/>
                </a:highlight>
              </a:rPr>
              <a:t>the</a:t>
            </a:r>
            <a:r>
              <a:rPr lang="ga-IE" dirty="0">
                <a:solidFill>
                  <a:srgbClr val="FF9900"/>
                </a:solidFill>
                <a:highlight>
                  <a:schemeClr val="dk1"/>
                </a:highlight>
              </a:rPr>
              <a:t> </a:t>
            </a:r>
            <a:r>
              <a:rPr lang="ga-IE" dirty="0" err="1">
                <a:solidFill>
                  <a:srgbClr val="FF9900"/>
                </a:solidFill>
                <a:highlight>
                  <a:schemeClr val="dk1"/>
                </a:highlight>
              </a:rPr>
              <a:t>children</a:t>
            </a:r>
            <a:r>
              <a:rPr lang="ga-IE" dirty="0">
                <a:solidFill>
                  <a:srgbClr val="FF9900"/>
                </a:solidFill>
                <a:highlight>
                  <a:schemeClr val="dk1"/>
                </a:highlight>
              </a:rPr>
              <a:t> </a:t>
            </a:r>
            <a:r>
              <a:rPr lang="ga-IE" dirty="0" err="1">
                <a:solidFill>
                  <a:srgbClr val="FF9900"/>
                </a:solidFill>
                <a:highlight>
                  <a:schemeClr val="dk1"/>
                </a:highlight>
              </a:rPr>
              <a:t>will</a:t>
            </a:r>
            <a:r>
              <a:rPr lang="ga-IE" dirty="0">
                <a:solidFill>
                  <a:srgbClr val="FF9900"/>
                </a:solidFill>
                <a:highlight>
                  <a:schemeClr val="dk1"/>
                </a:highlight>
              </a:rPr>
              <a:t> </a:t>
            </a:r>
            <a:r>
              <a:rPr lang="ga-IE" dirty="0" err="1">
                <a:solidFill>
                  <a:srgbClr val="FF9900"/>
                </a:solidFill>
                <a:highlight>
                  <a:schemeClr val="dk1"/>
                </a:highlight>
              </a:rPr>
              <a:t>develop</a:t>
            </a:r>
            <a:r>
              <a:rPr lang="ga-IE" dirty="0">
                <a:solidFill>
                  <a:srgbClr val="FF9900"/>
                </a:solidFill>
                <a:highlight>
                  <a:schemeClr val="dk1"/>
                </a:highlight>
              </a:rPr>
              <a:t> </a:t>
            </a:r>
            <a:r>
              <a:rPr lang="ga-IE" dirty="0" err="1">
                <a:solidFill>
                  <a:srgbClr val="FF9900"/>
                </a:solidFill>
                <a:highlight>
                  <a:schemeClr val="dk1"/>
                </a:highlight>
              </a:rPr>
              <a:t>their</a:t>
            </a:r>
            <a:r>
              <a:rPr lang="ga-IE" dirty="0">
                <a:solidFill>
                  <a:srgbClr val="FF9900"/>
                </a:solidFill>
                <a:highlight>
                  <a:schemeClr val="dk1"/>
                </a:highlight>
              </a:rPr>
              <a:t> </a:t>
            </a:r>
            <a:r>
              <a:rPr lang="ga-IE" dirty="0" err="1">
                <a:solidFill>
                  <a:srgbClr val="FF9900"/>
                </a:solidFill>
                <a:highlight>
                  <a:schemeClr val="dk1"/>
                </a:highlight>
              </a:rPr>
              <a:t>understanding</a:t>
            </a:r>
            <a:r>
              <a:rPr lang="ga-IE" dirty="0">
                <a:solidFill>
                  <a:srgbClr val="FF9900"/>
                </a:solidFill>
                <a:highlight>
                  <a:schemeClr val="dk1"/>
                </a:highlight>
              </a:rPr>
              <a:t> </a:t>
            </a:r>
            <a:r>
              <a:rPr lang="ga-IE" dirty="0" err="1">
                <a:solidFill>
                  <a:srgbClr val="FF9900"/>
                </a:solidFill>
                <a:highlight>
                  <a:schemeClr val="dk1"/>
                </a:highlight>
              </a:rPr>
              <a:t>of</a:t>
            </a:r>
            <a:r>
              <a:rPr lang="ga-IE" dirty="0">
                <a:solidFill>
                  <a:srgbClr val="FF9900"/>
                </a:solidFill>
                <a:highlight>
                  <a:schemeClr val="dk1"/>
                </a:highlight>
              </a:rPr>
              <a:t> </a:t>
            </a:r>
            <a:r>
              <a:rPr lang="ga-IE" dirty="0" err="1">
                <a:solidFill>
                  <a:srgbClr val="FF9900"/>
                </a:solidFill>
                <a:highlight>
                  <a:schemeClr val="dk1"/>
                </a:highlight>
              </a:rPr>
              <a:t>number</a:t>
            </a:r>
            <a:r>
              <a:rPr lang="ga-IE" dirty="0">
                <a:solidFill>
                  <a:srgbClr val="FF9900"/>
                </a:solidFill>
                <a:highlight>
                  <a:schemeClr val="dk1"/>
                </a:highlight>
              </a:rPr>
              <a:t>, </a:t>
            </a:r>
            <a:r>
              <a:rPr lang="ga-IE" dirty="0" err="1">
                <a:solidFill>
                  <a:srgbClr val="FF9900"/>
                </a:solidFill>
                <a:highlight>
                  <a:schemeClr val="dk1"/>
                </a:highlight>
              </a:rPr>
              <a:t>shape</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space</a:t>
            </a:r>
            <a:r>
              <a:rPr lang="ga-IE" dirty="0">
                <a:solidFill>
                  <a:srgbClr val="FF9900"/>
                </a:solidFill>
                <a:highlight>
                  <a:schemeClr val="dk1"/>
                </a:highlight>
              </a:rPr>
              <a:t> </a:t>
            </a:r>
            <a:r>
              <a:rPr lang="ga-IE" dirty="0" err="1">
                <a:solidFill>
                  <a:srgbClr val="FF9900"/>
                </a:solidFill>
                <a:highlight>
                  <a:schemeClr val="dk1"/>
                </a:highlight>
              </a:rPr>
              <a:t>and</a:t>
            </a:r>
            <a:r>
              <a:rPr lang="ga-IE" dirty="0">
                <a:solidFill>
                  <a:srgbClr val="FF9900"/>
                </a:solidFill>
                <a:highlight>
                  <a:schemeClr val="dk1"/>
                </a:highlight>
              </a:rPr>
              <a:t> </a:t>
            </a:r>
            <a:r>
              <a:rPr lang="ga-IE" dirty="0" err="1">
                <a:solidFill>
                  <a:srgbClr val="FF9900"/>
                </a:solidFill>
                <a:highlight>
                  <a:schemeClr val="dk1"/>
                </a:highlight>
              </a:rPr>
              <a:t>data</a:t>
            </a:r>
            <a:r>
              <a:rPr lang="ga-IE" dirty="0">
                <a:solidFill>
                  <a:srgbClr val="FF9900"/>
                </a:solidFill>
                <a:highlight>
                  <a:schemeClr val="dk1"/>
                </a:highlight>
              </a:rPr>
              <a:t> </a:t>
            </a:r>
            <a:r>
              <a:rPr lang="ga-IE" dirty="0" err="1">
                <a:solidFill>
                  <a:srgbClr val="FF9900"/>
                </a:solidFill>
                <a:highlight>
                  <a:schemeClr val="dk1"/>
                </a:highlight>
              </a:rPr>
              <a:t>handling</a:t>
            </a:r>
            <a:r>
              <a:rPr lang="ga-IE" dirty="0">
                <a:solidFill>
                  <a:srgbClr val="FF9900"/>
                </a:solidFill>
                <a:highlight>
                  <a:schemeClr val="dk1"/>
                </a:highlight>
              </a:rPr>
              <a:t>: </a:t>
            </a:r>
            <a:endParaRPr dirty="0">
              <a:solidFill>
                <a:srgbClr val="FF9900"/>
              </a:solidFill>
              <a:highlight>
                <a:schemeClr val="dk1"/>
              </a:highlight>
            </a:endParaRPr>
          </a:p>
          <a:p>
            <a:pPr marL="342900" lvl="0" indent="-342900" algn="l" rtl="0">
              <a:spcBef>
                <a:spcPts val="1000"/>
              </a:spcBef>
              <a:spcAft>
                <a:spcPts val="0"/>
              </a:spcAft>
              <a:buSzPts val="1440"/>
              <a:buChar char="►"/>
            </a:pPr>
            <a:r>
              <a:rPr lang="ga-IE" sz="1700" dirty="0" err="1"/>
              <a:t>Number</a:t>
            </a:r>
            <a:r>
              <a:rPr lang="ga-IE" dirty="0"/>
              <a:t>- </a:t>
            </a:r>
            <a:r>
              <a:rPr lang="ga-IE" sz="1500" dirty="0" err="1">
                <a:solidFill>
                  <a:schemeClr val="lt1"/>
                </a:solidFill>
                <a:latin typeface="Arial"/>
                <a:ea typeface="Arial"/>
                <a:cs typeface="Arial"/>
                <a:sym typeface="Arial"/>
              </a:rPr>
              <a:t>Increase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competence</a:t>
            </a:r>
            <a:r>
              <a:rPr lang="ga-IE" sz="1500" dirty="0">
                <a:solidFill>
                  <a:schemeClr val="lt1"/>
                </a:solidFill>
                <a:latin typeface="Arial"/>
                <a:ea typeface="Arial"/>
                <a:cs typeface="Arial"/>
                <a:sym typeface="Arial"/>
              </a:rPr>
              <a:t> in </a:t>
            </a:r>
            <a:r>
              <a:rPr lang="ga-IE" sz="1500" dirty="0" err="1">
                <a:solidFill>
                  <a:schemeClr val="lt1"/>
                </a:solidFill>
                <a:latin typeface="Arial"/>
                <a:ea typeface="Arial"/>
                <a:cs typeface="Arial"/>
                <a:sym typeface="Arial"/>
              </a:rPr>
              <a:t>dealing</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with</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whole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numbers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deepen</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knowledge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of</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place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value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develop</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knowledge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of</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fractions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percentages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understanding</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of</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negative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numbers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recognise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pattern</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relationships</a:t>
            </a:r>
            <a:r>
              <a:rPr lang="ga-IE" sz="1500" dirty="0">
                <a:solidFill>
                  <a:schemeClr val="lt1"/>
                </a:solidFill>
                <a:latin typeface="Arial"/>
                <a:ea typeface="Arial"/>
                <a:cs typeface="Arial"/>
                <a:sym typeface="Arial"/>
              </a:rPr>
              <a:t> in </a:t>
            </a:r>
            <a:r>
              <a:rPr lang="ga-IE" sz="1500" dirty="0" err="1">
                <a:solidFill>
                  <a:schemeClr val="lt1"/>
                </a:solidFill>
                <a:latin typeface="Arial"/>
                <a:ea typeface="Arial"/>
                <a:cs typeface="Arial"/>
                <a:sym typeface="Arial"/>
              </a:rPr>
              <a:t>number</a:t>
            </a:r>
            <a:r>
              <a:rPr lang="ga-IE" sz="1500" dirty="0">
                <a:solidFill>
                  <a:schemeClr val="lt1"/>
                </a:solidFill>
                <a:latin typeface="Arial"/>
                <a:ea typeface="Arial"/>
                <a:cs typeface="Arial"/>
                <a:sym typeface="Arial"/>
              </a:rPr>
              <a:t>, </a:t>
            </a:r>
            <a:r>
              <a:rPr lang="en-GB" sz="1500" dirty="0">
                <a:solidFill>
                  <a:schemeClr val="lt1"/>
                </a:solidFill>
                <a:latin typeface="Arial"/>
                <a:ea typeface="Arial"/>
                <a:cs typeface="Arial"/>
                <a:sym typeface="Arial"/>
              </a:rPr>
              <a:t>m</a:t>
            </a:r>
            <a:r>
              <a:rPr lang="ga-IE" sz="1500" dirty="0" err="1">
                <a:solidFill>
                  <a:schemeClr val="lt1"/>
                </a:solidFill>
                <a:latin typeface="Arial"/>
                <a:ea typeface="Arial"/>
                <a:cs typeface="Arial"/>
                <a:sym typeface="Arial"/>
              </a:rPr>
              <a:t>ultiplication</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tables</a:t>
            </a:r>
            <a:r>
              <a:rPr lang="ga-IE" sz="1500" dirty="0">
                <a:solidFill>
                  <a:schemeClr val="lt1"/>
                </a:solidFill>
                <a:latin typeface="Arial"/>
                <a:ea typeface="Arial"/>
                <a:cs typeface="Arial"/>
                <a:sym typeface="Arial"/>
              </a:rPr>
              <a:t>, </a:t>
            </a:r>
            <a:r>
              <a:rPr lang="en-GB" sz="1500" dirty="0">
                <a:solidFill>
                  <a:schemeClr val="lt1"/>
                </a:solidFill>
                <a:latin typeface="Arial"/>
                <a:ea typeface="Arial"/>
                <a:cs typeface="Arial"/>
                <a:sym typeface="Arial"/>
              </a:rPr>
              <a:t>d</a:t>
            </a:r>
            <a:r>
              <a:rPr lang="ga-IE" sz="1500" dirty="0" err="1">
                <a:solidFill>
                  <a:schemeClr val="lt1"/>
                </a:solidFill>
                <a:latin typeface="Arial"/>
                <a:ea typeface="Arial"/>
                <a:cs typeface="Arial"/>
                <a:sym typeface="Arial"/>
              </a:rPr>
              <a:t>evelop</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ability</a:t>
            </a:r>
            <a:r>
              <a:rPr lang="ga-IE" sz="1500" dirty="0">
                <a:solidFill>
                  <a:schemeClr val="lt1"/>
                </a:solidFill>
                <a:latin typeface="Arial"/>
                <a:ea typeface="Arial"/>
                <a:cs typeface="Arial"/>
                <a:sym typeface="Arial"/>
              </a:rPr>
              <a:t> in </a:t>
            </a:r>
            <a:r>
              <a:rPr lang="ga-IE" sz="1500" dirty="0" err="1">
                <a:solidFill>
                  <a:schemeClr val="lt1"/>
                </a:solidFill>
                <a:latin typeface="Arial"/>
                <a:ea typeface="Arial"/>
                <a:cs typeface="Arial"/>
                <a:sym typeface="Arial"/>
              </a:rPr>
              <a:t>using</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four</a:t>
            </a:r>
            <a:r>
              <a:rPr lang="ga-IE" sz="1500" dirty="0">
                <a:solidFill>
                  <a:schemeClr val="lt1"/>
                </a:solidFill>
                <a:latin typeface="Arial"/>
                <a:ea typeface="Arial"/>
                <a:cs typeface="Arial"/>
                <a:sym typeface="Arial"/>
              </a:rPr>
              <a:t> main </a:t>
            </a:r>
            <a:r>
              <a:rPr lang="ga-IE" sz="1500" dirty="0" err="1">
                <a:solidFill>
                  <a:schemeClr val="lt1"/>
                </a:solidFill>
                <a:latin typeface="Arial"/>
                <a:ea typeface="Arial"/>
                <a:cs typeface="Arial"/>
                <a:sym typeface="Arial"/>
              </a:rPr>
              <a:t>operations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show</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understanding</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of</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maths</a:t>
            </a:r>
            <a:r>
              <a:rPr lang="ga-IE" sz="1500" dirty="0">
                <a:solidFill>
                  <a:schemeClr val="lt1"/>
                </a:solidFill>
                <a:latin typeface="Arial"/>
                <a:ea typeface="Arial"/>
                <a:cs typeface="Arial"/>
                <a:sym typeface="Arial"/>
              </a:rPr>
              <a:t> in real-</a:t>
            </a:r>
            <a:r>
              <a:rPr lang="ga-IE" sz="1500" dirty="0" err="1">
                <a:solidFill>
                  <a:schemeClr val="lt1"/>
                </a:solidFill>
                <a:latin typeface="Arial"/>
                <a:ea typeface="Arial"/>
                <a:cs typeface="Arial"/>
                <a:sym typeface="Arial"/>
              </a:rPr>
              <a:t>life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problems</a:t>
            </a:r>
            <a:endParaRPr sz="1500" dirty="0">
              <a:solidFill>
                <a:schemeClr val="lt1"/>
              </a:solidFill>
            </a:endParaRPr>
          </a:p>
          <a:p>
            <a:pPr marL="342900" lvl="0" indent="-346710" algn="l" rtl="0">
              <a:spcBef>
                <a:spcPts val="1000"/>
              </a:spcBef>
              <a:spcAft>
                <a:spcPts val="0"/>
              </a:spcAft>
              <a:buClr>
                <a:schemeClr val="lt1"/>
              </a:buClr>
              <a:buSzPts val="1500"/>
              <a:buChar char="►"/>
            </a:pPr>
            <a:r>
              <a:rPr lang="ga-IE" sz="1716" dirty="0" err="1">
                <a:solidFill>
                  <a:schemeClr val="lt1"/>
                </a:solidFill>
              </a:rPr>
              <a:t>Shape</a:t>
            </a:r>
            <a:r>
              <a:rPr lang="ga-IE" sz="1716" dirty="0">
                <a:solidFill>
                  <a:schemeClr val="lt1"/>
                </a:solidFill>
              </a:rPr>
              <a:t> </a:t>
            </a:r>
            <a:r>
              <a:rPr lang="ga-IE" sz="1716" dirty="0" err="1">
                <a:solidFill>
                  <a:schemeClr val="lt1"/>
                </a:solidFill>
              </a:rPr>
              <a:t>and</a:t>
            </a:r>
            <a:r>
              <a:rPr lang="ga-IE" sz="1716" dirty="0">
                <a:solidFill>
                  <a:schemeClr val="lt1"/>
                </a:solidFill>
              </a:rPr>
              <a:t> </a:t>
            </a:r>
            <a:r>
              <a:rPr lang="ga-IE" sz="1716" dirty="0" err="1">
                <a:solidFill>
                  <a:schemeClr val="lt1"/>
                </a:solidFill>
              </a:rPr>
              <a:t>Shape</a:t>
            </a:r>
            <a:r>
              <a:rPr lang="ga-IE" sz="1500" dirty="0">
                <a:solidFill>
                  <a:schemeClr val="lt1"/>
                </a:solidFill>
              </a:rPr>
              <a:t> – 2D/ 3D </a:t>
            </a:r>
            <a:r>
              <a:rPr lang="ga-IE" sz="1500" dirty="0" err="1">
                <a:solidFill>
                  <a:schemeClr val="lt1"/>
                </a:solidFill>
              </a:rPr>
              <a:t>shapes</a:t>
            </a:r>
            <a:r>
              <a:rPr lang="ga-IE" sz="1500" dirty="0">
                <a:solidFill>
                  <a:schemeClr val="lt1"/>
                </a:solidFill>
              </a:rPr>
              <a:t>- </a:t>
            </a:r>
            <a:r>
              <a:rPr lang="ga-IE" sz="1500" dirty="0" err="1">
                <a:solidFill>
                  <a:schemeClr val="lt1"/>
                </a:solidFill>
                <a:latin typeface="Arial"/>
                <a:ea typeface="Arial"/>
                <a:cs typeface="Arial"/>
                <a:sym typeface="Arial"/>
              </a:rPr>
              <a:t>Construct</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describe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analyse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shapes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awareness</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of</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angle</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symmetry</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and</a:t>
            </a:r>
            <a:r>
              <a:rPr lang="ga-IE" sz="1500" dirty="0">
                <a:solidFill>
                  <a:schemeClr val="lt1"/>
                </a:solidFill>
                <a:latin typeface="Arial"/>
                <a:ea typeface="Arial"/>
                <a:cs typeface="Arial"/>
                <a:sym typeface="Arial"/>
              </a:rPr>
              <a:t> </a:t>
            </a:r>
            <a:r>
              <a:rPr lang="ga-IE" sz="1500" dirty="0" err="1">
                <a:solidFill>
                  <a:schemeClr val="lt1"/>
                </a:solidFill>
                <a:latin typeface="Arial"/>
                <a:ea typeface="Arial"/>
                <a:cs typeface="Arial"/>
                <a:sym typeface="Arial"/>
              </a:rPr>
              <a:t>co-ordinates</a:t>
            </a:r>
            <a:endParaRPr sz="1500" dirty="0">
              <a:solidFill>
                <a:schemeClr val="lt1"/>
              </a:solidFill>
            </a:endParaRPr>
          </a:p>
          <a:p>
            <a:pPr marL="342900" lvl="0" indent="-356235" algn="l" rtl="0">
              <a:spcBef>
                <a:spcPts val="1000"/>
              </a:spcBef>
              <a:spcAft>
                <a:spcPts val="0"/>
              </a:spcAft>
              <a:buClr>
                <a:schemeClr val="lt1"/>
              </a:buClr>
              <a:buSzPts val="1650"/>
              <a:buChar char="►"/>
            </a:pPr>
            <a:r>
              <a:rPr lang="ga-IE" sz="1700" dirty="0" err="1">
                <a:solidFill>
                  <a:schemeClr val="lt1"/>
                </a:solidFill>
              </a:rPr>
              <a:t>Data</a:t>
            </a:r>
            <a:r>
              <a:rPr lang="ga-IE" sz="1700" dirty="0">
                <a:solidFill>
                  <a:schemeClr val="lt1"/>
                </a:solidFill>
              </a:rPr>
              <a:t> </a:t>
            </a:r>
            <a:r>
              <a:rPr lang="ga-IE" sz="1700" dirty="0" err="1">
                <a:solidFill>
                  <a:schemeClr val="lt1"/>
                </a:solidFill>
              </a:rPr>
              <a:t>Handling</a:t>
            </a:r>
            <a:r>
              <a:rPr lang="ga-IE" sz="1650" dirty="0">
                <a:solidFill>
                  <a:schemeClr val="lt1"/>
                </a:solidFill>
              </a:rPr>
              <a:t>- </a:t>
            </a:r>
            <a:r>
              <a:rPr lang="ga-IE" sz="1600" dirty="0" err="1">
                <a:solidFill>
                  <a:schemeClr val="lt1"/>
                </a:solidFill>
              </a:rPr>
              <a:t>measurement</a:t>
            </a:r>
            <a:r>
              <a:rPr lang="ga-IE" sz="1600" dirty="0">
                <a:solidFill>
                  <a:schemeClr val="lt1"/>
                </a:solidFill>
              </a:rPr>
              <a:t>- </a:t>
            </a:r>
            <a:r>
              <a:rPr lang="ga-IE" sz="1600" dirty="0" err="1">
                <a:solidFill>
                  <a:schemeClr val="lt1"/>
                </a:solidFill>
              </a:rPr>
              <a:t>Length</a:t>
            </a:r>
            <a:r>
              <a:rPr lang="ga-IE" sz="1600" dirty="0">
                <a:solidFill>
                  <a:schemeClr val="lt1"/>
                </a:solidFill>
              </a:rPr>
              <a:t>, </a:t>
            </a:r>
            <a:r>
              <a:rPr lang="ga-IE" sz="1600" dirty="0" err="1">
                <a:solidFill>
                  <a:schemeClr val="lt1"/>
                </a:solidFill>
              </a:rPr>
              <a:t>weight</a:t>
            </a:r>
            <a:r>
              <a:rPr lang="ga-IE" sz="1600" dirty="0">
                <a:solidFill>
                  <a:schemeClr val="lt1"/>
                </a:solidFill>
              </a:rPr>
              <a:t>, </a:t>
            </a:r>
            <a:r>
              <a:rPr lang="ga-IE" sz="1600" dirty="0" err="1">
                <a:solidFill>
                  <a:schemeClr val="lt1"/>
                </a:solidFill>
              </a:rPr>
              <a:t>capacity</a:t>
            </a:r>
            <a:r>
              <a:rPr lang="ga-IE" sz="1600" dirty="0">
                <a:solidFill>
                  <a:schemeClr val="lt1"/>
                </a:solidFill>
              </a:rPr>
              <a:t>, </a:t>
            </a:r>
            <a:r>
              <a:rPr lang="ga-IE" sz="1600" dirty="0" err="1">
                <a:solidFill>
                  <a:schemeClr val="lt1"/>
                </a:solidFill>
              </a:rPr>
              <a:t>volume</a:t>
            </a:r>
            <a:r>
              <a:rPr lang="ga-IE" sz="1600" dirty="0">
                <a:solidFill>
                  <a:schemeClr val="lt1"/>
                </a:solidFill>
              </a:rPr>
              <a:t> </a:t>
            </a:r>
            <a:r>
              <a:rPr lang="ga-IE" sz="1600" dirty="0" err="1">
                <a:solidFill>
                  <a:schemeClr val="lt1"/>
                </a:solidFill>
              </a:rPr>
              <a:t>and</a:t>
            </a:r>
            <a:r>
              <a:rPr lang="ga-IE" sz="1600" dirty="0">
                <a:solidFill>
                  <a:schemeClr val="lt1"/>
                </a:solidFill>
              </a:rPr>
              <a:t> time</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Ability</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to</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convert</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metric</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units</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of</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measurement</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understand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the</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concept</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of</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scale</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Develop</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competence</a:t>
            </a:r>
            <a:r>
              <a:rPr lang="ga-IE" sz="1600" dirty="0">
                <a:solidFill>
                  <a:schemeClr val="lt1"/>
                </a:solidFill>
                <a:latin typeface="Arial"/>
                <a:ea typeface="Arial"/>
                <a:cs typeface="Arial"/>
                <a:sym typeface="Arial"/>
              </a:rPr>
              <a:t> in </a:t>
            </a:r>
            <a:r>
              <a:rPr lang="ga-IE" sz="1600" dirty="0" err="1">
                <a:solidFill>
                  <a:schemeClr val="lt1"/>
                </a:solidFill>
                <a:latin typeface="Arial"/>
                <a:ea typeface="Arial"/>
                <a:cs typeface="Arial"/>
                <a:sym typeface="Arial"/>
              </a:rPr>
              <a:t>dealing</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with</a:t>
            </a:r>
            <a:r>
              <a:rPr lang="ga-IE" sz="1600" dirty="0">
                <a:solidFill>
                  <a:schemeClr val="lt1"/>
                </a:solidFill>
                <a:latin typeface="Arial"/>
                <a:ea typeface="Arial"/>
                <a:cs typeface="Arial"/>
                <a:sym typeface="Arial"/>
              </a:rPr>
              <a:t> time, </a:t>
            </a:r>
            <a:r>
              <a:rPr lang="ga-IE" sz="1600" dirty="0" err="1">
                <a:solidFill>
                  <a:schemeClr val="lt1"/>
                </a:solidFill>
                <a:latin typeface="Arial"/>
                <a:ea typeface="Arial"/>
                <a:cs typeface="Arial"/>
                <a:sym typeface="Arial"/>
              </a:rPr>
              <a:t>ability</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to</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read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understand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data</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stored</a:t>
            </a:r>
            <a:r>
              <a:rPr lang="ga-IE" sz="1600" dirty="0">
                <a:solidFill>
                  <a:schemeClr val="lt1"/>
                </a:solidFill>
                <a:latin typeface="Arial"/>
                <a:ea typeface="Arial"/>
                <a:cs typeface="Arial"/>
                <a:sym typeface="Arial"/>
              </a:rPr>
              <a:t> in a </a:t>
            </a:r>
            <a:r>
              <a:rPr lang="ga-IE" sz="1600" dirty="0" err="1">
                <a:solidFill>
                  <a:schemeClr val="lt1"/>
                </a:solidFill>
                <a:latin typeface="Arial"/>
                <a:ea typeface="Arial"/>
                <a:cs typeface="Arial"/>
                <a:sym typeface="Arial"/>
              </a:rPr>
              <a:t>variety</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of</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way</a:t>
            </a:r>
            <a:r>
              <a:rPr lang="en-GB" sz="1600" dirty="0">
                <a:solidFill>
                  <a:schemeClr val="lt1"/>
                </a:solidFill>
                <a:latin typeface="Arial"/>
                <a:ea typeface="Arial"/>
                <a:cs typeface="Arial"/>
                <a:sym typeface="Arial"/>
              </a:rPr>
              <a:t>s</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collection</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and</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classification</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presentation</a:t>
            </a:r>
            <a:r>
              <a:rPr lang="ga-IE" sz="1600" dirty="0">
                <a:solidFill>
                  <a:schemeClr val="lt1"/>
                </a:solidFill>
                <a:latin typeface="Arial"/>
                <a:ea typeface="Arial"/>
                <a:cs typeface="Arial"/>
                <a:sym typeface="Arial"/>
              </a:rPr>
              <a:t>,</a:t>
            </a:r>
            <a:r>
              <a:rPr lang="en-GB"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interpret</a:t>
            </a:r>
            <a:r>
              <a:rPr lang="en-GB" sz="1600" dirty="0" err="1">
                <a:solidFill>
                  <a:schemeClr val="lt1"/>
                </a:solidFill>
                <a:latin typeface="Arial"/>
                <a:ea typeface="Arial"/>
                <a:cs typeface="Arial"/>
                <a:sym typeface="Arial"/>
              </a:rPr>
              <a:t>ing</a:t>
            </a:r>
            <a:r>
              <a:rPr lang="en-GB" sz="1600" dirty="0">
                <a:solidFill>
                  <a:schemeClr val="lt1"/>
                </a:solidFill>
                <a:latin typeface="Arial"/>
                <a:ea typeface="Arial"/>
                <a:cs typeface="Arial"/>
                <a:sym typeface="Arial"/>
              </a:rPr>
              <a:t> of</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data</a:t>
            </a:r>
            <a:r>
              <a:rPr lang="ga-IE" sz="1600" dirty="0">
                <a:solidFill>
                  <a:schemeClr val="lt1"/>
                </a:solidFill>
                <a:latin typeface="Arial"/>
                <a:ea typeface="Arial"/>
                <a:cs typeface="Arial"/>
                <a:sym typeface="Arial"/>
              </a:rPr>
              <a:t> </a:t>
            </a:r>
            <a:r>
              <a:rPr lang="ga-IE" sz="1600" dirty="0" err="1">
                <a:solidFill>
                  <a:schemeClr val="lt1"/>
                </a:solidFill>
                <a:latin typeface="Arial"/>
                <a:ea typeface="Arial"/>
                <a:cs typeface="Arial"/>
                <a:sym typeface="Arial"/>
              </a:rPr>
              <a:t>and</a:t>
            </a:r>
            <a:r>
              <a:rPr lang="ga-IE" sz="1600" dirty="0">
                <a:solidFill>
                  <a:schemeClr val="lt1"/>
                </a:solidFill>
                <a:latin typeface="Arial"/>
                <a:ea typeface="Arial"/>
                <a:cs typeface="Arial"/>
                <a:sym typeface="Arial"/>
              </a:rPr>
              <a:t> </a:t>
            </a:r>
            <a:r>
              <a:rPr lang="en-GB" sz="1600" dirty="0">
                <a:solidFill>
                  <a:schemeClr val="lt1"/>
                </a:solidFill>
                <a:latin typeface="Arial"/>
                <a:ea typeface="Arial"/>
                <a:cs typeface="Arial"/>
                <a:sym typeface="Arial"/>
              </a:rPr>
              <a:t>p</a:t>
            </a:r>
            <a:r>
              <a:rPr lang="ga-IE" sz="1600" dirty="0" err="1">
                <a:solidFill>
                  <a:schemeClr val="lt1"/>
                </a:solidFill>
                <a:latin typeface="Arial"/>
                <a:ea typeface="Arial"/>
                <a:cs typeface="Arial"/>
                <a:sym typeface="Arial"/>
              </a:rPr>
              <a:t>robability</a:t>
            </a:r>
            <a:r>
              <a:rPr lang="en-GB" sz="1600" dirty="0">
                <a:solidFill>
                  <a:schemeClr val="lt1"/>
                </a:solidFill>
                <a:latin typeface="Arial"/>
                <a:ea typeface="Arial"/>
                <a:cs typeface="Arial"/>
                <a:sym typeface="Arial"/>
              </a:rPr>
              <a:t>.</a:t>
            </a:r>
            <a:endParaRPr sz="1600" dirty="0">
              <a:solidFill>
                <a:schemeClr val="lt1"/>
              </a:solidFill>
              <a:latin typeface="Arial"/>
              <a:ea typeface="Arial"/>
              <a:cs typeface="Arial"/>
              <a:sym typeface="Arial"/>
            </a:endParaRPr>
          </a:p>
          <a:p>
            <a:pPr marL="342900" lvl="0" indent="0" algn="l" rtl="0">
              <a:spcBef>
                <a:spcPts val="1000"/>
              </a:spcBef>
              <a:spcAft>
                <a:spcPts val="0"/>
              </a:spcAft>
              <a:buNone/>
            </a:pPr>
            <a:endParaRPr dirty="0"/>
          </a:p>
        </p:txBody>
      </p:sp>
      <p:sp>
        <p:nvSpPr>
          <p:cNvPr id="214" name="Google Shape;214;p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215" name="Google Shape;215;p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f27e91d610_0_5"/>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ga-IE"/>
              <a:t>Uimhearthacht- Numeracy </a:t>
            </a:r>
            <a:endParaRPr/>
          </a:p>
        </p:txBody>
      </p:sp>
      <p:sp>
        <p:nvSpPr>
          <p:cNvPr id="221" name="Google Shape;221;gf27e91d610_0_5"/>
          <p:cNvSpPr txBox="1">
            <a:spLocks noGrp="1"/>
          </p:cNvSpPr>
          <p:nvPr>
            <p:ph type="body" idx="1"/>
          </p:nvPr>
        </p:nvSpPr>
        <p:spPr>
          <a:xfrm>
            <a:off x="677325" y="2160600"/>
            <a:ext cx="10781100" cy="45687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ga-IE" sz="2152" dirty="0">
                <a:solidFill>
                  <a:schemeClr val="lt1"/>
                </a:solidFill>
              </a:rPr>
              <a:t>A </a:t>
            </a:r>
            <a:r>
              <a:rPr lang="ga-IE" sz="2152" dirty="0" err="1">
                <a:solidFill>
                  <a:schemeClr val="lt1"/>
                </a:solidFill>
              </a:rPr>
              <a:t>strong</a:t>
            </a:r>
            <a:r>
              <a:rPr lang="ga-IE" sz="2152" dirty="0">
                <a:solidFill>
                  <a:schemeClr val="lt1"/>
                </a:solidFill>
              </a:rPr>
              <a:t> </a:t>
            </a:r>
            <a:r>
              <a:rPr lang="ga-IE" sz="2152" dirty="0" err="1">
                <a:solidFill>
                  <a:schemeClr val="lt1"/>
                </a:solidFill>
              </a:rPr>
              <a:t>foundation</a:t>
            </a:r>
            <a:r>
              <a:rPr lang="ga-IE" sz="2152" dirty="0">
                <a:solidFill>
                  <a:schemeClr val="lt1"/>
                </a:solidFill>
              </a:rPr>
              <a:t> in </a:t>
            </a:r>
            <a:r>
              <a:rPr lang="ga-IE" sz="2152" dirty="0" err="1">
                <a:solidFill>
                  <a:schemeClr val="lt1"/>
                </a:solidFill>
              </a:rPr>
              <a:t>mental</a:t>
            </a:r>
            <a:r>
              <a:rPr lang="ga-IE" sz="2152" dirty="0">
                <a:solidFill>
                  <a:schemeClr val="lt1"/>
                </a:solidFill>
              </a:rPr>
              <a:t> </a:t>
            </a:r>
            <a:r>
              <a:rPr lang="ga-IE" sz="2152" dirty="0" err="1">
                <a:solidFill>
                  <a:schemeClr val="lt1"/>
                </a:solidFill>
              </a:rPr>
              <a:t>maths</a:t>
            </a:r>
            <a:r>
              <a:rPr lang="ga-IE" sz="2152" dirty="0">
                <a:solidFill>
                  <a:schemeClr val="lt1"/>
                </a:solidFill>
              </a:rPr>
              <a:t> </a:t>
            </a:r>
            <a:r>
              <a:rPr lang="ga-IE" sz="2152" dirty="0" err="1">
                <a:solidFill>
                  <a:schemeClr val="lt1"/>
                </a:solidFill>
              </a:rPr>
              <a:t>will</a:t>
            </a:r>
            <a:r>
              <a:rPr lang="ga-IE" sz="2152" dirty="0">
                <a:solidFill>
                  <a:schemeClr val="lt1"/>
                </a:solidFill>
              </a:rPr>
              <a:t> </a:t>
            </a:r>
            <a:r>
              <a:rPr lang="ga-IE" sz="2152" dirty="0" err="1">
                <a:solidFill>
                  <a:schemeClr val="lt1"/>
                </a:solidFill>
              </a:rPr>
              <a:t>benefit</a:t>
            </a:r>
            <a:r>
              <a:rPr lang="ga-IE" sz="2152" dirty="0">
                <a:solidFill>
                  <a:schemeClr val="lt1"/>
                </a:solidFill>
              </a:rPr>
              <a:t> </a:t>
            </a:r>
            <a:r>
              <a:rPr lang="ga-IE" sz="2152" dirty="0" err="1">
                <a:solidFill>
                  <a:schemeClr val="lt1"/>
                </a:solidFill>
              </a:rPr>
              <a:t>the</a:t>
            </a:r>
            <a:r>
              <a:rPr lang="ga-IE" sz="2152" dirty="0">
                <a:solidFill>
                  <a:schemeClr val="lt1"/>
                </a:solidFill>
              </a:rPr>
              <a:t> </a:t>
            </a:r>
            <a:r>
              <a:rPr lang="ga-IE" sz="2152" dirty="0" err="1">
                <a:solidFill>
                  <a:schemeClr val="lt1"/>
                </a:solidFill>
              </a:rPr>
              <a:t>child</a:t>
            </a:r>
            <a:r>
              <a:rPr lang="en-GB" sz="2152" dirty="0" err="1">
                <a:solidFill>
                  <a:schemeClr val="lt1"/>
                </a:solidFill>
              </a:rPr>
              <a:t>ren</a:t>
            </a:r>
            <a:r>
              <a:rPr lang="ga-IE" sz="2152" dirty="0">
                <a:solidFill>
                  <a:schemeClr val="lt1"/>
                </a:solidFill>
              </a:rPr>
              <a:t> </a:t>
            </a:r>
            <a:r>
              <a:rPr lang="ga-IE" sz="2152" dirty="0" err="1">
                <a:solidFill>
                  <a:schemeClr val="lt1"/>
                </a:solidFill>
              </a:rPr>
              <a:t>greatly</a:t>
            </a:r>
            <a:r>
              <a:rPr lang="ga-IE" sz="2152" dirty="0">
                <a:solidFill>
                  <a:schemeClr val="lt1"/>
                </a:solidFill>
              </a:rPr>
              <a:t> as </a:t>
            </a:r>
            <a:r>
              <a:rPr lang="ga-IE" sz="2152" dirty="0" err="1">
                <a:solidFill>
                  <a:schemeClr val="lt1"/>
                </a:solidFill>
              </a:rPr>
              <a:t>they</a:t>
            </a:r>
            <a:r>
              <a:rPr lang="ga-IE" sz="2152" dirty="0">
                <a:solidFill>
                  <a:schemeClr val="lt1"/>
                </a:solidFill>
              </a:rPr>
              <a:t> </a:t>
            </a:r>
            <a:r>
              <a:rPr lang="ga-IE" sz="2152" dirty="0" err="1">
                <a:solidFill>
                  <a:schemeClr val="lt1"/>
                </a:solidFill>
              </a:rPr>
              <a:t>begin</a:t>
            </a:r>
            <a:r>
              <a:rPr lang="ga-IE" sz="2152" dirty="0">
                <a:solidFill>
                  <a:schemeClr val="lt1"/>
                </a:solidFill>
              </a:rPr>
              <a:t> </a:t>
            </a:r>
            <a:r>
              <a:rPr lang="ga-IE" sz="2152" dirty="0" err="1">
                <a:solidFill>
                  <a:schemeClr val="lt1"/>
                </a:solidFill>
              </a:rPr>
              <a:t>to</a:t>
            </a:r>
            <a:r>
              <a:rPr lang="ga-IE" sz="2152" dirty="0">
                <a:solidFill>
                  <a:schemeClr val="lt1"/>
                </a:solidFill>
              </a:rPr>
              <a:t> </a:t>
            </a:r>
            <a:r>
              <a:rPr lang="ga-IE" sz="2152" dirty="0" err="1">
                <a:solidFill>
                  <a:schemeClr val="lt1"/>
                </a:solidFill>
              </a:rPr>
              <a:t>face</a:t>
            </a:r>
            <a:r>
              <a:rPr lang="ga-IE" sz="2152" dirty="0">
                <a:solidFill>
                  <a:schemeClr val="lt1"/>
                </a:solidFill>
              </a:rPr>
              <a:t> </a:t>
            </a:r>
            <a:r>
              <a:rPr lang="ga-IE" sz="2152" dirty="0" err="1">
                <a:solidFill>
                  <a:schemeClr val="lt1"/>
                </a:solidFill>
              </a:rPr>
              <a:t>more</a:t>
            </a:r>
            <a:r>
              <a:rPr lang="ga-IE" sz="2152" dirty="0">
                <a:solidFill>
                  <a:schemeClr val="lt1"/>
                </a:solidFill>
              </a:rPr>
              <a:t> </a:t>
            </a:r>
            <a:r>
              <a:rPr lang="ga-IE" sz="2152" dirty="0" err="1">
                <a:solidFill>
                  <a:schemeClr val="lt1"/>
                </a:solidFill>
              </a:rPr>
              <a:t>complicated</a:t>
            </a:r>
            <a:r>
              <a:rPr lang="ga-IE" sz="2152" dirty="0">
                <a:solidFill>
                  <a:schemeClr val="lt1"/>
                </a:solidFill>
              </a:rPr>
              <a:t> </a:t>
            </a:r>
            <a:r>
              <a:rPr lang="ga-IE" sz="2152" dirty="0" err="1">
                <a:solidFill>
                  <a:schemeClr val="lt1"/>
                </a:solidFill>
              </a:rPr>
              <a:t>concepts</a:t>
            </a:r>
            <a:r>
              <a:rPr lang="ga-IE" sz="2152" dirty="0">
                <a:solidFill>
                  <a:schemeClr val="lt1"/>
                </a:solidFill>
              </a:rPr>
              <a:t> in Rang a Sé. </a:t>
            </a:r>
            <a:r>
              <a:rPr lang="ga-IE" sz="2152" dirty="0" err="1">
                <a:solidFill>
                  <a:schemeClr val="lt1"/>
                </a:solidFill>
              </a:rPr>
              <a:t>We</a:t>
            </a:r>
            <a:r>
              <a:rPr lang="ga-IE" sz="2152" dirty="0">
                <a:solidFill>
                  <a:schemeClr val="lt1"/>
                </a:solidFill>
              </a:rPr>
              <a:t> </a:t>
            </a:r>
            <a:r>
              <a:rPr lang="ga-IE" sz="2152" dirty="0" err="1">
                <a:solidFill>
                  <a:schemeClr val="lt1"/>
                </a:solidFill>
              </a:rPr>
              <a:t>will</a:t>
            </a:r>
            <a:r>
              <a:rPr lang="ga-IE" sz="2152" dirty="0">
                <a:solidFill>
                  <a:schemeClr val="lt1"/>
                </a:solidFill>
              </a:rPr>
              <a:t> </a:t>
            </a:r>
            <a:r>
              <a:rPr lang="ga-IE" sz="2152" dirty="0" err="1">
                <a:solidFill>
                  <a:schemeClr val="lt1"/>
                </a:solidFill>
              </a:rPr>
              <a:t>spend</a:t>
            </a:r>
            <a:r>
              <a:rPr lang="ga-IE" sz="2152" dirty="0">
                <a:solidFill>
                  <a:schemeClr val="lt1"/>
                </a:solidFill>
              </a:rPr>
              <a:t> 20 </a:t>
            </a:r>
            <a:r>
              <a:rPr lang="ga-IE" sz="2152" dirty="0" err="1">
                <a:solidFill>
                  <a:schemeClr val="lt1"/>
                </a:solidFill>
              </a:rPr>
              <a:t>minutes</a:t>
            </a:r>
            <a:r>
              <a:rPr lang="ga-IE" sz="2152" dirty="0">
                <a:solidFill>
                  <a:schemeClr val="lt1"/>
                </a:solidFill>
              </a:rPr>
              <a:t> each </a:t>
            </a:r>
            <a:r>
              <a:rPr lang="ga-IE" sz="2152" dirty="0" err="1">
                <a:solidFill>
                  <a:schemeClr val="lt1"/>
                </a:solidFill>
              </a:rPr>
              <a:t>day</a:t>
            </a:r>
            <a:r>
              <a:rPr lang="ga-IE" sz="2152" dirty="0">
                <a:solidFill>
                  <a:schemeClr val="lt1"/>
                </a:solidFill>
              </a:rPr>
              <a:t> </a:t>
            </a:r>
            <a:r>
              <a:rPr lang="ga-IE" sz="2152" dirty="0" err="1">
                <a:solidFill>
                  <a:schemeClr val="lt1"/>
                </a:solidFill>
              </a:rPr>
              <a:t>engaging</a:t>
            </a:r>
            <a:r>
              <a:rPr lang="ga-IE" sz="2152" dirty="0">
                <a:solidFill>
                  <a:schemeClr val="lt1"/>
                </a:solidFill>
              </a:rPr>
              <a:t> in </a:t>
            </a:r>
            <a:r>
              <a:rPr lang="ga-IE" sz="2152" dirty="0" err="1">
                <a:solidFill>
                  <a:schemeClr val="lt1"/>
                </a:solidFill>
              </a:rPr>
              <a:t>mental</a:t>
            </a:r>
            <a:r>
              <a:rPr lang="ga-IE" sz="2152" dirty="0">
                <a:solidFill>
                  <a:schemeClr val="lt1"/>
                </a:solidFill>
              </a:rPr>
              <a:t> </a:t>
            </a:r>
            <a:r>
              <a:rPr lang="ga-IE" sz="2152" dirty="0" err="1">
                <a:solidFill>
                  <a:schemeClr val="lt1"/>
                </a:solidFill>
              </a:rPr>
              <a:t>maths</a:t>
            </a:r>
            <a:r>
              <a:rPr lang="ga-IE" sz="2152" dirty="0">
                <a:solidFill>
                  <a:schemeClr val="lt1"/>
                </a:solidFill>
              </a:rPr>
              <a:t> </a:t>
            </a:r>
            <a:r>
              <a:rPr lang="ga-IE" sz="2152" dirty="0" err="1">
                <a:solidFill>
                  <a:schemeClr val="lt1"/>
                </a:solidFill>
              </a:rPr>
              <a:t>games</a:t>
            </a:r>
            <a:r>
              <a:rPr lang="ga-IE" sz="2152" dirty="0">
                <a:solidFill>
                  <a:schemeClr val="lt1"/>
                </a:solidFill>
              </a:rPr>
              <a:t> </a:t>
            </a:r>
            <a:r>
              <a:rPr lang="ga-IE" sz="2152" dirty="0" err="1">
                <a:solidFill>
                  <a:schemeClr val="lt1"/>
                </a:solidFill>
              </a:rPr>
              <a:t>and</a:t>
            </a:r>
            <a:r>
              <a:rPr lang="ga-IE" sz="2152" dirty="0">
                <a:solidFill>
                  <a:schemeClr val="lt1"/>
                </a:solidFill>
              </a:rPr>
              <a:t> </a:t>
            </a:r>
            <a:r>
              <a:rPr lang="ga-IE" sz="2152" dirty="0" err="1">
                <a:solidFill>
                  <a:schemeClr val="lt1"/>
                </a:solidFill>
              </a:rPr>
              <a:t>exercises</a:t>
            </a:r>
            <a:r>
              <a:rPr lang="ga-IE" sz="2152" dirty="0">
                <a:solidFill>
                  <a:schemeClr val="lt1"/>
                </a:solidFill>
              </a:rPr>
              <a:t> </a:t>
            </a:r>
            <a:r>
              <a:rPr lang="ga-IE" sz="2152" dirty="0" err="1">
                <a:solidFill>
                  <a:schemeClr val="lt1"/>
                </a:solidFill>
              </a:rPr>
              <a:t>to</a:t>
            </a:r>
            <a:r>
              <a:rPr lang="ga-IE" sz="2152" dirty="0">
                <a:solidFill>
                  <a:schemeClr val="lt1"/>
                </a:solidFill>
              </a:rPr>
              <a:t> </a:t>
            </a:r>
            <a:r>
              <a:rPr lang="ga-IE" sz="2152" dirty="0" err="1">
                <a:solidFill>
                  <a:schemeClr val="lt1"/>
                </a:solidFill>
              </a:rPr>
              <a:t>consolidate</a:t>
            </a:r>
            <a:r>
              <a:rPr lang="ga-IE" sz="2152" dirty="0">
                <a:solidFill>
                  <a:schemeClr val="lt1"/>
                </a:solidFill>
              </a:rPr>
              <a:t> </a:t>
            </a:r>
            <a:r>
              <a:rPr lang="ga-IE" sz="2152" dirty="0" err="1">
                <a:solidFill>
                  <a:schemeClr val="lt1"/>
                </a:solidFill>
              </a:rPr>
              <a:t>the</a:t>
            </a:r>
            <a:r>
              <a:rPr lang="ga-IE" sz="2152" dirty="0">
                <a:solidFill>
                  <a:schemeClr val="lt1"/>
                </a:solidFill>
              </a:rPr>
              <a:t> </a:t>
            </a:r>
            <a:r>
              <a:rPr lang="ga-IE" sz="2152" dirty="0" err="1">
                <a:solidFill>
                  <a:schemeClr val="lt1"/>
                </a:solidFill>
              </a:rPr>
              <a:t>children</a:t>
            </a:r>
            <a:r>
              <a:rPr lang="ga-IE" sz="2152" dirty="0">
                <a:solidFill>
                  <a:schemeClr val="lt1"/>
                </a:solidFill>
              </a:rPr>
              <a:t>’s </a:t>
            </a:r>
            <a:r>
              <a:rPr lang="ga-IE" sz="2152" dirty="0" err="1">
                <a:solidFill>
                  <a:schemeClr val="lt1"/>
                </a:solidFill>
              </a:rPr>
              <a:t>understanding</a:t>
            </a:r>
            <a:r>
              <a:rPr lang="ga-IE" sz="2152" dirty="0">
                <a:solidFill>
                  <a:schemeClr val="lt1"/>
                </a:solidFill>
              </a:rPr>
              <a:t> </a:t>
            </a:r>
            <a:r>
              <a:rPr lang="ga-IE" sz="2152" dirty="0" err="1">
                <a:solidFill>
                  <a:schemeClr val="lt1"/>
                </a:solidFill>
              </a:rPr>
              <a:t>of</a:t>
            </a:r>
            <a:r>
              <a:rPr lang="ga-IE" sz="2152" dirty="0">
                <a:solidFill>
                  <a:schemeClr val="lt1"/>
                </a:solidFill>
              </a:rPr>
              <a:t> </a:t>
            </a:r>
            <a:r>
              <a:rPr lang="ga-IE" sz="2152" dirty="0" err="1">
                <a:solidFill>
                  <a:schemeClr val="lt1"/>
                </a:solidFill>
              </a:rPr>
              <a:t>number</a:t>
            </a:r>
            <a:r>
              <a:rPr lang="ga-IE" sz="2152" dirty="0">
                <a:solidFill>
                  <a:schemeClr val="lt1"/>
                </a:solidFill>
              </a:rPr>
              <a:t>.</a:t>
            </a:r>
            <a:r>
              <a:rPr lang="en-GB" sz="2152" dirty="0">
                <a:solidFill>
                  <a:schemeClr val="lt1"/>
                </a:solidFill>
              </a:rPr>
              <a:t> A huge emphasis is placed on the learning of multiplication tables in R6, as a strong foundation in these number facts allows the child to complete harder calculations with greater ease and efficiency. </a:t>
            </a:r>
            <a:endParaRPr sz="2152" dirty="0">
              <a:solidFill>
                <a:schemeClr val="lt1"/>
              </a:solidFill>
            </a:endParaRPr>
          </a:p>
          <a:p>
            <a:pPr marL="0" lvl="0" indent="0" algn="l" rtl="0">
              <a:spcBef>
                <a:spcPts val="1000"/>
              </a:spcBef>
              <a:spcAft>
                <a:spcPts val="0"/>
              </a:spcAft>
              <a:buNone/>
            </a:pPr>
            <a:r>
              <a:rPr lang="ga-IE" sz="2152" dirty="0" err="1">
                <a:solidFill>
                  <a:schemeClr val="lt1"/>
                </a:solidFill>
              </a:rPr>
              <a:t>These</a:t>
            </a:r>
            <a:r>
              <a:rPr lang="ga-IE" sz="2152" dirty="0">
                <a:solidFill>
                  <a:schemeClr val="lt1"/>
                </a:solidFill>
              </a:rPr>
              <a:t> </a:t>
            </a:r>
            <a:r>
              <a:rPr lang="ga-IE" sz="2152" dirty="0" err="1">
                <a:solidFill>
                  <a:schemeClr val="lt1"/>
                </a:solidFill>
              </a:rPr>
              <a:t>activities</a:t>
            </a:r>
            <a:r>
              <a:rPr lang="ga-IE" sz="2152" dirty="0">
                <a:solidFill>
                  <a:schemeClr val="lt1"/>
                </a:solidFill>
              </a:rPr>
              <a:t> </a:t>
            </a:r>
            <a:r>
              <a:rPr lang="ga-IE" sz="2152" dirty="0" err="1">
                <a:solidFill>
                  <a:schemeClr val="lt1"/>
                </a:solidFill>
              </a:rPr>
              <a:t>will</a:t>
            </a:r>
            <a:r>
              <a:rPr lang="ga-IE" sz="2152" dirty="0">
                <a:solidFill>
                  <a:schemeClr val="lt1"/>
                </a:solidFill>
              </a:rPr>
              <a:t> </a:t>
            </a:r>
            <a:r>
              <a:rPr lang="ga-IE" sz="2152" dirty="0" err="1">
                <a:solidFill>
                  <a:schemeClr val="lt1"/>
                </a:solidFill>
              </a:rPr>
              <a:t>include</a:t>
            </a:r>
            <a:r>
              <a:rPr lang="ga-IE" sz="2152" dirty="0">
                <a:solidFill>
                  <a:schemeClr val="lt1"/>
                </a:solidFill>
              </a:rPr>
              <a:t>: </a:t>
            </a:r>
            <a:endParaRPr sz="2152" dirty="0">
              <a:solidFill>
                <a:schemeClr val="lt1"/>
              </a:solidFill>
            </a:endParaRPr>
          </a:p>
          <a:p>
            <a:pPr marL="0" lvl="0" indent="0" algn="l" rtl="0">
              <a:spcBef>
                <a:spcPts val="1000"/>
              </a:spcBef>
              <a:spcAft>
                <a:spcPts val="0"/>
              </a:spcAft>
              <a:buNone/>
            </a:pPr>
            <a:endParaRPr sz="2233" dirty="0">
              <a:solidFill>
                <a:schemeClr val="lt1"/>
              </a:solidFill>
            </a:endParaRPr>
          </a:p>
          <a:p>
            <a:pPr marL="457200" lvl="0" indent="-329741" algn="ctr" rtl="0">
              <a:spcBef>
                <a:spcPts val="1000"/>
              </a:spcBef>
              <a:spcAft>
                <a:spcPts val="0"/>
              </a:spcAft>
              <a:buClr>
                <a:schemeClr val="lt1"/>
              </a:buClr>
              <a:buSzPct val="83884"/>
              <a:buChar char="►"/>
            </a:pPr>
            <a:r>
              <a:rPr lang="ga-IE" sz="2233" dirty="0" err="1">
                <a:solidFill>
                  <a:schemeClr val="lt1"/>
                </a:solidFill>
              </a:rPr>
              <a:t>Paired</a:t>
            </a:r>
            <a:r>
              <a:rPr lang="ga-IE" sz="2233" dirty="0">
                <a:solidFill>
                  <a:schemeClr val="lt1"/>
                </a:solidFill>
              </a:rPr>
              <a:t> </a:t>
            </a:r>
            <a:r>
              <a:rPr lang="ga-IE" sz="2233" dirty="0" err="1">
                <a:solidFill>
                  <a:schemeClr val="lt1"/>
                </a:solidFill>
              </a:rPr>
              <a:t>games</a:t>
            </a:r>
            <a:r>
              <a:rPr lang="ga-IE" sz="2233" dirty="0">
                <a:solidFill>
                  <a:schemeClr val="lt1"/>
                </a:solidFill>
              </a:rPr>
              <a:t> </a:t>
            </a:r>
            <a:r>
              <a:rPr lang="ga-IE" sz="2233" dirty="0" err="1">
                <a:solidFill>
                  <a:schemeClr val="lt1"/>
                </a:solidFill>
              </a:rPr>
              <a:t>and</a:t>
            </a:r>
            <a:r>
              <a:rPr lang="ga-IE" sz="2233" dirty="0">
                <a:solidFill>
                  <a:schemeClr val="lt1"/>
                </a:solidFill>
              </a:rPr>
              <a:t> </a:t>
            </a:r>
            <a:r>
              <a:rPr lang="ga-IE" sz="2233" dirty="0" err="1">
                <a:solidFill>
                  <a:schemeClr val="lt1"/>
                </a:solidFill>
              </a:rPr>
              <a:t>group</a:t>
            </a:r>
            <a:r>
              <a:rPr lang="ga-IE" sz="2233" dirty="0">
                <a:solidFill>
                  <a:schemeClr val="lt1"/>
                </a:solidFill>
              </a:rPr>
              <a:t> </a:t>
            </a:r>
            <a:r>
              <a:rPr lang="ga-IE" sz="2233" dirty="0" err="1">
                <a:solidFill>
                  <a:schemeClr val="lt1"/>
                </a:solidFill>
              </a:rPr>
              <a:t>work</a:t>
            </a:r>
            <a:endParaRPr sz="2233" dirty="0">
              <a:solidFill>
                <a:schemeClr val="lt1"/>
              </a:solidFill>
            </a:endParaRPr>
          </a:p>
          <a:p>
            <a:pPr marL="457200" lvl="0" indent="-329741" algn="ctr" rtl="0">
              <a:spcBef>
                <a:spcPts val="0"/>
              </a:spcBef>
              <a:spcAft>
                <a:spcPts val="0"/>
              </a:spcAft>
              <a:buClr>
                <a:schemeClr val="lt1"/>
              </a:buClr>
              <a:buSzPct val="83884"/>
              <a:buChar char="►"/>
            </a:pPr>
            <a:r>
              <a:rPr lang="ga-IE" sz="2233" dirty="0" err="1">
                <a:solidFill>
                  <a:schemeClr val="lt1"/>
                </a:solidFill>
              </a:rPr>
              <a:t>Investigating</a:t>
            </a:r>
            <a:r>
              <a:rPr lang="ga-IE" sz="2233" dirty="0">
                <a:solidFill>
                  <a:schemeClr val="lt1"/>
                </a:solidFill>
              </a:rPr>
              <a:t> </a:t>
            </a:r>
            <a:r>
              <a:rPr lang="ga-IE" sz="2233" dirty="0" err="1">
                <a:solidFill>
                  <a:schemeClr val="lt1"/>
                </a:solidFill>
              </a:rPr>
              <a:t>number</a:t>
            </a:r>
            <a:r>
              <a:rPr lang="ga-IE" sz="2233" dirty="0">
                <a:solidFill>
                  <a:schemeClr val="lt1"/>
                </a:solidFill>
              </a:rPr>
              <a:t> </a:t>
            </a:r>
            <a:r>
              <a:rPr lang="ga-IE" sz="2233" dirty="0" err="1">
                <a:solidFill>
                  <a:schemeClr val="lt1"/>
                </a:solidFill>
              </a:rPr>
              <a:t>and</a:t>
            </a:r>
            <a:r>
              <a:rPr lang="ga-IE" sz="2233" dirty="0">
                <a:solidFill>
                  <a:schemeClr val="lt1"/>
                </a:solidFill>
              </a:rPr>
              <a:t> </a:t>
            </a:r>
            <a:r>
              <a:rPr lang="ga-IE" sz="2233" dirty="0" err="1">
                <a:solidFill>
                  <a:schemeClr val="lt1"/>
                </a:solidFill>
              </a:rPr>
              <a:t>patterns</a:t>
            </a:r>
            <a:endParaRPr sz="2233" dirty="0">
              <a:solidFill>
                <a:schemeClr val="lt1"/>
              </a:solidFill>
            </a:endParaRPr>
          </a:p>
          <a:p>
            <a:pPr marL="457200" lvl="0" indent="-329741" algn="ctr" rtl="0">
              <a:spcBef>
                <a:spcPts val="0"/>
              </a:spcBef>
              <a:spcAft>
                <a:spcPts val="0"/>
              </a:spcAft>
              <a:buClr>
                <a:schemeClr val="lt1"/>
              </a:buClr>
              <a:buSzPct val="83884"/>
              <a:buChar char="►"/>
            </a:pPr>
            <a:r>
              <a:rPr lang="ga-IE" sz="2233" dirty="0">
                <a:solidFill>
                  <a:schemeClr val="lt1"/>
                </a:solidFill>
              </a:rPr>
              <a:t>Word </a:t>
            </a:r>
            <a:r>
              <a:rPr lang="ga-IE" sz="2233" dirty="0" err="1">
                <a:solidFill>
                  <a:schemeClr val="lt1"/>
                </a:solidFill>
              </a:rPr>
              <a:t>problems</a:t>
            </a:r>
            <a:endParaRPr sz="2233" dirty="0">
              <a:solidFill>
                <a:schemeClr val="lt1"/>
              </a:solidFill>
            </a:endParaRPr>
          </a:p>
          <a:p>
            <a:pPr marL="457200" lvl="0" indent="-329741" algn="ctr" rtl="0">
              <a:spcBef>
                <a:spcPts val="0"/>
              </a:spcBef>
              <a:spcAft>
                <a:spcPts val="0"/>
              </a:spcAft>
              <a:buClr>
                <a:schemeClr val="lt1"/>
              </a:buClr>
              <a:buSzPct val="83884"/>
              <a:buChar char="►"/>
            </a:pPr>
            <a:r>
              <a:rPr lang="ga-IE" sz="2233" dirty="0" err="1">
                <a:solidFill>
                  <a:schemeClr val="lt1"/>
                </a:solidFill>
              </a:rPr>
              <a:t>Open</a:t>
            </a:r>
            <a:r>
              <a:rPr lang="ga-IE" sz="2233" dirty="0">
                <a:solidFill>
                  <a:schemeClr val="lt1"/>
                </a:solidFill>
              </a:rPr>
              <a:t> </a:t>
            </a:r>
            <a:r>
              <a:rPr lang="ga-IE" sz="2233" dirty="0" err="1">
                <a:solidFill>
                  <a:schemeClr val="lt1"/>
                </a:solidFill>
              </a:rPr>
              <a:t>ended</a:t>
            </a:r>
            <a:r>
              <a:rPr lang="ga-IE" sz="2233" dirty="0">
                <a:solidFill>
                  <a:schemeClr val="lt1"/>
                </a:solidFill>
              </a:rPr>
              <a:t> </a:t>
            </a:r>
            <a:r>
              <a:rPr lang="ga-IE" sz="2233" dirty="0" err="1">
                <a:solidFill>
                  <a:schemeClr val="lt1"/>
                </a:solidFill>
              </a:rPr>
              <a:t>maths</a:t>
            </a:r>
            <a:r>
              <a:rPr lang="ga-IE" sz="2233" dirty="0">
                <a:solidFill>
                  <a:schemeClr val="lt1"/>
                </a:solidFill>
              </a:rPr>
              <a:t> </a:t>
            </a:r>
            <a:r>
              <a:rPr lang="ga-IE" sz="2233" dirty="0" err="1">
                <a:solidFill>
                  <a:schemeClr val="lt1"/>
                </a:solidFill>
              </a:rPr>
              <a:t>tasks</a:t>
            </a:r>
            <a:endParaRPr sz="2233" dirty="0">
              <a:solidFill>
                <a:schemeClr val="lt1"/>
              </a:solidFill>
            </a:endParaRPr>
          </a:p>
          <a:p>
            <a:pPr marL="457200" lvl="0" indent="-349172" algn="ctr" rtl="0">
              <a:spcBef>
                <a:spcPts val="0"/>
              </a:spcBef>
              <a:spcAft>
                <a:spcPts val="0"/>
              </a:spcAft>
              <a:buClr>
                <a:schemeClr val="lt1"/>
              </a:buClr>
              <a:buSzPct val="100000"/>
              <a:buChar char="►"/>
            </a:pPr>
            <a:r>
              <a:rPr lang="ga-IE" sz="2233" dirty="0" err="1">
                <a:solidFill>
                  <a:schemeClr val="lt1"/>
                </a:solidFill>
              </a:rPr>
              <a:t>Practical</a:t>
            </a:r>
            <a:r>
              <a:rPr lang="ga-IE" sz="2233" dirty="0">
                <a:solidFill>
                  <a:schemeClr val="lt1"/>
                </a:solidFill>
              </a:rPr>
              <a:t> </a:t>
            </a:r>
            <a:r>
              <a:rPr lang="ga-IE" sz="2233" dirty="0" err="1">
                <a:solidFill>
                  <a:schemeClr val="lt1"/>
                </a:solidFill>
              </a:rPr>
              <a:t>games</a:t>
            </a:r>
            <a:endParaRPr sz="2233" dirty="0">
              <a:solidFill>
                <a:schemeClr val="lt1"/>
              </a:solidFill>
            </a:endParaRPr>
          </a:p>
          <a:p>
            <a:pPr marL="457200" lvl="0" indent="-329741" algn="ctr" rtl="0">
              <a:spcBef>
                <a:spcPts val="0"/>
              </a:spcBef>
              <a:spcAft>
                <a:spcPts val="0"/>
              </a:spcAft>
              <a:buClr>
                <a:schemeClr val="lt1"/>
              </a:buClr>
              <a:buSzPct val="83884"/>
              <a:buChar char="►"/>
            </a:pPr>
            <a:r>
              <a:rPr lang="ga-IE" sz="2233" dirty="0" err="1">
                <a:solidFill>
                  <a:schemeClr val="lt1"/>
                </a:solidFill>
              </a:rPr>
              <a:t>Drawing</a:t>
            </a:r>
            <a:r>
              <a:rPr lang="ga-IE" sz="2233" dirty="0">
                <a:solidFill>
                  <a:schemeClr val="lt1"/>
                </a:solidFill>
              </a:rPr>
              <a:t> </a:t>
            </a:r>
            <a:r>
              <a:rPr lang="ga-IE" sz="2233" dirty="0" err="1">
                <a:solidFill>
                  <a:schemeClr val="lt1"/>
                </a:solidFill>
              </a:rPr>
              <a:t>and</a:t>
            </a:r>
            <a:r>
              <a:rPr lang="ga-IE" sz="2233" dirty="0">
                <a:solidFill>
                  <a:schemeClr val="lt1"/>
                </a:solidFill>
              </a:rPr>
              <a:t> </a:t>
            </a:r>
            <a:r>
              <a:rPr lang="ga-IE" sz="2233" dirty="0" err="1">
                <a:solidFill>
                  <a:schemeClr val="lt1"/>
                </a:solidFill>
              </a:rPr>
              <a:t>constructing</a:t>
            </a:r>
            <a:r>
              <a:rPr lang="ga-IE" sz="2233" dirty="0">
                <a:solidFill>
                  <a:schemeClr val="lt1"/>
                </a:solidFill>
              </a:rPr>
              <a:t> </a:t>
            </a:r>
            <a:r>
              <a:rPr lang="ga-IE" sz="2233" dirty="0" err="1">
                <a:solidFill>
                  <a:schemeClr val="lt1"/>
                </a:solidFill>
              </a:rPr>
              <a:t>shapes</a:t>
            </a:r>
            <a:endParaRPr sz="2233" dirty="0">
              <a:solidFill>
                <a:schemeClr val="lt1"/>
              </a:solidFill>
            </a:endParaRPr>
          </a:p>
          <a:p>
            <a:pPr marL="457200" lvl="0" indent="-329741" algn="ctr" rtl="0">
              <a:spcBef>
                <a:spcPts val="0"/>
              </a:spcBef>
              <a:spcAft>
                <a:spcPts val="0"/>
              </a:spcAft>
              <a:buClr>
                <a:schemeClr val="lt1"/>
              </a:buClr>
              <a:buSzPct val="83884"/>
              <a:buChar char="►"/>
            </a:pPr>
            <a:r>
              <a:rPr lang="ga-IE" sz="2233" dirty="0" err="1">
                <a:solidFill>
                  <a:schemeClr val="lt1"/>
                </a:solidFill>
              </a:rPr>
              <a:t>Investigating</a:t>
            </a:r>
            <a:r>
              <a:rPr lang="ga-IE" sz="2233" dirty="0">
                <a:solidFill>
                  <a:schemeClr val="lt1"/>
                </a:solidFill>
              </a:rPr>
              <a:t> 2D/3D </a:t>
            </a:r>
            <a:r>
              <a:rPr lang="ga-IE" sz="2233" dirty="0" err="1">
                <a:solidFill>
                  <a:schemeClr val="lt1"/>
                </a:solidFill>
              </a:rPr>
              <a:t>shapes</a:t>
            </a:r>
            <a:endParaRPr sz="2233" dirty="0">
              <a:solidFill>
                <a:schemeClr val="lt1"/>
              </a:solidFill>
            </a:endParaRPr>
          </a:p>
          <a:p>
            <a:pPr marL="457200" lvl="0" indent="-329741" algn="ctr" rtl="0">
              <a:spcBef>
                <a:spcPts val="0"/>
              </a:spcBef>
              <a:spcAft>
                <a:spcPts val="0"/>
              </a:spcAft>
              <a:buClr>
                <a:schemeClr val="lt1"/>
              </a:buClr>
              <a:buSzPct val="83884"/>
              <a:buChar char="►"/>
            </a:pPr>
            <a:r>
              <a:rPr lang="ga-IE" sz="2233" dirty="0" err="1">
                <a:solidFill>
                  <a:schemeClr val="lt1"/>
                </a:solidFill>
              </a:rPr>
              <a:t>Reading</a:t>
            </a:r>
            <a:r>
              <a:rPr lang="ga-IE" sz="2233" dirty="0">
                <a:solidFill>
                  <a:schemeClr val="lt1"/>
                </a:solidFill>
              </a:rPr>
              <a:t> </a:t>
            </a:r>
            <a:r>
              <a:rPr lang="ga-IE" sz="2233" dirty="0" err="1">
                <a:solidFill>
                  <a:schemeClr val="lt1"/>
                </a:solidFill>
              </a:rPr>
              <a:t>different</a:t>
            </a:r>
            <a:r>
              <a:rPr lang="ga-IE" sz="2233" dirty="0">
                <a:solidFill>
                  <a:schemeClr val="lt1"/>
                </a:solidFill>
              </a:rPr>
              <a:t> </a:t>
            </a:r>
            <a:r>
              <a:rPr lang="ga-IE" sz="2233" dirty="0" err="1">
                <a:solidFill>
                  <a:schemeClr val="lt1"/>
                </a:solidFill>
              </a:rPr>
              <a:t>sources</a:t>
            </a:r>
            <a:r>
              <a:rPr lang="ga-IE" sz="2233" dirty="0">
                <a:solidFill>
                  <a:schemeClr val="lt1"/>
                </a:solidFill>
              </a:rPr>
              <a:t> </a:t>
            </a:r>
            <a:r>
              <a:rPr lang="ga-IE" sz="2233" dirty="0" err="1">
                <a:solidFill>
                  <a:schemeClr val="lt1"/>
                </a:solidFill>
              </a:rPr>
              <a:t>of</a:t>
            </a:r>
            <a:r>
              <a:rPr lang="ga-IE" sz="2233" dirty="0">
                <a:solidFill>
                  <a:schemeClr val="lt1"/>
                </a:solidFill>
              </a:rPr>
              <a:t> </a:t>
            </a:r>
            <a:r>
              <a:rPr lang="ga-IE" sz="2233" dirty="0" err="1">
                <a:solidFill>
                  <a:schemeClr val="lt1"/>
                </a:solidFill>
              </a:rPr>
              <a:t>data</a:t>
            </a:r>
            <a:endParaRPr sz="2233" dirty="0">
              <a:solidFill>
                <a:schemeClr val="lt1"/>
              </a:solidFill>
            </a:endParaRPr>
          </a:p>
          <a:p>
            <a:pPr marL="457200" lvl="0" indent="-329741" algn="ctr" rtl="0">
              <a:spcBef>
                <a:spcPts val="0"/>
              </a:spcBef>
              <a:spcAft>
                <a:spcPts val="0"/>
              </a:spcAft>
              <a:buClr>
                <a:schemeClr val="lt1"/>
              </a:buClr>
              <a:buSzPct val="83884"/>
              <a:buChar char="►"/>
            </a:pPr>
            <a:r>
              <a:rPr lang="ga-IE" sz="2233" dirty="0" err="1">
                <a:solidFill>
                  <a:schemeClr val="lt1"/>
                </a:solidFill>
              </a:rPr>
              <a:t>Presenting</a:t>
            </a:r>
            <a:r>
              <a:rPr lang="ga-IE" sz="2233" dirty="0">
                <a:solidFill>
                  <a:schemeClr val="lt1"/>
                </a:solidFill>
              </a:rPr>
              <a:t> </a:t>
            </a:r>
            <a:r>
              <a:rPr lang="ga-IE" sz="2233" dirty="0" err="1">
                <a:solidFill>
                  <a:schemeClr val="lt1"/>
                </a:solidFill>
              </a:rPr>
              <a:t>information</a:t>
            </a:r>
            <a:r>
              <a:rPr lang="ga-IE" sz="2233" dirty="0">
                <a:solidFill>
                  <a:schemeClr val="lt1"/>
                </a:solidFill>
              </a:rPr>
              <a:t> </a:t>
            </a:r>
            <a:r>
              <a:rPr lang="ga-IE" sz="2233" dirty="0" err="1">
                <a:solidFill>
                  <a:schemeClr val="lt1"/>
                </a:solidFill>
              </a:rPr>
              <a:t>and</a:t>
            </a:r>
            <a:r>
              <a:rPr lang="ga-IE" sz="2233" dirty="0">
                <a:solidFill>
                  <a:schemeClr val="lt1"/>
                </a:solidFill>
              </a:rPr>
              <a:t> </a:t>
            </a:r>
            <a:r>
              <a:rPr lang="ga-IE" sz="2233" dirty="0" err="1">
                <a:solidFill>
                  <a:schemeClr val="lt1"/>
                </a:solidFill>
              </a:rPr>
              <a:t>their</a:t>
            </a:r>
            <a:r>
              <a:rPr lang="ga-IE" sz="2233" dirty="0">
                <a:solidFill>
                  <a:schemeClr val="lt1"/>
                </a:solidFill>
              </a:rPr>
              <a:t> </a:t>
            </a:r>
            <a:r>
              <a:rPr lang="ga-IE" sz="2233" dirty="0" err="1">
                <a:solidFill>
                  <a:schemeClr val="lt1"/>
                </a:solidFill>
              </a:rPr>
              <a:t>meanings</a:t>
            </a:r>
            <a:endParaRPr sz="2233" dirty="0">
              <a:solidFill>
                <a:schemeClr val="lt1"/>
              </a:solidFill>
            </a:endParaRPr>
          </a:p>
          <a:p>
            <a:pPr marL="457200" lvl="0" indent="-329741" algn="ctr" rtl="0">
              <a:spcBef>
                <a:spcPts val="0"/>
              </a:spcBef>
              <a:spcAft>
                <a:spcPts val="0"/>
              </a:spcAft>
              <a:buClr>
                <a:schemeClr val="lt1"/>
              </a:buClr>
              <a:buSzPct val="83884"/>
              <a:buChar char="►"/>
            </a:pPr>
            <a:r>
              <a:rPr lang="ga-IE" sz="2233" dirty="0" err="1">
                <a:solidFill>
                  <a:schemeClr val="lt1"/>
                </a:solidFill>
              </a:rPr>
              <a:t>Undertaking</a:t>
            </a:r>
            <a:r>
              <a:rPr lang="ga-IE" sz="2233" dirty="0">
                <a:solidFill>
                  <a:schemeClr val="lt1"/>
                </a:solidFill>
              </a:rPr>
              <a:t> </a:t>
            </a:r>
            <a:r>
              <a:rPr lang="ga-IE" sz="2233" dirty="0" err="1">
                <a:solidFill>
                  <a:schemeClr val="lt1"/>
                </a:solidFill>
              </a:rPr>
              <a:t>surveys</a:t>
            </a:r>
            <a:r>
              <a:rPr lang="ga-IE" sz="2233" dirty="0">
                <a:solidFill>
                  <a:schemeClr val="lt1"/>
                </a:solidFill>
              </a:rPr>
              <a:t> </a:t>
            </a:r>
            <a:r>
              <a:rPr lang="ga-IE" sz="2233" dirty="0" err="1">
                <a:solidFill>
                  <a:schemeClr val="lt1"/>
                </a:solidFill>
              </a:rPr>
              <a:t>and</a:t>
            </a:r>
            <a:r>
              <a:rPr lang="ga-IE" sz="2233" dirty="0">
                <a:solidFill>
                  <a:schemeClr val="lt1"/>
                </a:solidFill>
              </a:rPr>
              <a:t> </a:t>
            </a:r>
            <a:r>
              <a:rPr lang="ga-IE" sz="2233" dirty="0" err="1">
                <a:solidFill>
                  <a:schemeClr val="lt1"/>
                </a:solidFill>
              </a:rPr>
              <a:t>collecting</a:t>
            </a:r>
            <a:r>
              <a:rPr lang="ga-IE" sz="2233" dirty="0">
                <a:solidFill>
                  <a:schemeClr val="lt1"/>
                </a:solidFill>
              </a:rPr>
              <a:t> </a:t>
            </a:r>
            <a:r>
              <a:rPr lang="ga-IE" sz="2233" dirty="0" err="1">
                <a:solidFill>
                  <a:schemeClr val="lt1"/>
                </a:solidFill>
              </a:rPr>
              <a:t>their</a:t>
            </a:r>
            <a:r>
              <a:rPr lang="ga-IE" sz="2233" dirty="0">
                <a:solidFill>
                  <a:schemeClr val="lt1"/>
                </a:solidFill>
              </a:rPr>
              <a:t> </a:t>
            </a:r>
            <a:r>
              <a:rPr lang="ga-IE" sz="2233" dirty="0" err="1">
                <a:solidFill>
                  <a:schemeClr val="lt1"/>
                </a:solidFill>
              </a:rPr>
              <a:t>own</a:t>
            </a:r>
            <a:r>
              <a:rPr lang="ga-IE" sz="2233" dirty="0">
                <a:solidFill>
                  <a:schemeClr val="lt1"/>
                </a:solidFill>
              </a:rPr>
              <a:t> </a:t>
            </a:r>
            <a:r>
              <a:rPr lang="ga-IE" sz="2233" dirty="0" err="1">
                <a:solidFill>
                  <a:schemeClr val="lt1"/>
                </a:solidFill>
              </a:rPr>
              <a:t>data</a:t>
            </a:r>
            <a:endParaRPr sz="2233" dirty="0">
              <a:solidFill>
                <a:schemeClr val="lt1"/>
              </a:solidFill>
            </a:endParaRPr>
          </a:p>
          <a:p>
            <a:pPr marL="0" lvl="0" indent="0" algn="l" rtl="0">
              <a:spcBef>
                <a:spcPts val="1000"/>
              </a:spcBef>
              <a:spcAft>
                <a:spcPts val="0"/>
              </a:spcAft>
              <a:buClr>
                <a:schemeClr val="dk1"/>
              </a:buClr>
              <a:buSzPct val="61111"/>
              <a:buFont typeface="Arial"/>
              <a:buNone/>
            </a:pPr>
            <a:endParaRPr dirty="0"/>
          </a:p>
          <a:p>
            <a:pPr marL="0" lvl="0" indent="0" algn="l" rtl="0">
              <a:spcBef>
                <a:spcPts val="10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5c33289638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ga-IE"/>
              <a:t>An Domhan Thart Orainn/ The World Around Us </a:t>
            </a:r>
            <a:endParaRPr/>
          </a:p>
        </p:txBody>
      </p:sp>
      <p:sp>
        <p:nvSpPr>
          <p:cNvPr id="227" name="Google Shape;227;g15c33289638_0_0"/>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ga-IE" dirty="0"/>
              <a:t>In Rang a Sé </a:t>
            </a:r>
            <a:r>
              <a:rPr lang="ga-IE" dirty="0" err="1"/>
              <a:t>we</a:t>
            </a:r>
            <a:r>
              <a:rPr lang="ga-IE" dirty="0"/>
              <a:t> </a:t>
            </a:r>
            <a:r>
              <a:rPr lang="ga-IE" dirty="0" err="1"/>
              <a:t>will</a:t>
            </a:r>
            <a:r>
              <a:rPr lang="ga-IE" dirty="0"/>
              <a:t> </a:t>
            </a:r>
            <a:r>
              <a:rPr lang="ga-IE" dirty="0" err="1"/>
              <a:t>be</a:t>
            </a:r>
            <a:r>
              <a:rPr lang="ga-IE" dirty="0"/>
              <a:t> </a:t>
            </a:r>
            <a:r>
              <a:rPr lang="ga-IE" dirty="0" err="1"/>
              <a:t>focusing</a:t>
            </a:r>
            <a:r>
              <a:rPr lang="ga-IE" dirty="0"/>
              <a:t> </a:t>
            </a:r>
            <a:r>
              <a:rPr lang="ga-IE" dirty="0" err="1"/>
              <a:t>on</a:t>
            </a:r>
            <a:r>
              <a:rPr lang="ga-IE" dirty="0"/>
              <a:t> </a:t>
            </a:r>
            <a:r>
              <a:rPr lang="ga-IE" dirty="0" err="1"/>
              <a:t>five</a:t>
            </a:r>
            <a:r>
              <a:rPr lang="ga-IE" dirty="0"/>
              <a:t> main </a:t>
            </a:r>
            <a:r>
              <a:rPr lang="ga-IE" dirty="0" err="1"/>
              <a:t>topi</a:t>
            </a:r>
            <a:r>
              <a:rPr lang="en-GB" dirty="0"/>
              <a:t>c</a:t>
            </a:r>
            <a:r>
              <a:rPr lang="ga-IE" dirty="0"/>
              <a:t>s </a:t>
            </a:r>
            <a:r>
              <a:rPr lang="ga-IE" dirty="0" err="1"/>
              <a:t>during</a:t>
            </a:r>
            <a:r>
              <a:rPr lang="ga-IE" dirty="0"/>
              <a:t> ‘An Domhan Thart Orainn’ </a:t>
            </a:r>
            <a:r>
              <a:rPr lang="ga-IE" dirty="0" err="1"/>
              <a:t>lessons</a:t>
            </a:r>
            <a:r>
              <a:rPr lang="ga-IE" dirty="0"/>
              <a:t>. Cross-</a:t>
            </a:r>
            <a:r>
              <a:rPr lang="ga-IE" dirty="0" err="1"/>
              <a:t>curricular</a:t>
            </a:r>
            <a:r>
              <a:rPr lang="ga-IE" dirty="0"/>
              <a:t> </a:t>
            </a:r>
            <a:r>
              <a:rPr lang="ga-IE" dirty="0" err="1"/>
              <a:t>learning</a:t>
            </a:r>
            <a:r>
              <a:rPr lang="ga-IE" dirty="0"/>
              <a:t> </a:t>
            </a:r>
            <a:r>
              <a:rPr lang="ga-IE" dirty="0" err="1"/>
              <a:t>will</a:t>
            </a:r>
            <a:r>
              <a:rPr lang="ga-IE" dirty="0"/>
              <a:t> </a:t>
            </a:r>
            <a:r>
              <a:rPr lang="ga-IE" dirty="0" err="1"/>
              <a:t>take</a:t>
            </a:r>
            <a:r>
              <a:rPr lang="ga-IE" dirty="0"/>
              <a:t> </a:t>
            </a:r>
            <a:r>
              <a:rPr lang="ga-IE" dirty="0" err="1"/>
              <a:t>place</a:t>
            </a:r>
            <a:r>
              <a:rPr lang="ga-IE" dirty="0"/>
              <a:t> </a:t>
            </a:r>
            <a:r>
              <a:rPr lang="ga-IE" dirty="0" err="1"/>
              <a:t>during</a:t>
            </a:r>
            <a:r>
              <a:rPr lang="ga-IE" dirty="0"/>
              <a:t> </a:t>
            </a:r>
            <a:r>
              <a:rPr lang="ga-IE" dirty="0" err="1"/>
              <a:t>these</a:t>
            </a:r>
            <a:r>
              <a:rPr lang="ga-IE" dirty="0"/>
              <a:t> </a:t>
            </a:r>
            <a:r>
              <a:rPr lang="ga-IE" dirty="0" err="1"/>
              <a:t>lessons</a:t>
            </a:r>
            <a:r>
              <a:rPr lang="ga-IE" dirty="0"/>
              <a:t>, </a:t>
            </a:r>
            <a:r>
              <a:rPr lang="ga-IE" dirty="0" err="1"/>
              <a:t>allowing</a:t>
            </a:r>
            <a:r>
              <a:rPr lang="ga-IE" dirty="0"/>
              <a:t> </a:t>
            </a:r>
            <a:r>
              <a:rPr lang="ga-IE" dirty="0" err="1"/>
              <a:t>the</a:t>
            </a:r>
            <a:r>
              <a:rPr lang="ga-IE" dirty="0"/>
              <a:t> </a:t>
            </a:r>
            <a:r>
              <a:rPr lang="ga-IE" dirty="0" err="1"/>
              <a:t>children</a:t>
            </a:r>
            <a:r>
              <a:rPr lang="ga-IE" dirty="0"/>
              <a:t> </a:t>
            </a:r>
            <a:r>
              <a:rPr lang="ga-IE" dirty="0" err="1"/>
              <a:t>to</a:t>
            </a:r>
            <a:r>
              <a:rPr lang="ga-IE" dirty="0"/>
              <a:t> </a:t>
            </a:r>
            <a:r>
              <a:rPr lang="ga-IE" dirty="0" err="1"/>
              <a:t>develop</a:t>
            </a:r>
            <a:r>
              <a:rPr lang="ga-IE" dirty="0"/>
              <a:t> </a:t>
            </a:r>
            <a:r>
              <a:rPr lang="ga-IE" dirty="0" err="1"/>
              <a:t>their</a:t>
            </a:r>
            <a:r>
              <a:rPr lang="ga-IE" dirty="0"/>
              <a:t> </a:t>
            </a:r>
            <a:r>
              <a:rPr lang="ga-IE" dirty="0" err="1"/>
              <a:t>language</a:t>
            </a:r>
            <a:r>
              <a:rPr lang="ga-IE" dirty="0"/>
              <a:t> </a:t>
            </a:r>
            <a:r>
              <a:rPr lang="ga-IE" dirty="0" err="1"/>
              <a:t>skills</a:t>
            </a:r>
            <a:r>
              <a:rPr lang="ga-IE" dirty="0"/>
              <a:t> </a:t>
            </a:r>
            <a:r>
              <a:rPr lang="ga-IE" dirty="0" err="1"/>
              <a:t>and</a:t>
            </a:r>
            <a:r>
              <a:rPr lang="ga-IE" dirty="0"/>
              <a:t> </a:t>
            </a:r>
            <a:r>
              <a:rPr lang="ga-IE" dirty="0" err="1"/>
              <a:t>mathematical</a:t>
            </a:r>
            <a:r>
              <a:rPr lang="ga-IE" dirty="0"/>
              <a:t> </a:t>
            </a:r>
            <a:r>
              <a:rPr lang="ga-IE" dirty="0" err="1"/>
              <a:t>skills</a:t>
            </a:r>
            <a:r>
              <a:rPr lang="ga-IE" dirty="0"/>
              <a:t> in a </a:t>
            </a:r>
            <a:r>
              <a:rPr lang="ga-IE" dirty="0" err="1"/>
              <a:t>fun</a:t>
            </a:r>
            <a:r>
              <a:rPr lang="ga-IE" dirty="0"/>
              <a:t> </a:t>
            </a:r>
            <a:r>
              <a:rPr lang="ga-IE" dirty="0" err="1"/>
              <a:t>and</a:t>
            </a:r>
            <a:r>
              <a:rPr lang="ga-IE" dirty="0"/>
              <a:t> </a:t>
            </a:r>
            <a:r>
              <a:rPr lang="ga-IE" dirty="0" err="1"/>
              <a:t>engaging</a:t>
            </a:r>
            <a:r>
              <a:rPr lang="ga-IE" dirty="0"/>
              <a:t> </a:t>
            </a:r>
            <a:r>
              <a:rPr lang="ga-IE" dirty="0" err="1"/>
              <a:t>manner</a:t>
            </a:r>
            <a:r>
              <a:rPr lang="ga-IE" dirty="0"/>
              <a:t>.</a:t>
            </a:r>
            <a:endParaRPr dirty="0"/>
          </a:p>
          <a:p>
            <a:pPr marL="0" lvl="0" indent="0" algn="l" rtl="0">
              <a:spcBef>
                <a:spcPts val="1000"/>
              </a:spcBef>
              <a:spcAft>
                <a:spcPts val="0"/>
              </a:spcAft>
              <a:buNone/>
            </a:pPr>
            <a:r>
              <a:rPr lang="ga-IE" dirty="0" err="1"/>
              <a:t>We</a:t>
            </a:r>
            <a:r>
              <a:rPr lang="ga-IE" dirty="0"/>
              <a:t> </a:t>
            </a:r>
            <a:r>
              <a:rPr lang="ga-IE" dirty="0" err="1"/>
              <a:t>will</a:t>
            </a:r>
            <a:r>
              <a:rPr lang="ga-IE" dirty="0"/>
              <a:t> </a:t>
            </a:r>
            <a:r>
              <a:rPr lang="ga-IE" dirty="0" err="1"/>
              <a:t>be</a:t>
            </a:r>
            <a:r>
              <a:rPr lang="ga-IE" dirty="0"/>
              <a:t> </a:t>
            </a:r>
            <a:r>
              <a:rPr lang="ga-IE" dirty="0" err="1"/>
              <a:t>exploring</a:t>
            </a:r>
            <a:r>
              <a:rPr lang="ga-IE" dirty="0"/>
              <a:t> </a:t>
            </a:r>
            <a:r>
              <a:rPr lang="ga-IE" dirty="0" err="1"/>
              <a:t>the</a:t>
            </a:r>
            <a:r>
              <a:rPr lang="ga-IE" dirty="0"/>
              <a:t> </a:t>
            </a:r>
            <a:r>
              <a:rPr lang="ga-IE" dirty="0" err="1"/>
              <a:t>following</a:t>
            </a:r>
            <a:r>
              <a:rPr lang="ga-IE" dirty="0"/>
              <a:t> </a:t>
            </a:r>
            <a:r>
              <a:rPr lang="ga-IE" dirty="0" err="1"/>
              <a:t>topics</a:t>
            </a:r>
            <a:r>
              <a:rPr lang="ga-IE" dirty="0"/>
              <a:t> </a:t>
            </a:r>
            <a:r>
              <a:rPr lang="ga-IE" dirty="0" err="1"/>
              <a:t>throughout</a:t>
            </a:r>
            <a:r>
              <a:rPr lang="ga-IE" dirty="0"/>
              <a:t> </a:t>
            </a:r>
            <a:r>
              <a:rPr lang="ga-IE" dirty="0" err="1"/>
              <a:t>the</a:t>
            </a:r>
            <a:r>
              <a:rPr lang="ga-IE" dirty="0"/>
              <a:t> </a:t>
            </a:r>
            <a:r>
              <a:rPr lang="ga-IE" dirty="0" err="1"/>
              <a:t>year</a:t>
            </a:r>
            <a:r>
              <a:rPr lang="ga-IE" dirty="0"/>
              <a:t>: </a:t>
            </a:r>
            <a:endParaRPr dirty="0"/>
          </a:p>
          <a:p>
            <a:pPr marL="457200" lvl="0" indent="-320040" algn="l" rtl="0">
              <a:spcBef>
                <a:spcPts val="1000"/>
              </a:spcBef>
              <a:spcAft>
                <a:spcPts val="0"/>
              </a:spcAft>
              <a:buSzPts val="1440"/>
              <a:buAutoNum type="arabicPeriod"/>
            </a:pPr>
            <a:r>
              <a:rPr lang="ga-IE" dirty="0"/>
              <a:t>The </a:t>
            </a:r>
            <a:r>
              <a:rPr lang="ga-IE" dirty="0" err="1"/>
              <a:t>Titanic</a:t>
            </a:r>
            <a:endParaRPr dirty="0"/>
          </a:p>
          <a:p>
            <a:pPr marL="457200" lvl="0" indent="-320040" algn="l" rtl="0">
              <a:spcBef>
                <a:spcPts val="0"/>
              </a:spcBef>
              <a:spcAft>
                <a:spcPts val="0"/>
              </a:spcAft>
              <a:buSzPts val="1440"/>
              <a:buAutoNum type="arabicPeriod"/>
            </a:pPr>
            <a:r>
              <a:rPr lang="ga-IE" dirty="0" err="1"/>
              <a:t>Climate</a:t>
            </a:r>
            <a:r>
              <a:rPr lang="ga-IE" dirty="0"/>
              <a:t> </a:t>
            </a:r>
            <a:r>
              <a:rPr lang="ga-IE" dirty="0" err="1"/>
              <a:t>Change</a:t>
            </a:r>
            <a:endParaRPr dirty="0"/>
          </a:p>
          <a:p>
            <a:pPr marL="457200" lvl="0" indent="-320040" algn="l" rtl="0">
              <a:spcBef>
                <a:spcPts val="0"/>
              </a:spcBef>
              <a:spcAft>
                <a:spcPts val="0"/>
              </a:spcAft>
              <a:buSzPts val="1440"/>
              <a:buAutoNum type="arabicPeriod"/>
            </a:pPr>
            <a:r>
              <a:rPr lang="ga-IE" dirty="0" err="1"/>
              <a:t>Our</a:t>
            </a:r>
            <a:r>
              <a:rPr lang="ga-IE" dirty="0"/>
              <a:t> </a:t>
            </a:r>
            <a:r>
              <a:rPr lang="ga-IE" dirty="0" err="1"/>
              <a:t>Culture</a:t>
            </a:r>
            <a:r>
              <a:rPr lang="ga-IE" dirty="0"/>
              <a:t> (The </a:t>
            </a:r>
            <a:r>
              <a:rPr lang="ga-IE" dirty="0" err="1"/>
              <a:t>history</a:t>
            </a:r>
            <a:r>
              <a:rPr lang="ga-IE" dirty="0"/>
              <a:t> </a:t>
            </a:r>
            <a:r>
              <a:rPr lang="ga-IE" dirty="0" err="1"/>
              <a:t>of</a:t>
            </a:r>
            <a:r>
              <a:rPr lang="ga-IE" dirty="0"/>
              <a:t> </a:t>
            </a:r>
            <a:r>
              <a:rPr lang="ga-IE" dirty="0" err="1"/>
              <a:t>the</a:t>
            </a:r>
            <a:r>
              <a:rPr lang="ga-IE" dirty="0"/>
              <a:t> Irish </a:t>
            </a:r>
            <a:r>
              <a:rPr lang="ga-IE" dirty="0" err="1"/>
              <a:t>Language</a:t>
            </a:r>
            <a:r>
              <a:rPr lang="ga-IE" dirty="0"/>
              <a:t>, </a:t>
            </a:r>
            <a:r>
              <a:rPr lang="ga-IE" dirty="0" err="1"/>
              <a:t>the</a:t>
            </a:r>
            <a:r>
              <a:rPr lang="ga-IE" dirty="0"/>
              <a:t> </a:t>
            </a:r>
            <a:r>
              <a:rPr lang="ga-IE" dirty="0" err="1"/>
              <a:t>history</a:t>
            </a:r>
            <a:r>
              <a:rPr lang="ga-IE" dirty="0"/>
              <a:t> </a:t>
            </a:r>
            <a:r>
              <a:rPr lang="ga-IE" dirty="0" err="1"/>
              <a:t>of</a:t>
            </a:r>
            <a:r>
              <a:rPr lang="ga-IE" dirty="0"/>
              <a:t> </a:t>
            </a:r>
            <a:r>
              <a:rPr lang="ga-IE" dirty="0" err="1"/>
              <a:t>our</a:t>
            </a:r>
            <a:r>
              <a:rPr lang="ga-IE" dirty="0"/>
              <a:t> </a:t>
            </a:r>
            <a:r>
              <a:rPr lang="ga-IE" dirty="0" err="1"/>
              <a:t>music</a:t>
            </a:r>
            <a:r>
              <a:rPr lang="ga-IE" dirty="0"/>
              <a:t>, </a:t>
            </a:r>
            <a:r>
              <a:rPr lang="ga-IE" dirty="0" err="1"/>
              <a:t>sporting</a:t>
            </a:r>
            <a:r>
              <a:rPr lang="ga-IE" dirty="0"/>
              <a:t> </a:t>
            </a:r>
            <a:r>
              <a:rPr lang="ga-IE" dirty="0" err="1"/>
              <a:t>and</a:t>
            </a:r>
            <a:r>
              <a:rPr lang="ga-IE" dirty="0"/>
              <a:t> </a:t>
            </a:r>
            <a:r>
              <a:rPr lang="ga-IE" dirty="0" err="1"/>
              <a:t>dancing</a:t>
            </a:r>
            <a:r>
              <a:rPr lang="ga-IE" dirty="0"/>
              <a:t> </a:t>
            </a:r>
            <a:r>
              <a:rPr lang="ga-IE" dirty="0" err="1"/>
              <a:t>traditions</a:t>
            </a:r>
            <a:r>
              <a:rPr lang="ga-IE" dirty="0"/>
              <a:t> in Ireland etc.) </a:t>
            </a:r>
            <a:endParaRPr dirty="0"/>
          </a:p>
          <a:p>
            <a:pPr marL="457200" lvl="0" indent="-320040" algn="l" rtl="0">
              <a:spcBef>
                <a:spcPts val="0"/>
              </a:spcBef>
              <a:spcAft>
                <a:spcPts val="0"/>
              </a:spcAft>
              <a:buSzPts val="1440"/>
              <a:buAutoNum type="arabicPeriod"/>
            </a:pPr>
            <a:r>
              <a:rPr lang="ga-IE" dirty="0" err="1"/>
              <a:t>Native</a:t>
            </a:r>
            <a:r>
              <a:rPr lang="ga-IE" dirty="0"/>
              <a:t> </a:t>
            </a:r>
            <a:r>
              <a:rPr lang="ga-IE" dirty="0" err="1"/>
              <a:t>nature</a:t>
            </a:r>
            <a:r>
              <a:rPr lang="ga-IE" dirty="0"/>
              <a:t> </a:t>
            </a:r>
            <a:r>
              <a:rPr lang="ga-IE" dirty="0" err="1"/>
              <a:t>of</a:t>
            </a:r>
            <a:r>
              <a:rPr lang="ga-IE" dirty="0"/>
              <a:t> Ireland (</a:t>
            </a:r>
            <a:r>
              <a:rPr lang="ga-IE" dirty="0" err="1"/>
              <a:t>We</a:t>
            </a:r>
            <a:r>
              <a:rPr lang="ga-IE" dirty="0"/>
              <a:t> </a:t>
            </a:r>
            <a:r>
              <a:rPr lang="ga-IE" dirty="0" err="1"/>
              <a:t>will</a:t>
            </a:r>
            <a:r>
              <a:rPr lang="ga-IE" dirty="0"/>
              <a:t> </a:t>
            </a:r>
            <a:r>
              <a:rPr lang="ga-IE" dirty="0" err="1"/>
              <a:t>investigate</a:t>
            </a:r>
            <a:r>
              <a:rPr lang="ga-IE" dirty="0"/>
              <a:t> </a:t>
            </a:r>
            <a:r>
              <a:rPr lang="ga-IE" dirty="0" err="1"/>
              <a:t>our</a:t>
            </a:r>
            <a:r>
              <a:rPr lang="ga-IE" dirty="0"/>
              <a:t> </a:t>
            </a:r>
            <a:r>
              <a:rPr lang="ga-IE" dirty="0" err="1"/>
              <a:t>native</a:t>
            </a:r>
            <a:r>
              <a:rPr lang="ga-IE" dirty="0"/>
              <a:t> </a:t>
            </a:r>
            <a:r>
              <a:rPr lang="ga-IE" dirty="0" err="1"/>
              <a:t>species</a:t>
            </a:r>
            <a:r>
              <a:rPr lang="ga-IE" dirty="0"/>
              <a:t> </a:t>
            </a:r>
            <a:r>
              <a:rPr lang="ga-IE" dirty="0" err="1"/>
              <a:t>of</a:t>
            </a:r>
            <a:r>
              <a:rPr lang="ga-IE" dirty="0"/>
              <a:t> </a:t>
            </a:r>
            <a:r>
              <a:rPr lang="ga-IE" dirty="0" err="1"/>
              <a:t>animals</a:t>
            </a:r>
            <a:r>
              <a:rPr lang="ga-IE" dirty="0"/>
              <a:t> </a:t>
            </a:r>
            <a:r>
              <a:rPr lang="ga-IE" dirty="0" err="1"/>
              <a:t>and</a:t>
            </a:r>
            <a:r>
              <a:rPr lang="ga-IE" dirty="0"/>
              <a:t> </a:t>
            </a:r>
            <a:r>
              <a:rPr lang="ga-IE" dirty="0" err="1"/>
              <a:t>trees</a:t>
            </a:r>
            <a:r>
              <a:rPr lang="ga-IE" dirty="0"/>
              <a:t> (</a:t>
            </a:r>
            <a:r>
              <a:rPr lang="ga-IE" dirty="0" err="1"/>
              <a:t>red</a:t>
            </a:r>
            <a:r>
              <a:rPr lang="ga-IE" dirty="0"/>
              <a:t> </a:t>
            </a:r>
            <a:r>
              <a:rPr lang="ga-IE" dirty="0" err="1"/>
              <a:t>kites</a:t>
            </a:r>
            <a:r>
              <a:rPr lang="ga-IE" dirty="0"/>
              <a:t>, </a:t>
            </a:r>
            <a:r>
              <a:rPr lang="ga-IE" dirty="0" err="1"/>
              <a:t>red</a:t>
            </a:r>
            <a:r>
              <a:rPr lang="ga-IE" dirty="0"/>
              <a:t> </a:t>
            </a:r>
            <a:r>
              <a:rPr lang="ga-IE" dirty="0" err="1"/>
              <a:t>squirrels</a:t>
            </a:r>
            <a:r>
              <a:rPr lang="ga-IE" dirty="0"/>
              <a:t> etc.) </a:t>
            </a:r>
            <a:r>
              <a:rPr lang="ga-IE" dirty="0" err="1"/>
              <a:t>and</a:t>
            </a:r>
            <a:r>
              <a:rPr lang="ga-IE" dirty="0"/>
              <a:t> </a:t>
            </a:r>
            <a:r>
              <a:rPr lang="ga-IE" dirty="0" err="1"/>
              <a:t>explore</a:t>
            </a:r>
            <a:r>
              <a:rPr lang="ga-IE" dirty="0"/>
              <a:t> </a:t>
            </a:r>
            <a:r>
              <a:rPr lang="ga-IE" dirty="0" err="1"/>
              <a:t>the</a:t>
            </a:r>
            <a:r>
              <a:rPr lang="ga-IE" dirty="0"/>
              <a:t> </a:t>
            </a:r>
            <a:r>
              <a:rPr lang="ga-IE" dirty="0" err="1"/>
              <a:t>efforts</a:t>
            </a:r>
            <a:r>
              <a:rPr lang="ga-IE" dirty="0"/>
              <a:t> </a:t>
            </a:r>
            <a:r>
              <a:rPr lang="ga-IE" dirty="0" err="1"/>
              <a:t>to</a:t>
            </a:r>
            <a:r>
              <a:rPr lang="ga-IE" dirty="0"/>
              <a:t> </a:t>
            </a:r>
            <a:r>
              <a:rPr lang="ga-IE" dirty="0" err="1"/>
              <a:t>preserve</a:t>
            </a:r>
            <a:r>
              <a:rPr lang="ga-IE" dirty="0"/>
              <a:t> </a:t>
            </a:r>
            <a:r>
              <a:rPr lang="ga-IE" dirty="0" err="1"/>
              <a:t>them</a:t>
            </a:r>
            <a:r>
              <a:rPr lang="ga-IE" dirty="0"/>
              <a:t> in </a:t>
            </a:r>
            <a:r>
              <a:rPr lang="ga-IE" dirty="0" err="1"/>
              <a:t>our</a:t>
            </a:r>
            <a:r>
              <a:rPr lang="ga-IE" dirty="0"/>
              <a:t> </a:t>
            </a:r>
            <a:r>
              <a:rPr lang="ga-IE" dirty="0" err="1"/>
              <a:t>local</a:t>
            </a:r>
            <a:r>
              <a:rPr lang="ga-IE" dirty="0"/>
              <a:t> </a:t>
            </a:r>
            <a:r>
              <a:rPr lang="ga-IE" dirty="0" err="1"/>
              <a:t>area</a:t>
            </a:r>
            <a:r>
              <a:rPr lang="ga-IE" dirty="0"/>
              <a:t>.) </a:t>
            </a:r>
            <a:endParaRPr dirty="0"/>
          </a:p>
          <a:p>
            <a:pPr marL="457200" lvl="0" indent="-320040" algn="l" rtl="0">
              <a:spcBef>
                <a:spcPts val="0"/>
              </a:spcBef>
              <a:spcAft>
                <a:spcPts val="0"/>
              </a:spcAft>
              <a:buSzPts val="1440"/>
              <a:buAutoNum type="arabicPeriod"/>
            </a:pPr>
            <a:r>
              <a:rPr lang="ga-IE" dirty="0"/>
              <a:t>The Great </a:t>
            </a:r>
            <a:r>
              <a:rPr lang="ga-IE" dirty="0" err="1"/>
              <a:t>Famine</a:t>
            </a:r>
            <a:r>
              <a:rPr lang="ga-IE" dirty="0"/>
              <a:t> </a:t>
            </a:r>
            <a:endParaRPr dirty="0"/>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2515</Words>
  <Application>Microsoft Office PowerPoint</Application>
  <PresentationFormat>Widescreen</PresentationFormat>
  <Paragraphs>179</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Comic Sans MS</vt:lpstr>
      <vt:lpstr>Noto Sans Symbols</vt:lpstr>
      <vt:lpstr>Roboto</vt:lpstr>
      <vt:lpstr>Times New Roman</vt:lpstr>
      <vt:lpstr>Trebuchet MS</vt:lpstr>
      <vt:lpstr>Facet</vt:lpstr>
      <vt:lpstr>Cruinniú Curaclaim                      Curriculum Meeting </vt:lpstr>
      <vt:lpstr>Dialann an lae Daily Routine</vt:lpstr>
      <vt:lpstr>Curriculum</vt:lpstr>
      <vt:lpstr>PowerPoint Presentation</vt:lpstr>
      <vt:lpstr>Litearthacht – Literacy </vt:lpstr>
      <vt:lpstr>Litearthacht/ Literacy Continued</vt:lpstr>
      <vt:lpstr>Uimhearthacht- Numeracy </vt:lpstr>
      <vt:lpstr>Uimhearthacht- Numeracy </vt:lpstr>
      <vt:lpstr>An Domhan Thart Orainn/ The World Around Us </vt:lpstr>
      <vt:lpstr>Physical Education/ Corpoideachas</vt:lpstr>
      <vt:lpstr>Na hEalaíona/ The Arts</vt:lpstr>
      <vt:lpstr>Measúnú- Assessment </vt:lpstr>
      <vt:lpstr>Imeachtaí Seach- Churaclaim- Extra Curricular activities </vt:lpstr>
      <vt:lpstr>Tuismitheoirí- Parents/Guardians </vt:lpstr>
      <vt:lpstr>Aip Scoile School App</vt:lpstr>
      <vt:lpstr> Safer Schools NI App</vt:lpstr>
      <vt:lpstr>Dinner choices</vt:lpstr>
      <vt:lpstr>Ag cuidiú le do pháiste- Supporting your child</vt:lpstr>
      <vt:lpstr>Corás Obair Bhaile </vt:lpstr>
      <vt:lpstr>Tréadchúram/ Pastoral Care</vt:lpstr>
      <vt:lpstr> Go raibh míle maith agaibh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Cruinniú Curaclaim                      Curriculum Meeting</dc:title>
  <dc:creator>Rachel Robinson</dc:creator>
  <cp:lastModifiedBy>C Fox</cp:lastModifiedBy>
  <cp:revision>6</cp:revision>
  <dcterms:created xsi:type="dcterms:W3CDTF">2019-10-08T19:33:15Z</dcterms:created>
  <dcterms:modified xsi:type="dcterms:W3CDTF">2023-10-02T10:25:47Z</dcterms:modified>
</cp:coreProperties>
</file>